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6"/>
  </p:notesMasterIdLst>
  <p:sldIdLst>
    <p:sldId id="256" r:id="rId3"/>
    <p:sldId id="300" r:id="rId4"/>
    <p:sldId id="302" r:id="rId5"/>
    <p:sldId id="303" r:id="rId6"/>
    <p:sldId id="305" r:id="rId7"/>
    <p:sldId id="304" r:id="rId8"/>
    <p:sldId id="306" r:id="rId9"/>
    <p:sldId id="307" r:id="rId10"/>
    <p:sldId id="308" r:id="rId11"/>
    <p:sldId id="311" r:id="rId12"/>
    <p:sldId id="310" r:id="rId13"/>
    <p:sldId id="309" r:id="rId14"/>
    <p:sldId id="312" r:id="rId15"/>
    <p:sldId id="314" r:id="rId16"/>
    <p:sldId id="313" r:id="rId17"/>
    <p:sldId id="315" r:id="rId18"/>
    <p:sldId id="317" r:id="rId19"/>
    <p:sldId id="318" r:id="rId20"/>
    <p:sldId id="319" r:id="rId21"/>
    <p:sldId id="320" r:id="rId22"/>
    <p:sldId id="321" r:id="rId23"/>
    <p:sldId id="322" r:id="rId24"/>
    <p:sldId id="32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les Amor Sureda" initials="CA" lastIdx="1" clrIdx="0">
    <p:extLst>
      <p:ext uri="{19B8F6BF-5375-455C-9EA6-DF929625EA0E}">
        <p15:presenceInfo xmlns:p15="http://schemas.microsoft.com/office/powerpoint/2012/main" userId="7188bb942a1a2cf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E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94690" autoAdjust="0"/>
  </p:normalViewPr>
  <p:slideViewPr>
    <p:cSldViewPr snapToGrid="0">
      <p:cViewPr varScale="1">
        <p:scale>
          <a:sx n="77" d="100"/>
          <a:sy n="77" d="100"/>
        </p:scale>
        <p:origin x="83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44EB59-C800-4A51-A213-9501AC16D64D}"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ca-ES"/>
        </a:p>
      </dgm:t>
    </dgm:pt>
    <dgm:pt modelId="{7C3C6691-9121-41BF-B74A-0104D98CD820}">
      <dgm:prSet phldrT="[Texto]"/>
      <dgm:spPr/>
      <dgm:t>
        <a:bodyPr/>
        <a:lstStyle/>
        <a:p>
          <a:pPr algn="ctr"/>
          <a:r>
            <a:rPr lang="es-ES" dirty="0"/>
            <a:t>Entidades</a:t>
          </a:r>
          <a:endParaRPr lang="ca-ES" dirty="0"/>
        </a:p>
      </dgm:t>
    </dgm:pt>
    <dgm:pt modelId="{3EB63B2A-DD9A-4622-B572-B203BDCC18AA}" type="parTrans" cxnId="{3CDD48C1-B561-453E-8212-5B5C655DF2D4}">
      <dgm:prSet/>
      <dgm:spPr/>
      <dgm:t>
        <a:bodyPr/>
        <a:lstStyle/>
        <a:p>
          <a:pPr algn="ctr"/>
          <a:endParaRPr lang="ca-ES"/>
        </a:p>
      </dgm:t>
    </dgm:pt>
    <dgm:pt modelId="{20B70C19-903C-43B3-B062-CF6360C79A87}" type="sibTrans" cxnId="{3CDD48C1-B561-453E-8212-5B5C655DF2D4}">
      <dgm:prSet/>
      <dgm:spPr/>
      <dgm:t>
        <a:bodyPr/>
        <a:lstStyle/>
        <a:p>
          <a:pPr algn="ctr"/>
          <a:endParaRPr lang="ca-ES"/>
        </a:p>
      </dgm:t>
    </dgm:pt>
    <dgm:pt modelId="{E564D042-B3FC-4A24-B272-72DEECA8BB70}">
      <dgm:prSet phldrT="[Texto]"/>
      <dgm:spPr/>
      <dgm:t>
        <a:bodyPr/>
        <a:lstStyle/>
        <a:p>
          <a:pPr algn="ctr"/>
          <a:r>
            <a:rPr lang="es-ES" dirty="0"/>
            <a:t>Atributos</a:t>
          </a:r>
          <a:endParaRPr lang="ca-ES" dirty="0"/>
        </a:p>
      </dgm:t>
    </dgm:pt>
    <dgm:pt modelId="{62A8EB69-71B5-45B7-8882-1CD6B92582F1}" type="parTrans" cxnId="{C724DDB8-EA39-448F-86B5-B2665E8C5CFB}">
      <dgm:prSet/>
      <dgm:spPr/>
      <dgm:t>
        <a:bodyPr/>
        <a:lstStyle/>
        <a:p>
          <a:pPr algn="ctr"/>
          <a:endParaRPr lang="ca-ES"/>
        </a:p>
      </dgm:t>
    </dgm:pt>
    <dgm:pt modelId="{090918DA-FBBD-4E63-BB81-ACA313AFA0D0}" type="sibTrans" cxnId="{C724DDB8-EA39-448F-86B5-B2665E8C5CFB}">
      <dgm:prSet/>
      <dgm:spPr/>
      <dgm:t>
        <a:bodyPr/>
        <a:lstStyle/>
        <a:p>
          <a:pPr algn="ctr"/>
          <a:endParaRPr lang="ca-ES"/>
        </a:p>
      </dgm:t>
    </dgm:pt>
    <dgm:pt modelId="{233F855A-B051-4BE7-8B9A-1E98A5AD122E}">
      <dgm:prSet phldrT="[Texto]"/>
      <dgm:spPr/>
      <dgm:t>
        <a:bodyPr/>
        <a:lstStyle/>
        <a:p>
          <a:pPr algn="ctr"/>
          <a:r>
            <a:rPr lang="es-ES" dirty="0"/>
            <a:t>Relaciones</a:t>
          </a:r>
          <a:endParaRPr lang="ca-ES" dirty="0"/>
        </a:p>
      </dgm:t>
    </dgm:pt>
    <dgm:pt modelId="{7C5F1AB7-73EC-4A10-90AD-0B999BEB02C0}" type="sibTrans" cxnId="{F4720320-F47D-4DDE-8824-72AFA9945CCB}">
      <dgm:prSet/>
      <dgm:spPr/>
      <dgm:t>
        <a:bodyPr/>
        <a:lstStyle/>
        <a:p>
          <a:pPr algn="ctr"/>
          <a:endParaRPr lang="ca-ES"/>
        </a:p>
      </dgm:t>
    </dgm:pt>
    <dgm:pt modelId="{194528CE-3CDB-4410-8CBA-C5A0B681BDDF}" type="parTrans" cxnId="{F4720320-F47D-4DDE-8824-72AFA9945CCB}">
      <dgm:prSet/>
      <dgm:spPr/>
      <dgm:t>
        <a:bodyPr/>
        <a:lstStyle/>
        <a:p>
          <a:pPr algn="ctr"/>
          <a:endParaRPr lang="ca-ES"/>
        </a:p>
      </dgm:t>
    </dgm:pt>
    <dgm:pt modelId="{76E39BF1-0C5E-45F8-A791-E85E6B8CFAA1}" type="pres">
      <dgm:prSet presAssocID="{EE44EB59-C800-4A51-A213-9501AC16D64D}" presName="linear" presStyleCnt="0">
        <dgm:presLayoutVars>
          <dgm:animLvl val="lvl"/>
          <dgm:resizeHandles val="exact"/>
        </dgm:presLayoutVars>
      </dgm:prSet>
      <dgm:spPr/>
    </dgm:pt>
    <dgm:pt modelId="{02572DFC-0C0C-4786-9CB2-4FF384B3A694}" type="pres">
      <dgm:prSet presAssocID="{7C3C6691-9121-41BF-B74A-0104D98CD820}" presName="parentText" presStyleLbl="node1" presStyleIdx="0" presStyleCnt="3" custLinFactNeighborY="-28775">
        <dgm:presLayoutVars>
          <dgm:chMax val="0"/>
          <dgm:bulletEnabled val="1"/>
        </dgm:presLayoutVars>
      </dgm:prSet>
      <dgm:spPr/>
    </dgm:pt>
    <dgm:pt modelId="{8DBC29D4-0220-4D00-9707-DFC5FE506E37}" type="pres">
      <dgm:prSet presAssocID="{20B70C19-903C-43B3-B062-CF6360C79A87}" presName="spacer" presStyleCnt="0"/>
      <dgm:spPr/>
    </dgm:pt>
    <dgm:pt modelId="{740DD793-1225-4F9C-8418-BBF80AC10820}" type="pres">
      <dgm:prSet presAssocID="{E564D042-B3FC-4A24-B272-72DEECA8BB70}" presName="parentText" presStyleLbl="node1" presStyleIdx="1" presStyleCnt="3">
        <dgm:presLayoutVars>
          <dgm:chMax val="0"/>
          <dgm:bulletEnabled val="1"/>
        </dgm:presLayoutVars>
      </dgm:prSet>
      <dgm:spPr/>
    </dgm:pt>
    <dgm:pt modelId="{2B5AB3A0-49BC-4ED8-887F-F15D789880C5}" type="pres">
      <dgm:prSet presAssocID="{090918DA-FBBD-4E63-BB81-ACA313AFA0D0}" presName="spacer" presStyleCnt="0"/>
      <dgm:spPr/>
    </dgm:pt>
    <dgm:pt modelId="{0A35DB81-8BAF-4FBE-BF0D-307A6727AC34}" type="pres">
      <dgm:prSet presAssocID="{233F855A-B051-4BE7-8B9A-1E98A5AD122E}" presName="parentText" presStyleLbl="node1" presStyleIdx="2" presStyleCnt="3">
        <dgm:presLayoutVars>
          <dgm:chMax val="0"/>
          <dgm:bulletEnabled val="1"/>
        </dgm:presLayoutVars>
      </dgm:prSet>
      <dgm:spPr/>
    </dgm:pt>
  </dgm:ptLst>
  <dgm:cxnLst>
    <dgm:cxn modelId="{801E7512-7630-4C78-88B4-228678083D14}" type="presOf" srcId="{EE44EB59-C800-4A51-A213-9501AC16D64D}" destId="{76E39BF1-0C5E-45F8-A791-E85E6B8CFAA1}" srcOrd="0" destOrd="0" presId="urn:microsoft.com/office/officeart/2005/8/layout/vList2"/>
    <dgm:cxn modelId="{F4720320-F47D-4DDE-8824-72AFA9945CCB}" srcId="{EE44EB59-C800-4A51-A213-9501AC16D64D}" destId="{233F855A-B051-4BE7-8B9A-1E98A5AD122E}" srcOrd="2" destOrd="0" parTransId="{194528CE-3CDB-4410-8CBA-C5A0B681BDDF}" sibTransId="{7C5F1AB7-73EC-4A10-90AD-0B999BEB02C0}"/>
    <dgm:cxn modelId="{33F99F36-D5F0-48DF-95D8-1F937D5C7D8B}" type="presOf" srcId="{233F855A-B051-4BE7-8B9A-1E98A5AD122E}" destId="{0A35DB81-8BAF-4FBE-BF0D-307A6727AC34}" srcOrd="0" destOrd="0" presId="urn:microsoft.com/office/officeart/2005/8/layout/vList2"/>
    <dgm:cxn modelId="{38033F79-8103-46D4-BE0F-433334308AD0}" type="presOf" srcId="{7C3C6691-9121-41BF-B74A-0104D98CD820}" destId="{02572DFC-0C0C-4786-9CB2-4FF384B3A694}" srcOrd="0" destOrd="0" presId="urn:microsoft.com/office/officeart/2005/8/layout/vList2"/>
    <dgm:cxn modelId="{C724DDB8-EA39-448F-86B5-B2665E8C5CFB}" srcId="{EE44EB59-C800-4A51-A213-9501AC16D64D}" destId="{E564D042-B3FC-4A24-B272-72DEECA8BB70}" srcOrd="1" destOrd="0" parTransId="{62A8EB69-71B5-45B7-8882-1CD6B92582F1}" sibTransId="{090918DA-FBBD-4E63-BB81-ACA313AFA0D0}"/>
    <dgm:cxn modelId="{3CDD48C1-B561-453E-8212-5B5C655DF2D4}" srcId="{EE44EB59-C800-4A51-A213-9501AC16D64D}" destId="{7C3C6691-9121-41BF-B74A-0104D98CD820}" srcOrd="0" destOrd="0" parTransId="{3EB63B2A-DD9A-4622-B572-B203BDCC18AA}" sibTransId="{20B70C19-903C-43B3-B062-CF6360C79A87}"/>
    <dgm:cxn modelId="{589E55CA-473F-4DFA-9461-54A0E35DDA62}" type="presOf" srcId="{E564D042-B3FC-4A24-B272-72DEECA8BB70}" destId="{740DD793-1225-4F9C-8418-BBF80AC10820}" srcOrd="0" destOrd="0" presId="urn:microsoft.com/office/officeart/2005/8/layout/vList2"/>
    <dgm:cxn modelId="{67EB7D19-E254-407E-B448-A8A13E33C754}" type="presParOf" srcId="{76E39BF1-0C5E-45F8-A791-E85E6B8CFAA1}" destId="{02572DFC-0C0C-4786-9CB2-4FF384B3A694}" srcOrd="0" destOrd="0" presId="urn:microsoft.com/office/officeart/2005/8/layout/vList2"/>
    <dgm:cxn modelId="{3FF7DA4C-0882-4A54-94C0-9A19D9311063}" type="presParOf" srcId="{76E39BF1-0C5E-45F8-A791-E85E6B8CFAA1}" destId="{8DBC29D4-0220-4D00-9707-DFC5FE506E37}" srcOrd="1" destOrd="0" presId="urn:microsoft.com/office/officeart/2005/8/layout/vList2"/>
    <dgm:cxn modelId="{46BAC4D9-5064-4764-B006-088B55226C52}" type="presParOf" srcId="{76E39BF1-0C5E-45F8-A791-E85E6B8CFAA1}" destId="{740DD793-1225-4F9C-8418-BBF80AC10820}" srcOrd="2" destOrd="0" presId="urn:microsoft.com/office/officeart/2005/8/layout/vList2"/>
    <dgm:cxn modelId="{95C3E0CA-F2CF-499F-AC76-E232CD6CEDB0}" type="presParOf" srcId="{76E39BF1-0C5E-45F8-A791-E85E6B8CFAA1}" destId="{2B5AB3A0-49BC-4ED8-887F-F15D789880C5}" srcOrd="3" destOrd="0" presId="urn:microsoft.com/office/officeart/2005/8/layout/vList2"/>
    <dgm:cxn modelId="{FDBCC11F-DE03-4BD6-93EA-940A08F05976}" type="presParOf" srcId="{76E39BF1-0C5E-45F8-A791-E85E6B8CFAA1}" destId="{0A35DB81-8BAF-4FBE-BF0D-307A6727AC34}"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572DFC-0C0C-4786-9CB2-4FF384B3A694}">
      <dsp:nvSpPr>
        <dsp:cNvPr id="0" name=""/>
        <dsp:cNvSpPr/>
      </dsp:nvSpPr>
      <dsp:spPr>
        <a:xfrm>
          <a:off x="0" y="0"/>
          <a:ext cx="3345071" cy="743535"/>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s-ES" sz="3100" kern="1200" dirty="0"/>
            <a:t>Entidades</a:t>
          </a:r>
          <a:endParaRPr lang="ca-ES" sz="3100" kern="1200" dirty="0"/>
        </a:p>
      </dsp:txBody>
      <dsp:txXfrm>
        <a:off x="36296" y="36296"/>
        <a:ext cx="3272479" cy="670943"/>
      </dsp:txXfrm>
    </dsp:sp>
    <dsp:sp modelId="{740DD793-1225-4F9C-8418-BBF80AC10820}">
      <dsp:nvSpPr>
        <dsp:cNvPr id="0" name=""/>
        <dsp:cNvSpPr/>
      </dsp:nvSpPr>
      <dsp:spPr>
        <a:xfrm>
          <a:off x="0" y="848566"/>
          <a:ext cx="3345071" cy="743535"/>
        </a:xfrm>
        <a:prstGeom prst="roundRect">
          <a:avLst/>
        </a:prstGeom>
        <a:solidFill>
          <a:schemeClr val="accent2">
            <a:hueOff val="-661686"/>
            <a:satOff val="746"/>
            <a:lumOff val="1765"/>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s-ES" sz="3100" kern="1200" dirty="0"/>
            <a:t>Atributos</a:t>
          </a:r>
          <a:endParaRPr lang="ca-ES" sz="3100" kern="1200" dirty="0"/>
        </a:p>
      </dsp:txBody>
      <dsp:txXfrm>
        <a:off x="36296" y="884862"/>
        <a:ext cx="3272479" cy="670943"/>
      </dsp:txXfrm>
    </dsp:sp>
    <dsp:sp modelId="{0A35DB81-8BAF-4FBE-BF0D-307A6727AC34}">
      <dsp:nvSpPr>
        <dsp:cNvPr id="0" name=""/>
        <dsp:cNvSpPr/>
      </dsp:nvSpPr>
      <dsp:spPr>
        <a:xfrm>
          <a:off x="0" y="1681381"/>
          <a:ext cx="3345071" cy="743535"/>
        </a:xfrm>
        <a:prstGeom prst="roundRect">
          <a:avLst/>
        </a:prstGeom>
        <a:solidFill>
          <a:schemeClr val="accent2">
            <a:hueOff val="-1323373"/>
            <a:satOff val="1492"/>
            <a:lumOff val="353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s-ES" sz="3100" kern="1200" dirty="0"/>
            <a:t>Relaciones</a:t>
          </a:r>
          <a:endParaRPr lang="ca-ES" sz="3100" kern="1200" dirty="0"/>
        </a:p>
      </dsp:txBody>
      <dsp:txXfrm>
        <a:off x="36296" y="1717677"/>
        <a:ext cx="3272479" cy="67094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AA08A3-3CCC-49E6-964C-E1738A6D992D}" type="datetimeFigureOut">
              <a:rPr lang="es-ES" smtClean="0"/>
              <a:t>14/09/2024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B2CB49-322C-48BB-A333-B208C96D6BAF}" type="slidenum">
              <a:rPr lang="es-ES" smtClean="0"/>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hasCustomPrompt="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5609724-043B-4825-9221-1F0B318CAD26}" type="datetimeFigureOut">
              <a:rPr lang="es-ES" smtClean="0"/>
              <a:t>14/09/2024</a:t>
            </a:fld>
            <a:endParaRPr lang="es-E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s-E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2165BF0-F1A3-4E4C-A649-5E227C90A76D}" type="slidenum">
              <a:rPr lang="es-ES" smtClean="0"/>
              <a:t>‹Nº›</a:t>
            </a:fld>
            <a:endParaRPr lang="es-E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hasCustomPrompt="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609724-043B-4825-9221-1F0B318CAD26}" type="datetimeFigureOut">
              <a:rPr lang="es-ES" smtClean="0"/>
              <a:t>14/09/2024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2165BF0-F1A3-4E4C-A649-5E227C90A76D}"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hasCustomPrompt="1"/>
          </p:nvPr>
        </p:nvSpPr>
        <p:spPr>
          <a:xfrm>
            <a:off x="1143000" y="762000"/>
            <a:ext cx="7429500"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609724-043B-4825-9221-1F0B318CAD26}" type="datetimeFigureOut">
              <a:rPr lang="es-ES" smtClean="0"/>
              <a:t>14/09/2024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2165BF0-F1A3-4E4C-A649-5E227C90A76D}" type="slidenum">
              <a:rPr lang="es-ES" smtClean="0"/>
              <a:t>‹Nº›</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22962"/>
            <a:ext cx="9144000" cy="2187001"/>
          </a:xfrm>
        </p:spPr>
        <p:txBody>
          <a:bodyPr anchor="b">
            <a:normAutofit/>
          </a:bodyPr>
          <a:lstStyle>
            <a:lvl1pPr algn="ctr">
              <a:lnSpc>
                <a:spcPct val="130000"/>
              </a:lnSpc>
              <a:defRPr sz="6000">
                <a:effectLst/>
                <a:latin typeface="Calibri Light" panose="020F0302020204030204" pitchFamily="34" charset="0"/>
              </a:defRPr>
            </a:lvl1pPr>
          </a:lstStyle>
          <a:p>
            <a:r>
              <a:rPr lang="en-US" dirty="0"/>
              <a:t>Click to edit Master title style</a:t>
            </a:r>
          </a:p>
        </p:txBody>
      </p:sp>
      <p:sp>
        <p:nvSpPr>
          <p:cNvPr id="4" name="Date Placeholder  3"/>
          <p:cNvSpPr>
            <a:spLocks noGrp="1"/>
          </p:cNvSpPr>
          <p:nvPr>
            <p:ph type="dt" sz="half" idx="10"/>
          </p:nvPr>
        </p:nvSpPr>
        <p:spPr/>
        <p:txBody>
          <a:bodyPr/>
          <a:lstStyle/>
          <a:p>
            <a:fld id="{760FBDFE-C587-4B4C-A407-44438C67B59E}"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t>‹Nº›</a:t>
            </a:fld>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Calibri Light" panose="020F0302020204030204" pitchFamily="34" charset="0"/>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258445"/>
            <a:ext cx="10515600" cy="1325563"/>
          </a:xfrm>
        </p:spPr>
        <p:txBody>
          <a:bodyPr anchor="ctr" anchorCtr="0">
            <a:normAutofit/>
          </a:bodyPr>
          <a:lstStyle>
            <a:lvl1pPr>
              <a:defRPr sz="4400" b="1">
                <a:effectLst/>
                <a:latin typeface="Calibri Light" panose="020F0302020204030204" pitchFamily="34" charset="0"/>
              </a:defRPr>
            </a:lvl1pPr>
          </a:lstStyle>
          <a:p>
            <a:r>
              <a:rPr lang="en-US" dirty="0"/>
              <a:t>Click to edit Master title style</a:t>
            </a:r>
          </a:p>
        </p:txBody>
      </p:sp>
      <p:sp>
        <p:nvSpPr>
          <p:cNvPr id="3" name="Content Placeholder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latin typeface="Calibri Light" panose="020F0302020204030204" pitchFamily="34" charset="0"/>
                <a:cs typeface="Calibri Light" panose="020F0302020204030204" pitchFamily="34" charset="0"/>
              </a:defRPr>
            </a:lvl1pPr>
            <a:lvl2pPr>
              <a:defRPr sz="2400">
                <a:solidFill>
                  <a:schemeClr val="tx1">
                    <a:lumMod val="75000"/>
                    <a:lumOff val="25000"/>
                  </a:schemeClr>
                </a:solidFill>
                <a:latin typeface="Calibri Light" panose="020F0302020204030204" pitchFamily="34" charset="0"/>
                <a:cs typeface="Calibri Light" panose="020F0302020204030204" pitchFamily="34" charset="0"/>
              </a:defRPr>
            </a:lvl2pPr>
            <a:lvl3pPr>
              <a:defRPr sz="2000">
                <a:solidFill>
                  <a:schemeClr val="tx1">
                    <a:lumMod val="75000"/>
                    <a:lumOff val="25000"/>
                  </a:schemeClr>
                </a:solidFill>
                <a:latin typeface="Calibri Light" panose="020F0302020204030204" pitchFamily="34" charset="0"/>
                <a:cs typeface="Calibri Light" panose="020F0302020204030204" pitchFamily="34" charset="0"/>
              </a:defRPr>
            </a:lvl3pPr>
            <a:lvl4pPr>
              <a:defRPr sz="1800">
                <a:solidFill>
                  <a:schemeClr val="tx1">
                    <a:lumMod val="75000"/>
                    <a:lumOff val="25000"/>
                  </a:schemeClr>
                </a:solidFill>
                <a:latin typeface="Calibri Light" panose="020F0302020204030204" pitchFamily="34" charset="0"/>
                <a:cs typeface="Calibri Light" panose="020F0302020204030204" pitchFamily="34" charset="0"/>
              </a:defRPr>
            </a:lvl4pPr>
            <a:lvl5pPr>
              <a:defRPr sz="1800">
                <a:solidFill>
                  <a:schemeClr val="tx1">
                    <a:lumMod val="75000"/>
                    <a:lumOff val="25000"/>
                  </a:schemeClr>
                </a:solidFill>
                <a:latin typeface="Calibri Light" panose="020F0302020204030204" pitchFamily="34" charset="0"/>
                <a:cs typeface="Calibri Light" panose="020F0302020204030204" pitchFamily="34" charset="0"/>
              </a:defRPr>
            </a:lvl5pPr>
          </a:lstStyle>
          <a:p>
            <a:pPr lvl="0"/>
            <a:r>
              <a:rPr lang="en-US" dirty="0"/>
              <a:t>Click to edit Master text styles</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60FBDFE-C587-4B4C-A407-44438C67B59E}"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t>‹Nº›</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3750945"/>
            <a:ext cx="9843135" cy="811530"/>
          </a:xfrm>
        </p:spPr>
        <p:txBody>
          <a:bodyPr anchor="b">
            <a:noAutofit/>
          </a:bodyPr>
          <a:lstStyle>
            <a:lvl1pPr>
              <a:defRPr sz="6000">
                <a:effectLst/>
              </a:defRPr>
            </a:lvl1pPr>
          </a:lstStyle>
          <a:p>
            <a:r>
              <a:rPr lang="en-US" dirty="0">
                <a:sym typeface="+mn-ea"/>
              </a:rPr>
              <a:t>Click to edit Master title style</a:t>
            </a:r>
          </a:p>
        </p:txBody>
      </p:sp>
      <p:sp>
        <p:nvSpPr>
          <p:cNvPr id="3" name="Text Placeholder 2"/>
          <p:cNvSpPr>
            <a:spLocks noGrp="1"/>
          </p:cNvSpPr>
          <p:nvPr>
            <p:ph type="body" idx="1"/>
          </p:nvPr>
        </p:nvSpPr>
        <p:spPr>
          <a:xfrm>
            <a:off x="831850" y="4610028"/>
            <a:ext cx="7321550" cy="647555"/>
          </a:xfrm>
        </p:spPr>
        <p:txBody>
          <a:bodyPr>
            <a:noAutofit/>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Slide Number Placeholder 3"/>
          <p:cNvSpPr>
            <a:spLocks noGrp="1"/>
          </p:cNvSpPr>
          <p:nvPr>
            <p:ph type="dt" sz="half" idx="10"/>
          </p:nvPr>
        </p:nvSpPr>
        <p:spPr/>
        <p:txBody>
          <a:bodyPr/>
          <a:lstStyle/>
          <a:p>
            <a:fld id="{760FBDFE-C587-4B4C-A407-44438C67B59E}"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t>‹Nº›</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258445"/>
            <a:ext cx="10515600" cy="1325563"/>
          </a:xfrm>
        </p:spPr>
        <p:txBody>
          <a:bodyPr>
            <a:normAutofit/>
          </a:bodyPr>
          <a:lstStyle>
            <a:lvl1pPr>
              <a:defRPr sz="4400" b="0" i="0">
                <a:effectLst/>
              </a:defRPr>
            </a:lvl1pPr>
          </a:lstStyle>
          <a:p>
            <a:r>
              <a:rPr lang="en-US" dirty="0">
                <a:sym typeface="+mn-ea"/>
              </a:rPr>
              <a:t>Click to edit Master title style</a:t>
            </a:r>
            <a:endParaRPr lang="en-US" dirty="0"/>
          </a:p>
        </p:txBody>
      </p:sp>
      <p:sp>
        <p:nvSpPr>
          <p:cNvPr id="3" name="Content Placeholder 2"/>
          <p:cNvSpPr>
            <a:spLocks noGrp="1"/>
          </p:cNvSpPr>
          <p:nvPr>
            <p:ph sz="half" idx="1"/>
          </p:nvPr>
        </p:nvSpPr>
        <p:spPr>
          <a:xfrm>
            <a:off x="647700" y="1825625"/>
            <a:ext cx="5181600" cy="4351338"/>
          </a:xfrm>
        </p:spPr>
        <p:txBody>
          <a:bodyPr>
            <a:normAutofit/>
          </a:bodyPr>
          <a:lstStyle>
            <a:lvl1pPr>
              <a:lnSpc>
                <a:spcPct val="150000"/>
              </a:lnSpc>
              <a:defRPr sz="2800">
                <a:solidFill>
                  <a:schemeClr val="tx1">
                    <a:lumMod val="75000"/>
                    <a:lumOff val="25000"/>
                  </a:schemeClr>
                </a:solidFill>
                <a:latin typeface="Calibri Light" panose="020F0302020204030204" pitchFamily="34" charset="0"/>
                <a:cs typeface="Calibri Light" panose="020F0302020204030204" pitchFamily="34" charset="0"/>
              </a:defRPr>
            </a:lvl1pPr>
            <a:lvl2pPr>
              <a:lnSpc>
                <a:spcPct val="150000"/>
              </a:lnSpc>
              <a:defRPr sz="2400">
                <a:solidFill>
                  <a:schemeClr val="tx1">
                    <a:lumMod val="75000"/>
                    <a:lumOff val="25000"/>
                  </a:schemeClr>
                </a:solidFill>
                <a:latin typeface="Calibri Light" panose="020F0302020204030204" pitchFamily="34" charset="0"/>
                <a:cs typeface="Calibri Light" panose="020F0302020204030204" pitchFamily="34" charset="0"/>
              </a:defRPr>
            </a:lvl2pPr>
            <a:lvl3pPr>
              <a:lnSpc>
                <a:spcPct val="150000"/>
              </a:lnSpc>
              <a:defRPr sz="2000">
                <a:solidFill>
                  <a:schemeClr val="tx1">
                    <a:lumMod val="75000"/>
                    <a:lumOff val="25000"/>
                  </a:schemeClr>
                </a:solidFill>
                <a:latin typeface="Calibri Light" panose="020F0302020204030204" pitchFamily="34" charset="0"/>
                <a:cs typeface="Calibri Light" panose="020F0302020204030204" pitchFamily="34" charset="0"/>
              </a:defRPr>
            </a:lvl3pPr>
            <a:lvl4pPr>
              <a:lnSpc>
                <a:spcPct val="150000"/>
              </a:lnSpc>
              <a:defRPr sz="1800">
                <a:solidFill>
                  <a:schemeClr val="tx1">
                    <a:lumMod val="75000"/>
                    <a:lumOff val="25000"/>
                  </a:schemeClr>
                </a:solidFill>
                <a:latin typeface="Calibri Light" panose="020F0302020204030204" pitchFamily="34" charset="0"/>
                <a:cs typeface="Calibri Light" panose="020F0302020204030204" pitchFamily="34" charset="0"/>
              </a:defRPr>
            </a:lvl4pPr>
            <a:lvl5pPr>
              <a:lnSpc>
                <a:spcPct val="150000"/>
              </a:lnSpc>
              <a:defRPr sz="1800">
                <a:solidFill>
                  <a:schemeClr val="tx1">
                    <a:lumMod val="75000"/>
                    <a:lumOff val="25000"/>
                  </a:schemeClr>
                </a:solidFill>
                <a:latin typeface="Calibri Light" panose="020F0302020204030204" pitchFamily="34" charset="0"/>
                <a:cs typeface="Calibri Light" panose="020F03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981700" y="1825625"/>
            <a:ext cx="5181600" cy="4351338"/>
          </a:xfrm>
        </p:spPr>
        <p:txBody>
          <a:bodyPr>
            <a:normAutofit/>
          </a:bodyPr>
          <a:lstStyle>
            <a:lvl1pPr>
              <a:lnSpc>
                <a:spcPct val="150000"/>
              </a:lnSpc>
              <a:defRPr kumimoji="0" lang="en-US" sz="2800" b="0" i="0" u="none" strike="noStrike" kern="1200" cap="none" spc="0" normalizeH="0" baseline="0" noProof="1" dirty="0">
                <a:solidFill>
                  <a:schemeClr val="tx1">
                    <a:lumMod val="75000"/>
                    <a:lumOff val="25000"/>
                  </a:schemeClr>
                </a:solidFill>
                <a:latin typeface="Calibri Light" panose="020F0302020204030204" pitchFamily="34" charset="0"/>
                <a:ea typeface="+mn-ea"/>
                <a:cs typeface="+mn-cs"/>
              </a:defRPr>
            </a:lvl1pPr>
            <a:lvl2pPr>
              <a:lnSpc>
                <a:spcPct val="150000"/>
              </a:lnSpc>
              <a:defRPr sz="2400">
                <a:solidFill>
                  <a:schemeClr val="tx1">
                    <a:lumMod val="75000"/>
                    <a:lumOff val="25000"/>
                  </a:schemeClr>
                </a:solidFill>
              </a:defRPr>
            </a:lvl2pPr>
            <a:lvl3pPr>
              <a:lnSpc>
                <a:spcPct val="150000"/>
              </a:lnSpc>
              <a:defRPr sz="2000">
                <a:solidFill>
                  <a:schemeClr val="tx1">
                    <a:lumMod val="75000"/>
                    <a:lumOff val="25000"/>
                  </a:schemeClr>
                </a:solidFill>
              </a:defRPr>
            </a:lvl3pPr>
            <a:lvl4pPr>
              <a:lnSpc>
                <a:spcPct val="150000"/>
              </a:lnSpc>
              <a:defRPr sz="2000">
                <a:solidFill>
                  <a:schemeClr val="tx1">
                    <a:lumMod val="75000"/>
                    <a:lumOff val="25000"/>
                  </a:schemeClr>
                </a:solidFill>
              </a:defRPr>
            </a:lvl4pPr>
            <a:lvl5pPr>
              <a:lnSpc>
                <a:spcPct val="150000"/>
              </a:lnSpc>
              <a:defRPr sz="2000">
                <a:solidFill>
                  <a:schemeClr val="tx1">
                    <a:lumMod val="75000"/>
                    <a:lumOff val="25000"/>
                  </a:schemeClr>
                </a:solidFill>
              </a:defRPr>
            </a:lvl5pPr>
          </a:lstStyle>
          <a:p>
            <a:pPr lvl="0"/>
            <a:r>
              <a:rPr lang="en-US" dirty="0"/>
              <a:t>Click to edit Master text styles</a:t>
            </a:r>
          </a:p>
          <a:p>
            <a:pPr lvl="1"/>
            <a:r>
              <a:rPr lang="en-US" dirty="0">
                <a:sym typeface="+mn-ea"/>
              </a:rPr>
              <a:t>Second level</a:t>
            </a:r>
            <a:endParaRPr lang="en-US" dirty="0"/>
          </a:p>
          <a:p>
            <a:pPr lvl="2"/>
            <a:r>
              <a:rPr lang="en-US" dirty="0">
                <a:sym typeface="+mn-ea"/>
              </a:rPr>
              <a:t>Third level</a:t>
            </a:r>
            <a:endParaRPr lang="en-US" dirty="0"/>
          </a:p>
          <a:p>
            <a:pPr lvl="3"/>
            <a:r>
              <a:rPr lang="en-US" dirty="0">
                <a:sym typeface="+mn-ea"/>
              </a:rPr>
              <a:t>Fourth level</a:t>
            </a:r>
            <a:endParaRPr lang="en-US" dirty="0"/>
          </a:p>
          <a:p>
            <a:pPr lvl="4"/>
            <a:r>
              <a:rPr lang="en-US" dirty="0">
                <a:sym typeface="+mn-ea"/>
              </a:rPr>
              <a:t>Fifth level</a:t>
            </a:r>
            <a:endParaRPr lang="en-US" dirty="0"/>
          </a:p>
        </p:txBody>
      </p:sp>
      <p:sp>
        <p:nvSpPr>
          <p:cNvPr id="5" name="Date Placeholder 4"/>
          <p:cNvSpPr>
            <a:spLocks noGrp="1"/>
          </p:cNvSpPr>
          <p:nvPr>
            <p:ph type="dt" sz="half" idx="10"/>
          </p:nvPr>
        </p:nvSpPr>
        <p:spPr/>
        <p:txBody>
          <a:bodyPr/>
          <a:lstStyle/>
          <a:p>
            <a:fld id="{760FBDFE-C587-4B4C-A407-44438C67B59E}" type="datetimeFigureOut">
              <a:rPr lang="en-US" smtClean="0"/>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E70B2-8BF9-45C0-BB95-33D1B9D3A854}" type="slidenum">
              <a:rPr lang="en-US" smtClean="0"/>
              <a:t>‹Nº›</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sz="4400"/>
            </a:lvl1pPr>
          </a:lstStyle>
          <a:p>
            <a:r>
              <a:rPr lang="en-US" dirty="0">
                <a:sym typeface="+mn-ea"/>
              </a:rPr>
              <a:t>Click to edit Master title style</a:t>
            </a:r>
            <a:endParaRPr lang="en-US"/>
          </a:p>
        </p:txBody>
      </p:sp>
      <p:sp>
        <p:nvSpPr>
          <p:cNvPr id="3" name="Text Placeholder 2"/>
          <p:cNvSpPr>
            <a:spLocks noGrp="1"/>
          </p:cNvSpPr>
          <p:nvPr>
            <p:ph type="body" idx="1"/>
          </p:nvPr>
        </p:nvSpPr>
        <p:spPr>
          <a:xfrm>
            <a:off x="839788" y="1744961"/>
            <a:ext cx="5157787" cy="823912"/>
          </a:xfrm>
        </p:spPr>
        <p:txBody>
          <a:bodyPr anchor="b"/>
          <a:lstStyle>
            <a:lvl1pPr marL="0" indent="0">
              <a:buNone/>
              <a:defRPr sz="2400" b="1">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615609"/>
            <a:ext cx="5157787" cy="357405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内容占位符 5"/>
          <p:cNvSpPr>
            <a:spLocks noGrp="1"/>
          </p:cNvSpPr>
          <p:nvPr>
            <p:ph sz="quarter" idx="4"/>
          </p:nvPr>
        </p:nvSpPr>
        <p:spPr>
          <a:xfrm>
            <a:off x="6172200" y="2615609"/>
            <a:ext cx="5183188" cy="3574054"/>
          </a:xfrm>
        </p:spPr>
        <p:txBody>
          <a:bodyPr/>
          <a:lstStyle/>
          <a:p>
            <a:pPr lvl="0"/>
            <a:r>
              <a:rPr lang="en-US" dirty="0">
                <a:sym typeface="+mn-ea"/>
              </a:rPr>
              <a:t>Click to edit Master text styles</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760FBDFE-C587-4B4C-A407-44438C67B59E}" type="datetimeFigureOut">
              <a:rPr lang="en-US" smtClean="0"/>
              <a:t>9/14/2024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AE70B2-8BF9-45C0-BB95-33D1B9D3A854}" type="slidenum">
              <a:rPr lang="en-US" smtClean="0"/>
              <a:t>‹Nº›</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normAutofit/>
          </a:bodyPr>
          <a:lstStyle>
            <a:lvl1pPr algn="ctr">
              <a:defRPr sz="4400" b="0">
                <a:effectLst/>
                <a:latin typeface="Calibri Light" panose="020F0302020204030204" pitchFamily="34" charset="0"/>
                <a:cs typeface="Calibri Light" panose="020F0302020204030204"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p>
            <a:fld id="{760FBDFE-C587-4B4C-A407-44438C67B59E}" type="datetimeFigureOut">
              <a:rPr lang="en-US" smtClean="0"/>
              <a:t>9/14/2024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E70B2-8BF9-45C0-BB95-33D1B9D3A854}" type="slidenum">
              <a:rPr lang="en-US" smtClean="0"/>
              <a:t>‹Nº›</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en-US" smtClean="0"/>
              <a:t>9/14/2024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AE70B2-8BF9-45C0-BB95-33D1B9D3A854}" type="slidenum">
              <a:rPr lang="en-US" smtClean="0"/>
              <a:t>‹Nº›</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6747" y="127000"/>
            <a:ext cx="4165200" cy="1600200"/>
          </a:xfrm>
        </p:spPr>
        <p:txBody>
          <a:bodyPr anchor="ctr" anchorCtr="0">
            <a:normAutofit/>
          </a:bodyPr>
          <a:lstStyle>
            <a:lvl1pPr>
              <a:defRPr sz="3200" b="0">
                <a:effectLst/>
                <a:latin typeface="Calibri Light" panose="020F0302020204030204" pitchFamily="34" charset="0"/>
                <a:cs typeface="Calibri Light" panose="020F0302020204030204" pitchFamily="34" charset="0"/>
              </a:defRPr>
            </a:lvl1pPr>
          </a:lstStyle>
          <a:p>
            <a:r>
              <a:rPr lang="en-US" dirty="0"/>
              <a:t>Click to edit Master title style</a:t>
            </a:r>
          </a:p>
        </p:txBody>
      </p:sp>
      <p:sp>
        <p:nvSpPr>
          <p:cNvPr id="3" name="Picture Placeholder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EFD9D74-47D9-4702-A33C-335B63B48DBF}" type="datetimeFigureOut">
              <a:rPr lang="en-US" smtClean="0"/>
              <a:t>9/14/2024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BC47A4-756D-490B-A52F-7D9E2C9FC05F}" type="slidenum">
              <a:rPr lang="en-US" smtClean="0"/>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hasCustomPrompt="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r>
              <a:rPr lang="es-ES"/>
              <a:t>UF1841:</a:t>
            </a:r>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2165BF0-F1A3-4E4C-A649-5E227C90A76D}" type="slidenum">
              <a:rPr lang="es-ES" smtClean="0"/>
              <a:t>‹Nº›</a:t>
            </a:fld>
            <a:endParaRPr lang="es-ES"/>
          </a:p>
        </p:txBody>
      </p:sp>
      <p:pic>
        <p:nvPicPr>
          <p:cNvPr id="7" name="Imagen 6" descr="imagotip_2"/>
          <p:cNvPicPr>
            <a:picLocks noChangeAspect="1"/>
          </p:cNvPicPr>
          <p:nvPr userDrawn="1"/>
        </p:nvPicPr>
        <p:blipFill>
          <a:blip r:embed="rId2"/>
          <a:stretch>
            <a:fillRect/>
          </a:stretch>
        </p:blipFill>
        <p:spPr>
          <a:xfrm>
            <a:off x="8057515" y="6232525"/>
            <a:ext cx="2893060" cy="358775"/>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24484" y="365125"/>
            <a:ext cx="1529316" cy="5811838"/>
          </a:xfrm>
        </p:spPr>
        <p:txBody>
          <a:bodyPr vert="eaVert">
            <a:normAutofit/>
          </a:bodyPr>
          <a:lstStyle>
            <a:lvl1pPr>
              <a:defRPr sz="4400"/>
            </a:lvl1pPr>
          </a:lstStyle>
          <a:p>
            <a:r>
              <a:rPr lang="en-US"/>
              <a:t>Click to edit Master title style</a:t>
            </a:r>
          </a:p>
        </p:txBody>
      </p:sp>
      <p:sp>
        <p:nvSpPr>
          <p:cNvPr id="3" name="Vertical Text Placeholder 2"/>
          <p:cNvSpPr>
            <a:spLocks noGrp="1"/>
          </p:cNvSpPr>
          <p:nvPr>
            <p:ph type="body" orient="vert" idx="1"/>
          </p:nvPr>
        </p:nvSpPr>
        <p:spPr>
          <a:xfrm>
            <a:off x="838200" y="365125"/>
            <a:ext cx="8879958"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60FBDFE-C587-4B4C-A407-44438C67B59E}"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t>‹Nº›</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60FBDFE-C587-4B4C-A407-44438C67B59E}" type="datetimeFigureOut">
              <a:rPr lang="en-US" smtClean="0"/>
              <a:t>9/14/2024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E70B2-8BF9-45C0-BB95-33D1B9D3A854}" type="slidenum">
              <a:rPr lang="en-US" smtClean="0"/>
              <a:t>‹Nº›</a:t>
            </a:fld>
            <a:endParaRPr lang="en-US"/>
          </a:p>
        </p:txBody>
      </p:sp>
      <p:sp>
        <p:nvSpPr>
          <p:cNvPr id="7" name="Content Placeholder 6"/>
          <p:cNvSpPr>
            <a:spLocks noGrp="1"/>
          </p:cNvSpPr>
          <p:nvPr>
            <p:ph sz="quarter" idx="13"/>
          </p:nvPr>
        </p:nvSpPr>
        <p:spPr>
          <a:xfrm>
            <a:off x="838200" y="551543"/>
            <a:ext cx="10515600" cy="5558971"/>
          </a:xfrm>
        </p:spPr>
        <p:txBody>
          <a:bodyPr/>
          <a:lstStyle/>
          <a:p>
            <a:pPr lvl="0"/>
            <a:r>
              <a:rPr lang="en-US" dirty="0">
                <a:sym typeface="+mn-ea"/>
              </a:rPr>
              <a:t>Click to edit Master text styles</a:t>
            </a:r>
            <a:endParaRPr lang="en-US" dirty="0"/>
          </a:p>
          <a:p>
            <a:pPr lvl="1"/>
            <a:r>
              <a:rPr lang="en-US" dirty="0">
                <a:sym typeface="+mn-ea"/>
              </a:rPr>
              <a:t>Second level</a:t>
            </a:r>
            <a:endParaRPr lang="en-US" dirty="0"/>
          </a:p>
          <a:p>
            <a:pPr lvl="2"/>
            <a:r>
              <a:rPr lang="en-US" dirty="0">
                <a:sym typeface="+mn-ea"/>
              </a:rPr>
              <a:t>Third level</a:t>
            </a:r>
            <a:endParaRPr lang="en-US" dirty="0"/>
          </a:p>
          <a:p>
            <a:pPr lvl="3"/>
            <a:r>
              <a:rPr lang="en-US" dirty="0">
                <a:sym typeface="+mn-ea"/>
              </a:rPr>
              <a:t>Fourth level</a:t>
            </a:r>
            <a:endParaRPr lang="en-US" dirty="0"/>
          </a:p>
          <a:p>
            <a:pPr lvl="4"/>
            <a:r>
              <a:rPr lang="en-US" dirty="0">
                <a:sym typeface="+mn-ea"/>
              </a:rPr>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s-ES"/>
              <a:t>Haga clic para modificar el estilo de título del patrón</a:t>
            </a:r>
            <a:endParaRPr lang="en-US" dirty="0"/>
          </a:p>
        </p:txBody>
      </p:sp>
      <p:sp>
        <p:nvSpPr>
          <p:cNvPr id="3" name="Text Placeholder 2"/>
          <p:cNvSpPr>
            <a:spLocks noGrp="1"/>
          </p:cNvSpPr>
          <p:nvPr>
            <p:ph type="body" idx="1" hasCustomPrompt="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609724-043B-4825-9221-1F0B318CAD26}" type="datetimeFigureOut">
              <a:rPr lang="es-ES" smtClean="0"/>
              <a:t>14/09/2024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2165BF0-F1A3-4E4C-A649-5E227C90A76D}" type="slidenum">
              <a:rPr lang="es-ES" smtClean="0"/>
              <a:t>‹Nº›</a:t>
            </a:fld>
            <a:endParaRPr lang="es-E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hasCustomPrompt="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hasCustomPrompt="1"/>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5609724-043B-4825-9221-1F0B318CAD26}" type="datetimeFigureOut">
              <a:rPr lang="es-ES" smtClean="0"/>
              <a:t>14/09/2024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2165BF0-F1A3-4E4C-A649-5E227C90A76D}"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hasCustomPrompt="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hasCustomPrompt="1"/>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hasCustomPrompt="1"/>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hasCustomPrompt="1"/>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5609724-043B-4825-9221-1F0B318CAD26}" type="datetimeFigureOut">
              <a:rPr lang="es-ES" smtClean="0"/>
              <a:t>14/09/2024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62165BF0-F1A3-4E4C-A649-5E227C90A76D}"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5609724-043B-4825-9221-1F0B318CAD26}" type="datetimeFigureOut">
              <a:rPr lang="es-ES" smtClean="0"/>
              <a:t>14/09/2024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62165BF0-F1A3-4E4C-A649-5E227C90A76D}"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609724-043B-4825-9221-1F0B318CAD26}" type="datetimeFigureOut">
              <a:rPr lang="es-ES" smtClean="0"/>
              <a:t>14/09/2024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62165BF0-F1A3-4E4C-A649-5E227C90A76D}"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s-ES"/>
              <a:t>Haga clic para modificar el estilo de título del patrón</a:t>
            </a:r>
            <a:endParaRPr lang="en-US" dirty="0"/>
          </a:p>
        </p:txBody>
      </p:sp>
      <p:sp>
        <p:nvSpPr>
          <p:cNvPr id="3" name="Content Placeholder 2"/>
          <p:cNvSpPr>
            <a:spLocks noGrp="1"/>
          </p:cNvSpPr>
          <p:nvPr>
            <p:ph idx="1" hasCustomPrompt="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hasCustomPrompt="1"/>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609724-043B-4825-9221-1F0B318CAD26}" type="datetimeFigureOut">
              <a:rPr lang="es-ES" smtClean="0"/>
              <a:t>14/09/2024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2165BF0-F1A3-4E4C-A649-5E227C90A76D}"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hasCustomPrompt="1"/>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609724-043B-4825-9221-1F0B318CAD26}" type="datetimeFigureOut">
              <a:rPr lang="es-ES" smtClean="0"/>
              <a:t>14/09/2024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2165BF0-F1A3-4E4C-A649-5E227C90A76D}"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5609724-043B-4825-9221-1F0B318CAD26}" type="datetimeFigureOut">
              <a:rPr lang="es-ES" smtClean="0"/>
              <a:t>14/09/2024</a:t>
            </a:fld>
            <a:endParaRPr lang="es-E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s-E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2165BF0-F1A3-4E4C-A649-5E227C90A76D}"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anose="020B0503020204020204"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5pPr>
      <a:lvl6pPr marL="1600200" indent="-22860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6pPr>
      <a:lvl7pPr marL="1899920" indent="-22860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7pPr>
      <a:lvl8pPr marL="2200275" indent="-22860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8pPr>
      <a:lvl9pPr marL="2499995" indent="-22860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baseline="0">
                <a:solidFill>
                  <a:schemeClr val="tx1">
                    <a:tint val="75000"/>
                  </a:schemeClr>
                </a:solidFill>
              </a:defRPr>
            </a:lvl1pPr>
          </a:lstStyle>
          <a:p>
            <a:fld id="{760FBDFE-C587-4B4C-A407-44438C67B59E}" type="datetimeFigureOut">
              <a:rPr lang="en-US" smtClean="0"/>
              <a:t>9/14/2024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latin typeface="Calibri Light" panose="020F0302020204030204" pitchFamily="34" charset="0"/>
                <a:cs typeface="Calibri Light" panose="020F030202020403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latin typeface="Calibri Light" panose="020F0302020204030204" pitchFamily="34" charset="0"/>
                <a:cs typeface="Calibri Light" panose="020F0302020204030204" pitchFamily="34" charset="0"/>
              </a:defRPr>
            </a:lvl1pPr>
          </a:lstStyle>
          <a:p>
            <a:fld id="{49AE70B2-8BF9-45C0-BB95-33D1B9D3A854}" type="slidenum">
              <a:rPr lang="en-US" smtClean="0"/>
              <a:t>‹Nº›</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000" kern="1200">
          <a:solidFill>
            <a:schemeClr val="tx1"/>
          </a:solidFill>
          <a:latin typeface="Calibri Light" panose="020F0302020204030204" pitchFamily="34" charset="0"/>
          <a:ea typeface="+mj-ea"/>
          <a:cs typeface="+mj-cs"/>
        </a:defRPr>
      </a:lvl1pPr>
    </p:titleStyle>
    <p:body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2800" b="0" kern="1200">
          <a:solidFill>
            <a:schemeClr val="tx1"/>
          </a:solidFill>
          <a:latin typeface="Calibri Light" panose="020F03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alibri Light" panose="020F03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effectLst/>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effectLst/>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effectLst/>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23290" y="1808921"/>
            <a:ext cx="10345420" cy="3240157"/>
          </a:xfrm>
        </p:spPr>
        <p:txBody>
          <a:bodyPr>
            <a:normAutofit/>
          </a:bodyPr>
          <a:lstStyle/>
          <a:p>
            <a:r>
              <a:rPr lang="es-ES" b="1" dirty="0">
                <a:latin typeface="Abadi" panose="020B0604020104020204" pitchFamily="34" charset="0"/>
              </a:rPr>
              <a:t>UF1471</a:t>
            </a:r>
            <a:br>
              <a:rPr lang="es-ES" b="1" dirty="0">
                <a:latin typeface="Abadi" panose="020B0604020104020204" pitchFamily="34" charset="0"/>
              </a:rPr>
            </a:br>
            <a:br>
              <a:rPr lang="es-ES" dirty="0"/>
            </a:br>
            <a:r>
              <a:rPr lang="es-ES" sz="2400" i="0" u="none" strike="noStrike" baseline="0" dirty="0">
                <a:latin typeface="HelveticaNeueLTStd-Roman"/>
              </a:rPr>
              <a:t>Base de datos relacionales y modelado de datos</a:t>
            </a:r>
            <a:br>
              <a:rPr lang="es-ES" sz="1800" b="0" i="0" u="none" strike="noStrike" baseline="0" dirty="0">
                <a:latin typeface="HelveticaNeueLTStd-Roman"/>
              </a:rPr>
            </a:br>
            <a:r>
              <a:rPr lang="es-ES" sz="2000" b="0" cap="none" dirty="0">
                <a:latin typeface="Bahnschrift" panose="020B0502040204020203" pitchFamily="34" charset="0"/>
                <a:cs typeface="+mn-lt"/>
              </a:rPr>
              <a:t>.</a:t>
            </a:r>
            <a:endParaRPr lang="es-ES" sz="3600" dirty="0">
              <a:latin typeface="Corbel" panose="020B0503020204020204" pitchFamily="34" charset="0"/>
              <a:cs typeface="Corbel" panose="020B0503020204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990D04-6071-6879-4264-4747EA91240B}"/>
              </a:ext>
            </a:extLst>
          </p:cNvPr>
          <p:cNvSpPr>
            <a:spLocks noGrp="1"/>
          </p:cNvSpPr>
          <p:nvPr>
            <p:ph type="title"/>
          </p:nvPr>
        </p:nvSpPr>
        <p:spPr/>
        <p:txBody>
          <a:bodyPr/>
          <a:lstStyle/>
          <a:p>
            <a:pPr algn="ctr"/>
            <a:r>
              <a:rPr lang="es-ES" dirty="0"/>
              <a:t>Conceptos de modelo relacional</a:t>
            </a:r>
            <a:endParaRPr lang="ca-ES" dirty="0"/>
          </a:p>
        </p:txBody>
      </p:sp>
      <p:graphicFrame>
        <p:nvGraphicFramePr>
          <p:cNvPr id="4" name="Tabla 3">
            <a:extLst>
              <a:ext uri="{FF2B5EF4-FFF2-40B4-BE49-F238E27FC236}">
                <a16:creationId xmlns:a16="http://schemas.microsoft.com/office/drawing/2014/main" id="{D82C6BD0-8C24-DDAA-F941-28A313450CF0}"/>
              </a:ext>
            </a:extLst>
          </p:cNvPr>
          <p:cNvGraphicFramePr>
            <a:graphicFrameLocks noGrp="1"/>
          </p:cNvGraphicFramePr>
          <p:nvPr>
            <p:extLst>
              <p:ext uri="{D42A27DB-BD31-4B8C-83A1-F6EECF244321}">
                <p14:modId xmlns:p14="http://schemas.microsoft.com/office/powerpoint/2010/main" val="987599173"/>
              </p:ext>
            </p:extLst>
          </p:nvPr>
        </p:nvGraphicFramePr>
        <p:xfrm>
          <a:off x="3769360" y="2560983"/>
          <a:ext cx="4622800" cy="1584960"/>
        </p:xfrm>
        <a:graphic>
          <a:graphicData uri="http://schemas.openxmlformats.org/drawingml/2006/table">
            <a:tbl>
              <a:tblPr/>
              <a:tblGrid>
                <a:gridCol w="1155700">
                  <a:extLst>
                    <a:ext uri="{9D8B030D-6E8A-4147-A177-3AD203B41FA5}">
                      <a16:colId xmlns:a16="http://schemas.microsoft.com/office/drawing/2014/main" val="3159934813"/>
                    </a:ext>
                  </a:extLst>
                </a:gridCol>
                <a:gridCol w="1155700">
                  <a:extLst>
                    <a:ext uri="{9D8B030D-6E8A-4147-A177-3AD203B41FA5}">
                      <a16:colId xmlns:a16="http://schemas.microsoft.com/office/drawing/2014/main" val="589930577"/>
                    </a:ext>
                  </a:extLst>
                </a:gridCol>
                <a:gridCol w="1155700">
                  <a:extLst>
                    <a:ext uri="{9D8B030D-6E8A-4147-A177-3AD203B41FA5}">
                      <a16:colId xmlns:a16="http://schemas.microsoft.com/office/drawing/2014/main" val="2388311930"/>
                    </a:ext>
                  </a:extLst>
                </a:gridCol>
                <a:gridCol w="1155700">
                  <a:extLst>
                    <a:ext uri="{9D8B030D-6E8A-4147-A177-3AD203B41FA5}">
                      <a16:colId xmlns:a16="http://schemas.microsoft.com/office/drawing/2014/main" val="2138741229"/>
                    </a:ext>
                  </a:extLst>
                </a:gridCol>
              </a:tblGrid>
              <a:tr h="266700">
                <a:tc>
                  <a:txBody>
                    <a:bodyPr/>
                    <a:lstStyle/>
                    <a:p>
                      <a:pPr algn="ctr" fontAlgn="b"/>
                      <a:r>
                        <a:rPr lang="es-ES" sz="1600" b="0" i="0" u="sng" strike="noStrike" noProof="0" dirty="0">
                          <a:solidFill>
                            <a:srgbClr val="000000"/>
                          </a:solidFill>
                          <a:effectLst/>
                          <a:latin typeface="Calibri" panose="020F0502020204030204" pitchFamily="34" charset="0"/>
                        </a:rPr>
                        <a:t>Código#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ctr" fontAlgn="b"/>
                      <a:r>
                        <a:rPr lang="ca-ES" sz="1600" b="0" i="0" u="none" strike="noStrike">
                          <a:solidFill>
                            <a:srgbClr val="000000"/>
                          </a:solidFill>
                          <a:effectLst/>
                          <a:latin typeface="Calibri" panose="020F0502020204030204" pitchFamily="34" charset="0"/>
                        </a:rPr>
                        <a:t>Curso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ca-ES" sz="1600" b="0" i="0" u="none" strike="noStrike">
                          <a:solidFill>
                            <a:srgbClr val="000000"/>
                          </a:solidFill>
                          <a:effectLst/>
                          <a:latin typeface="Calibri" panose="020F0502020204030204" pitchFamily="34" charset="0"/>
                        </a:rPr>
                        <a:t>Horas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ca-ES" sz="1600" b="0" i="0" u="none" strike="noStrike">
                          <a:solidFill>
                            <a:srgbClr val="000000"/>
                          </a:solidFill>
                          <a:effectLst/>
                          <a:latin typeface="Calibri" panose="020F0502020204030204" pitchFamily="34" charset="0"/>
                        </a:rPr>
                        <a:t>Modalidad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454943049"/>
                  </a:ext>
                </a:extLst>
              </a:tr>
              <a:tr h="266700">
                <a:tc>
                  <a:txBody>
                    <a:bodyPr/>
                    <a:lstStyle/>
                    <a:p>
                      <a:pPr algn="ctr" fontAlgn="b"/>
                      <a:r>
                        <a:rPr lang="ca-ES" sz="16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a:solidFill>
                            <a:srgbClr val="000000"/>
                          </a:solidFill>
                          <a:effectLst/>
                          <a:latin typeface="Calibri" panose="020F0502020204030204" pitchFamily="34" charset="0"/>
                        </a:rPr>
                        <a:t>PHP</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a:solidFill>
                            <a:srgbClr val="000000"/>
                          </a:solidFill>
                          <a:effectLst/>
                          <a:latin typeface="Calibri" panose="020F0502020204030204" pitchFamily="34" charset="0"/>
                        </a:rPr>
                        <a:t>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a:solidFill>
                            <a:srgbClr val="000000"/>
                          </a:solidFill>
                          <a:effectLst/>
                          <a:latin typeface="Calibri" panose="020F0502020204030204" pitchFamily="34" charset="0"/>
                        </a:rPr>
                        <a:t>Presencial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33747666"/>
                  </a:ext>
                </a:extLst>
              </a:tr>
              <a:tr h="266700">
                <a:tc>
                  <a:txBody>
                    <a:bodyPr/>
                    <a:lstStyle/>
                    <a:p>
                      <a:pPr algn="ctr" fontAlgn="b"/>
                      <a:r>
                        <a:rPr lang="ca-ES" sz="16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a:solidFill>
                            <a:srgbClr val="000000"/>
                          </a:solidFill>
                          <a:effectLst/>
                          <a:latin typeface="Calibri" panose="020F0502020204030204" pitchFamily="34" charset="0"/>
                        </a:rPr>
                        <a:t>MySQL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a:solidFill>
                            <a:srgbClr val="000000"/>
                          </a:solidFill>
                          <a:effectLst/>
                          <a:latin typeface="Calibri" panose="020F0502020204030204" pitchFamily="34" charset="0"/>
                        </a:rPr>
                        <a:t>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a:solidFill>
                            <a:srgbClr val="000000"/>
                          </a:solidFill>
                          <a:effectLst/>
                          <a:latin typeface="Calibri" panose="020F0502020204030204" pitchFamily="34" charset="0"/>
                        </a:rPr>
                        <a:t>Online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58523029"/>
                  </a:ext>
                </a:extLst>
              </a:tr>
              <a:tr h="266700">
                <a:tc>
                  <a:txBody>
                    <a:bodyPr/>
                    <a:lstStyle/>
                    <a:p>
                      <a:pPr algn="ctr" fontAlgn="b"/>
                      <a:r>
                        <a:rPr lang="ca-ES" sz="16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a:solidFill>
                            <a:srgbClr val="000000"/>
                          </a:solidFill>
                          <a:effectLst/>
                          <a:latin typeface="Calibri" panose="020F0502020204030204" pitchFamily="34" charset="0"/>
                        </a:rPr>
                        <a:t>JavaScript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a:solidFill>
                            <a:srgbClr val="000000"/>
                          </a:solidFill>
                          <a:effectLst/>
                          <a:latin typeface="Calibri" panose="020F0502020204030204" pitchFamily="34" charset="0"/>
                        </a:rPr>
                        <a:t>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a:solidFill>
                            <a:srgbClr val="000000"/>
                          </a:solidFill>
                          <a:effectLst/>
                          <a:latin typeface="Calibri" panose="020F0502020204030204" pitchFamily="34" charset="0"/>
                        </a:rPr>
                        <a:t>Presencial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29931787"/>
                  </a:ext>
                </a:extLst>
              </a:tr>
              <a:tr h="266700">
                <a:tc>
                  <a:txBody>
                    <a:bodyPr/>
                    <a:lstStyle/>
                    <a:p>
                      <a:pPr algn="ctr" fontAlgn="b"/>
                      <a:r>
                        <a:rPr lang="ca-ES" sz="16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a:solidFill>
                            <a:srgbClr val="000000"/>
                          </a:solidFill>
                          <a:effectLst/>
                          <a:latin typeface="Calibri" panose="020F0502020204030204" pitchFamily="34" charset="0"/>
                        </a:rPr>
                        <a:t>HTML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a:solidFill>
                            <a:srgbClr val="000000"/>
                          </a:solidFill>
                          <a:effectLst/>
                          <a:latin typeface="Calibri" panose="020F0502020204030204" pitchFamily="34" charset="0"/>
                        </a:rPr>
                        <a:t>35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a:solidFill>
                            <a:srgbClr val="000000"/>
                          </a:solidFill>
                          <a:effectLst/>
                          <a:latin typeface="Calibri" panose="020F0502020204030204" pitchFamily="34" charset="0"/>
                        </a:rPr>
                        <a:t>Online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32694375"/>
                  </a:ext>
                </a:extLst>
              </a:tr>
              <a:tr h="0">
                <a:tc>
                  <a:txBody>
                    <a:bodyPr/>
                    <a:lstStyle/>
                    <a:p>
                      <a:pPr algn="ctr" fontAlgn="b"/>
                      <a:r>
                        <a:rPr lang="ca-ES" sz="16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a:solidFill>
                            <a:srgbClr val="000000"/>
                          </a:solidFill>
                          <a:effectLst/>
                          <a:latin typeface="Calibri" panose="020F0502020204030204" pitchFamily="34" charset="0"/>
                        </a:rPr>
                        <a:t>CSS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a:solidFill>
                            <a:srgbClr val="000000"/>
                          </a:solidFill>
                          <a:effectLst/>
                          <a:latin typeface="Calibri" panose="020F0502020204030204" pitchFamily="34" charset="0"/>
                        </a:rPr>
                        <a:t>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latin typeface="Calibri" panose="020F0502020204030204" pitchFamily="34" charset="0"/>
                        </a:rPr>
                        <a:t>Presencial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46990303"/>
                  </a:ext>
                </a:extLst>
              </a:tr>
            </a:tbl>
          </a:graphicData>
        </a:graphic>
      </p:graphicFrame>
      <p:sp>
        <p:nvSpPr>
          <p:cNvPr id="5" name="CuadroTexto 4">
            <a:extLst>
              <a:ext uri="{FF2B5EF4-FFF2-40B4-BE49-F238E27FC236}">
                <a16:creationId xmlns:a16="http://schemas.microsoft.com/office/drawing/2014/main" id="{E141B88B-14D2-F321-936E-632BC30F3CD7}"/>
              </a:ext>
            </a:extLst>
          </p:cNvPr>
          <p:cNvSpPr txBox="1"/>
          <p:nvPr/>
        </p:nvSpPr>
        <p:spPr>
          <a:xfrm>
            <a:off x="9582751" y="3168797"/>
            <a:ext cx="766557" cy="369332"/>
          </a:xfrm>
          <a:prstGeom prst="rect">
            <a:avLst/>
          </a:prstGeom>
          <a:noFill/>
        </p:spPr>
        <p:txBody>
          <a:bodyPr wrap="none" rtlCol="0">
            <a:spAutoFit/>
          </a:bodyPr>
          <a:lstStyle/>
          <a:p>
            <a:r>
              <a:rPr lang="es-ES" dirty="0"/>
              <a:t>tuplas</a:t>
            </a:r>
            <a:endParaRPr lang="ca-ES" dirty="0"/>
          </a:p>
        </p:txBody>
      </p:sp>
      <p:cxnSp>
        <p:nvCxnSpPr>
          <p:cNvPr id="7" name="Conector recto de flecha 6">
            <a:extLst>
              <a:ext uri="{FF2B5EF4-FFF2-40B4-BE49-F238E27FC236}">
                <a16:creationId xmlns:a16="http://schemas.microsoft.com/office/drawing/2014/main" id="{114E652E-E08F-58AE-AC14-4DD6F2E261EB}"/>
              </a:ext>
            </a:extLst>
          </p:cNvPr>
          <p:cNvCxnSpPr>
            <a:stCxn id="5" idx="1"/>
          </p:cNvCxnSpPr>
          <p:nvPr/>
        </p:nvCxnSpPr>
        <p:spPr>
          <a:xfrm flipH="1" flipV="1">
            <a:off x="8392160" y="2961861"/>
            <a:ext cx="1190591" cy="39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a:extLst>
              <a:ext uri="{FF2B5EF4-FFF2-40B4-BE49-F238E27FC236}">
                <a16:creationId xmlns:a16="http://schemas.microsoft.com/office/drawing/2014/main" id="{29AFECDD-004C-C717-5C11-C5334AEFC1BC}"/>
              </a:ext>
            </a:extLst>
          </p:cNvPr>
          <p:cNvCxnSpPr>
            <a:stCxn id="5" idx="1"/>
          </p:cNvCxnSpPr>
          <p:nvPr/>
        </p:nvCxnSpPr>
        <p:spPr>
          <a:xfrm flipH="1" flipV="1">
            <a:off x="8392160" y="3240156"/>
            <a:ext cx="1190591" cy="113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a:extLst>
              <a:ext uri="{FF2B5EF4-FFF2-40B4-BE49-F238E27FC236}">
                <a16:creationId xmlns:a16="http://schemas.microsoft.com/office/drawing/2014/main" id="{0132406A-1CCA-20F7-AC82-C49AF27D6F70}"/>
              </a:ext>
            </a:extLst>
          </p:cNvPr>
          <p:cNvCxnSpPr>
            <a:stCxn id="5" idx="1"/>
          </p:cNvCxnSpPr>
          <p:nvPr/>
        </p:nvCxnSpPr>
        <p:spPr>
          <a:xfrm flipH="1">
            <a:off x="8392160" y="3353463"/>
            <a:ext cx="1190591"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761D11D6-D72B-6225-7CEC-B0C5421E36EC}"/>
              </a:ext>
            </a:extLst>
          </p:cNvPr>
          <p:cNvCxnSpPr>
            <a:stCxn id="5" idx="1"/>
          </p:cNvCxnSpPr>
          <p:nvPr/>
        </p:nvCxnSpPr>
        <p:spPr>
          <a:xfrm flipH="1">
            <a:off x="8392160" y="3353463"/>
            <a:ext cx="1190591" cy="462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913BDE9B-1F7E-40D1-C658-E967C83E3AE0}"/>
              </a:ext>
            </a:extLst>
          </p:cNvPr>
          <p:cNvCxnSpPr>
            <a:stCxn id="5" idx="1"/>
          </p:cNvCxnSpPr>
          <p:nvPr/>
        </p:nvCxnSpPr>
        <p:spPr>
          <a:xfrm flipH="1">
            <a:off x="8392160" y="3353463"/>
            <a:ext cx="1190591" cy="653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A729980F-E23F-4D15-2691-106FFF9387D3}"/>
              </a:ext>
            </a:extLst>
          </p:cNvPr>
          <p:cNvSpPr txBox="1"/>
          <p:nvPr/>
        </p:nvSpPr>
        <p:spPr>
          <a:xfrm>
            <a:off x="5562565" y="4989129"/>
            <a:ext cx="744114" cy="369332"/>
          </a:xfrm>
          <a:prstGeom prst="rect">
            <a:avLst/>
          </a:prstGeom>
          <a:noFill/>
        </p:spPr>
        <p:txBody>
          <a:bodyPr wrap="none" rtlCol="0">
            <a:spAutoFit/>
          </a:bodyPr>
          <a:lstStyle/>
          <a:p>
            <a:r>
              <a:rPr lang="es-ES" dirty="0"/>
              <a:t>grado</a:t>
            </a:r>
            <a:endParaRPr lang="ca-ES" dirty="0"/>
          </a:p>
        </p:txBody>
      </p:sp>
      <p:sp>
        <p:nvSpPr>
          <p:cNvPr id="19" name="CuadroTexto 18">
            <a:extLst>
              <a:ext uri="{FF2B5EF4-FFF2-40B4-BE49-F238E27FC236}">
                <a16:creationId xmlns:a16="http://schemas.microsoft.com/office/drawing/2014/main" id="{07E50883-47E2-84F5-D4A2-6DA2674B49FF}"/>
              </a:ext>
            </a:extLst>
          </p:cNvPr>
          <p:cNvSpPr txBox="1"/>
          <p:nvPr/>
        </p:nvSpPr>
        <p:spPr>
          <a:xfrm>
            <a:off x="5351557" y="4659869"/>
            <a:ext cx="1048685" cy="369332"/>
          </a:xfrm>
          <a:prstGeom prst="rect">
            <a:avLst/>
          </a:prstGeom>
          <a:noFill/>
        </p:spPr>
        <p:txBody>
          <a:bodyPr wrap="none" rtlCol="0">
            <a:spAutoFit/>
          </a:bodyPr>
          <a:lstStyle/>
          <a:p>
            <a:r>
              <a:rPr lang="es-ES" dirty="0"/>
              <a:t>atributos</a:t>
            </a:r>
            <a:endParaRPr lang="ca-ES" dirty="0"/>
          </a:p>
        </p:txBody>
      </p:sp>
      <p:cxnSp>
        <p:nvCxnSpPr>
          <p:cNvPr id="21" name="Conector recto de flecha 20">
            <a:extLst>
              <a:ext uri="{FF2B5EF4-FFF2-40B4-BE49-F238E27FC236}">
                <a16:creationId xmlns:a16="http://schemas.microsoft.com/office/drawing/2014/main" id="{8AC8202C-86CA-ADA8-4526-44E135FF5F79}"/>
              </a:ext>
            </a:extLst>
          </p:cNvPr>
          <p:cNvCxnSpPr>
            <a:stCxn id="19" idx="0"/>
          </p:cNvCxnSpPr>
          <p:nvPr/>
        </p:nvCxnSpPr>
        <p:spPr>
          <a:xfrm flipH="1" flipV="1">
            <a:off x="4315012" y="4145943"/>
            <a:ext cx="1560888" cy="513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DCADEE4E-DCBC-8697-87D7-21B1D5AEB14B}"/>
              </a:ext>
            </a:extLst>
          </p:cNvPr>
          <p:cNvCxnSpPr>
            <a:stCxn id="19" idx="0"/>
          </p:cNvCxnSpPr>
          <p:nvPr/>
        </p:nvCxnSpPr>
        <p:spPr>
          <a:xfrm flipH="1" flipV="1">
            <a:off x="5607099" y="4145943"/>
            <a:ext cx="268801" cy="513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a:extLst>
              <a:ext uri="{FF2B5EF4-FFF2-40B4-BE49-F238E27FC236}">
                <a16:creationId xmlns:a16="http://schemas.microsoft.com/office/drawing/2014/main" id="{3F3AB698-8B28-4B61-4674-BF9BE1BE3785}"/>
              </a:ext>
            </a:extLst>
          </p:cNvPr>
          <p:cNvCxnSpPr>
            <a:stCxn id="19" idx="0"/>
          </p:cNvCxnSpPr>
          <p:nvPr/>
        </p:nvCxnSpPr>
        <p:spPr>
          <a:xfrm flipV="1">
            <a:off x="5875900" y="4145943"/>
            <a:ext cx="861558" cy="513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id="{6510326C-1BC1-2F67-0476-4BD0770BE9A4}"/>
              </a:ext>
            </a:extLst>
          </p:cNvPr>
          <p:cNvCxnSpPr>
            <a:cxnSpLocks/>
            <a:stCxn id="19" idx="0"/>
          </p:cNvCxnSpPr>
          <p:nvPr/>
        </p:nvCxnSpPr>
        <p:spPr>
          <a:xfrm flipV="1">
            <a:off x="5875900" y="4145943"/>
            <a:ext cx="1987382" cy="513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a:extLst>
              <a:ext uri="{FF2B5EF4-FFF2-40B4-BE49-F238E27FC236}">
                <a16:creationId xmlns:a16="http://schemas.microsoft.com/office/drawing/2014/main" id="{7498B2CA-8618-0990-66FC-7FE99042042A}"/>
              </a:ext>
            </a:extLst>
          </p:cNvPr>
          <p:cNvCxnSpPr>
            <a:cxnSpLocks/>
          </p:cNvCxnSpPr>
          <p:nvPr/>
        </p:nvCxnSpPr>
        <p:spPr>
          <a:xfrm>
            <a:off x="3519882" y="2822714"/>
            <a:ext cx="0" cy="13232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CuadroTexto 30">
            <a:extLst>
              <a:ext uri="{FF2B5EF4-FFF2-40B4-BE49-F238E27FC236}">
                <a16:creationId xmlns:a16="http://schemas.microsoft.com/office/drawing/2014/main" id="{34CE63C5-F693-C0D0-FCFE-E943308F1BEE}"/>
              </a:ext>
            </a:extLst>
          </p:cNvPr>
          <p:cNvSpPr txBox="1"/>
          <p:nvPr/>
        </p:nvSpPr>
        <p:spPr>
          <a:xfrm>
            <a:off x="2082892" y="3363200"/>
            <a:ext cx="1354858" cy="369332"/>
          </a:xfrm>
          <a:prstGeom prst="rect">
            <a:avLst/>
          </a:prstGeom>
          <a:noFill/>
        </p:spPr>
        <p:txBody>
          <a:bodyPr wrap="none" rtlCol="0">
            <a:spAutoFit/>
          </a:bodyPr>
          <a:lstStyle/>
          <a:p>
            <a:r>
              <a:rPr lang="es-ES" dirty="0"/>
              <a:t>cardinalidad</a:t>
            </a:r>
            <a:endParaRPr lang="ca-ES" dirty="0"/>
          </a:p>
        </p:txBody>
      </p:sp>
      <p:cxnSp>
        <p:nvCxnSpPr>
          <p:cNvPr id="33" name="Conector recto de flecha 32">
            <a:extLst>
              <a:ext uri="{FF2B5EF4-FFF2-40B4-BE49-F238E27FC236}">
                <a16:creationId xmlns:a16="http://schemas.microsoft.com/office/drawing/2014/main" id="{05D3467A-035C-D72E-3221-A06613F58148}"/>
              </a:ext>
            </a:extLst>
          </p:cNvPr>
          <p:cNvCxnSpPr/>
          <p:nvPr/>
        </p:nvCxnSpPr>
        <p:spPr>
          <a:xfrm>
            <a:off x="3840363" y="5029201"/>
            <a:ext cx="46228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CuadroTexto 33">
            <a:extLst>
              <a:ext uri="{FF2B5EF4-FFF2-40B4-BE49-F238E27FC236}">
                <a16:creationId xmlns:a16="http://schemas.microsoft.com/office/drawing/2014/main" id="{BBFCB2AB-7947-74DE-6BCC-E18145EA8BE3}"/>
              </a:ext>
            </a:extLst>
          </p:cNvPr>
          <p:cNvSpPr txBox="1"/>
          <p:nvPr/>
        </p:nvSpPr>
        <p:spPr>
          <a:xfrm>
            <a:off x="1778957" y="2161908"/>
            <a:ext cx="1556836" cy="369332"/>
          </a:xfrm>
          <a:prstGeom prst="rect">
            <a:avLst/>
          </a:prstGeom>
          <a:noFill/>
        </p:spPr>
        <p:txBody>
          <a:bodyPr wrap="none" rtlCol="0">
            <a:spAutoFit/>
          </a:bodyPr>
          <a:lstStyle/>
          <a:p>
            <a:r>
              <a:rPr lang="es-ES" dirty="0"/>
              <a:t>Clave primaria</a:t>
            </a:r>
            <a:endParaRPr lang="ca-ES" dirty="0"/>
          </a:p>
        </p:txBody>
      </p:sp>
      <p:cxnSp>
        <p:nvCxnSpPr>
          <p:cNvPr id="36" name="Conector recto de flecha 35">
            <a:extLst>
              <a:ext uri="{FF2B5EF4-FFF2-40B4-BE49-F238E27FC236}">
                <a16:creationId xmlns:a16="http://schemas.microsoft.com/office/drawing/2014/main" id="{77884B20-4096-EAAC-F35A-2BB5F904059D}"/>
              </a:ext>
            </a:extLst>
          </p:cNvPr>
          <p:cNvCxnSpPr>
            <a:cxnSpLocks/>
          </p:cNvCxnSpPr>
          <p:nvPr/>
        </p:nvCxnSpPr>
        <p:spPr>
          <a:xfrm>
            <a:off x="2902226" y="2479886"/>
            <a:ext cx="867134" cy="200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CuadroTexto 38">
            <a:extLst>
              <a:ext uri="{FF2B5EF4-FFF2-40B4-BE49-F238E27FC236}">
                <a16:creationId xmlns:a16="http://schemas.microsoft.com/office/drawing/2014/main" id="{3BEE4AF7-6A1B-BE44-53AF-3282AE88D220}"/>
              </a:ext>
            </a:extLst>
          </p:cNvPr>
          <p:cNvSpPr txBox="1"/>
          <p:nvPr/>
        </p:nvSpPr>
        <p:spPr>
          <a:xfrm>
            <a:off x="3774259" y="2181881"/>
            <a:ext cx="776175" cy="338554"/>
          </a:xfrm>
          <a:prstGeom prst="rect">
            <a:avLst/>
          </a:prstGeom>
          <a:solidFill>
            <a:schemeClr val="tx1">
              <a:lumMod val="50000"/>
              <a:lumOff val="50000"/>
            </a:schemeClr>
          </a:solidFill>
        </p:spPr>
        <p:txBody>
          <a:bodyPr wrap="none" rtlCol="0">
            <a:spAutoFit/>
          </a:bodyPr>
          <a:lstStyle/>
          <a:p>
            <a:r>
              <a:rPr lang="es-ES" sz="1600" b="1" dirty="0">
                <a:solidFill>
                  <a:schemeClr val="bg1">
                    <a:lumMod val="95000"/>
                  </a:schemeClr>
                </a:solidFill>
              </a:rPr>
              <a:t>Cursos</a:t>
            </a:r>
            <a:endParaRPr lang="ca-ES" sz="1600" b="1" dirty="0">
              <a:solidFill>
                <a:schemeClr val="bg1">
                  <a:lumMod val="95000"/>
                </a:schemeClr>
              </a:solidFill>
            </a:endParaRPr>
          </a:p>
        </p:txBody>
      </p:sp>
      <p:sp>
        <p:nvSpPr>
          <p:cNvPr id="42" name="CuadroTexto 41">
            <a:extLst>
              <a:ext uri="{FF2B5EF4-FFF2-40B4-BE49-F238E27FC236}">
                <a16:creationId xmlns:a16="http://schemas.microsoft.com/office/drawing/2014/main" id="{2541D34F-260A-7243-22E6-21122371A954}"/>
              </a:ext>
            </a:extLst>
          </p:cNvPr>
          <p:cNvSpPr txBox="1"/>
          <p:nvPr/>
        </p:nvSpPr>
        <p:spPr>
          <a:xfrm>
            <a:off x="4828681" y="1623133"/>
            <a:ext cx="926857" cy="369332"/>
          </a:xfrm>
          <a:prstGeom prst="rect">
            <a:avLst/>
          </a:prstGeom>
          <a:noFill/>
        </p:spPr>
        <p:txBody>
          <a:bodyPr wrap="none" rtlCol="0">
            <a:spAutoFit/>
          </a:bodyPr>
          <a:lstStyle/>
          <a:p>
            <a:r>
              <a:rPr lang="es-ES" dirty="0"/>
              <a:t>Entidad</a:t>
            </a:r>
            <a:endParaRPr lang="ca-ES" dirty="0"/>
          </a:p>
        </p:txBody>
      </p:sp>
      <p:cxnSp>
        <p:nvCxnSpPr>
          <p:cNvPr id="44" name="Conector recto de flecha 43">
            <a:extLst>
              <a:ext uri="{FF2B5EF4-FFF2-40B4-BE49-F238E27FC236}">
                <a16:creationId xmlns:a16="http://schemas.microsoft.com/office/drawing/2014/main" id="{0CD873CC-8301-6B95-8E11-6D84446394B2}"/>
              </a:ext>
            </a:extLst>
          </p:cNvPr>
          <p:cNvCxnSpPr>
            <a:stCxn id="42" idx="2"/>
            <a:endCxn id="39" idx="3"/>
          </p:cNvCxnSpPr>
          <p:nvPr/>
        </p:nvCxnSpPr>
        <p:spPr>
          <a:xfrm flipH="1">
            <a:off x="4550434" y="1992465"/>
            <a:ext cx="741676" cy="358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CuadroTexto 44">
            <a:extLst>
              <a:ext uri="{FF2B5EF4-FFF2-40B4-BE49-F238E27FC236}">
                <a16:creationId xmlns:a16="http://schemas.microsoft.com/office/drawing/2014/main" id="{D02E1EDF-BF35-A873-3867-27B66CE0431A}"/>
              </a:ext>
            </a:extLst>
          </p:cNvPr>
          <p:cNvSpPr txBox="1"/>
          <p:nvPr/>
        </p:nvSpPr>
        <p:spPr>
          <a:xfrm>
            <a:off x="1069571" y="5665710"/>
            <a:ext cx="9948949" cy="646331"/>
          </a:xfrm>
          <a:prstGeom prst="rect">
            <a:avLst/>
          </a:prstGeom>
          <a:noFill/>
        </p:spPr>
        <p:txBody>
          <a:bodyPr wrap="square" rtlCol="0">
            <a:spAutoFit/>
          </a:bodyPr>
          <a:lstStyle/>
          <a:p>
            <a:pPr indent="0">
              <a:spcAft>
                <a:spcPts val="2400"/>
              </a:spcAft>
              <a:buNone/>
            </a:pPr>
            <a:r>
              <a:rPr lang="es-ES" dirty="0"/>
              <a:t>El dominio: colección de valores de un atributo que puede ser finitos o infinitos. Por ejemplo, el atributo Modalidad de la entidad Cursos tiene un dominio compuesto por dos valores (Presencial y Online)</a:t>
            </a:r>
          </a:p>
        </p:txBody>
      </p:sp>
    </p:spTree>
    <p:extLst>
      <p:ext uri="{BB962C8B-B14F-4D97-AF65-F5344CB8AC3E}">
        <p14:creationId xmlns:p14="http://schemas.microsoft.com/office/powerpoint/2010/main" val="1096418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8240" y="270562"/>
            <a:ext cx="9875520" cy="1356360"/>
          </a:xfrm>
        </p:spPr>
        <p:txBody>
          <a:bodyPr/>
          <a:lstStyle/>
          <a:p>
            <a:pPr algn="ctr"/>
            <a:r>
              <a:rPr lang="es-ES" dirty="0"/>
              <a:t>Clave Primaria</a:t>
            </a:r>
          </a:p>
        </p:txBody>
      </p:sp>
      <p:pic>
        <p:nvPicPr>
          <p:cNvPr id="105" name="Imagen 104"/>
          <p:cNvPicPr/>
          <p:nvPr/>
        </p:nvPicPr>
        <p:blipFill>
          <a:blip r:embed="rId2"/>
          <a:stretch>
            <a:fillRect/>
          </a:stretch>
        </p:blipFill>
        <p:spPr>
          <a:xfrm>
            <a:off x="6096000" y="3429000"/>
            <a:ext cx="0" cy="0"/>
          </a:xfrm>
          <a:prstGeom prst="rect">
            <a:avLst/>
          </a:prstGeom>
          <a:noFill/>
          <a:ln w="9525">
            <a:noFill/>
          </a:ln>
        </p:spPr>
      </p:pic>
      <p:sp>
        <p:nvSpPr>
          <p:cNvPr id="7" name="CuadroTexto 6">
            <a:extLst>
              <a:ext uri="{FF2B5EF4-FFF2-40B4-BE49-F238E27FC236}">
                <a16:creationId xmlns:a16="http://schemas.microsoft.com/office/drawing/2014/main" id="{08B046D1-8B39-807A-92C1-ED8CABC98053}"/>
              </a:ext>
            </a:extLst>
          </p:cNvPr>
          <p:cNvSpPr txBox="1"/>
          <p:nvPr/>
        </p:nvSpPr>
        <p:spPr>
          <a:xfrm>
            <a:off x="1319418" y="1626922"/>
            <a:ext cx="9474476" cy="1015663"/>
          </a:xfrm>
          <a:prstGeom prst="rect">
            <a:avLst/>
          </a:prstGeom>
          <a:noFill/>
        </p:spPr>
        <p:txBody>
          <a:bodyPr wrap="square" rtlCol="0">
            <a:spAutoFit/>
          </a:bodyPr>
          <a:lstStyle>
            <a:defPPr>
              <a:defRPr lang="en-US"/>
            </a:defPPr>
            <a:lvl1pPr indent="0">
              <a:spcAft>
                <a:spcPts val="2400"/>
              </a:spcAft>
              <a:buNone/>
              <a:defRPr sz="2000"/>
            </a:lvl1pPr>
          </a:lstStyle>
          <a:p>
            <a:r>
              <a:rPr lang="es-ES" dirty="0"/>
              <a:t>Una clave primaria es uno o un conjunto de atributos (columnas o campos) que especifican de forma única una tupla (fila o registro) de una entidad (tabla) que permitirá posteriormente realizar  las relaciones entre tablas.</a:t>
            </a:r>
          </a:p>
        </p:txBody>
      </p:sp>
      <p:sp>
        <p:nvSpPr>
          <p:cNvPr id="9" name="CuadroTexto 8">
            <a:extLst>
              <a:ext uri="{FF2B5EF4-FFF2-40B4-BE49-F238E27FC236}">
                <a16:creationId xmlns:a16="http://schemas.microsoft.com/office/drawing/2014/main" id="{3A696EDC-5970-6C30-5C01-75A9C0DD66F4}"/>
              </a:ext>
            </a:extLst>
          </p:cNvPr>
          <p:cNvSpPr txBox="1"/>
          <p:nvPr/>
        </p:nvSpPr>
        <p:spPr>
          <a:xfrm>
            <a:off x="1319418" y="3028890"/>
            <a:ext cx="9474476" cy="1323439"/>
          </a:xfrm>
          <a:prstGeom prst="rect">
            <a:avLst/>
          </a:prstGeom>
          <a:noFill/>
        </p:spPr>
        <p:txBody>
          <a:bodyPr wrap="square" rtlCol="0">
            <a:spAutoFit/>
          </a:bodyPr>
          <a:lstStyle>
            <a:defPPr>
              <a:defRPr lang="en-US"/>
            </a:defPPr>
            <a:lvl1pPr indent="0">
              <a:spcAft>
                <a:spcPts val="2400"/>
              </a:spcAft>
              <a:buNone/>
              <a:defRPr sz="2000"/>
            </a:lvl1pPr>
          </a:lstStyle>
          <a:p>
            <a:r>
              <a:rPr lang="es-ES" u="sng" dirty="0"/>
              <a:t>Regla de Integridad de Entidades </a:t>
            </a:r>
            <a:r>
              <a:rPr lang="es-ES" dirty="0"/>
              <a:t>(en las claves primarias): ninguno de los atributos que componen la clave primaria puede ser nulo (NULL).</a:t>
            </a:r>
          </a:p>
          <a:p>
            <a:r>
              <a:rPr lang="es-ES" dirty="0"/>
              <a:t>La propiedad de nulo sólo se aplica a las claves primarias no a la claves alternativas.</a:t>
            </a:r>
            <a:endParaRPr lang="ca-ES" dirty="0"/>
          </a:p>
        </p:txBody>
      </p:sp>
    </p:spTree>
    <p:extLst>
      <p:ext uri="{BB962C8B-B14F-4D97-AF65-F5344CB8AC3E}">
        <p14:creationId xmlns:p14="http://schemas.microsoft.com/office/powerpoint/2010/main" val="1225003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8240" y="270562"/>
            <a:ext cx="9875520" cy="1356360"/>
          </a:xfrm>
        </p:spPr>
        <p:txBody>
          <a:bodyPr/>
          <a:lstStyle/>
          <a:p>
            <a:pPr algn="ctr"/>
            <a:r>
              <a:rPr lang="es-ES" dirty="0"/>
              <a:t>Clave Foránea o Externa</a:t>
            </a:r>
          </a:p>
        </p:txBody>
      </p:sp>
      <p:pic>
        <p:nvPicPr>
          <p:cNvPr id="105" name="Imagen 104"/>
          <p:cNvPicPr/>
          <p:nvPr/>
        </p:nvPicPr>
        <p:blipFill>
          <a:blip r:embed="rId2"/>
          <a:stretch>
            <a:fillRect/>
          </a:stretch>
        </p:blipFill>
        <p:spPr>
          <a:xfrm>
            <a:off x="6096000" y="3429000"/>
            <a:ext cx="0" cy="0"/>
          </a:xfrm>
          <a:prstGeom prst="rect">
            <a:avLst/>
          </a:prstGeom>
          <a:noFill/>
          <a:ln w="9525">
            <a:noFill/>
          </a:ln>
        </p:spPr>
      </p:pic>
      <p:sp>
        <p:nvSpPr>
          <p:cNvPr id="11" name="CuadroTexto 10">
            <a:extLst>
              <a:ext uri="{FF2B5EF4-FFF2-40B4-BE49-F238E27FC236}">
                <a16:creationId xmlns:a16="http://schemas.microsoft.com/office/drawing/2014/main" id="{78A5C2CD-0D29-D6F9-EA46-341F4C5C99F0}"/>
              </a:ext>
            </a:extLst>
          </p:cNvPr>
          <p:cNvSpPr txBox="1"/>
          <p:nvPr/>
        </p:nvSpPr>
        <p:spPr>
          <a:xfrm>
            <a:off x="1451113" y="1549931"/>
            <a:ext cx="9741673" cy="4401205"/>
          </a:xfrm>
          <a:prstGeom prst="rect">
            <a:avLst/>
          </a:prstGeom>
          <a:noFill/>
        </p:spPr>
        <p:txBody>
          <a:bodyPr wrap="square" rtlCol="0">
            <a:spAutoFit/>
          </a:bodyPr>
          <a:lstStyle>
            <a:defPPr>
              <a:defRPr lang="en-US"/>
            </a:defPPr>
            <a:lvl1pPr indent="0">
              <a:spcAft>
                <a:spcPts val="2400"/>
              </a:spcAft>
              <a:buNone/>
              <a:defRPr sz="2000"/>
            </a:lvl1pPr>
          </a:lstStyle>
          <a:p>
            <a:r>
              <a:rPr lang="es-ES" dirty="0"/>
              <a:t>Una clave  foránea o externa es un conjunto de atributos de una tabla que hace referencia a la clave principal de otra tabla y permite relacionar ambas tablas. </a:t>
            </a:r>
          </a:p>
          <a:p>
            <a:r>
              <a:rPr lang="es-ES" dirty="0"/>
              <a:t>La clave foránea está sujeta a la </a:t>
            </a:r>
            <a:r>
              <a:rPr lang="es-ES" b="1" u="sng" dirty="0"/>
              <a:t>regla de integridad referencial </a:t>
            </a:r>
            <a:r>
              <a:rPr lang="es-ES" dirty="0"/>
              <a:t>que dice que en una relación hay alguna clave foránea, sus valores tienen que  coincidir con valores de la clave con la cual está relacionada, o bien, deben ser todos nulos." </a:t>
            </a:r>
          </a:p>
          <a:p>
            <a:r>
              <a:rPr lang="es-ES" dirty="0"/>
              <a:t>Dentro de la regla de integridad referencial se debe plantear dos situaciones:</a:t>
            </a:r>
          </a:p>
          <a:p>
            <a:pPr marL="342900" indent="-342900">
              <a:buFont typeface="Arial" panose="020B0604020202020204" pitchFamily="34" charset="0"/>
              <a:buChar char="•"/>
            </a:pPr>
            <a:r>
              <a:rPr lang="es-ES" dirty="0"/>
              <a:t> Que debe suceder cuando se </a:t>
            </a:r>
            <a:r>
              <a:rPr lang="es-ES" b="1" u="sng" dirty="0"/>
              <a:t>borra la tupla referenciada </a:t>
            </a:r>
            <a:r>
              <a:rPr lang="es-ES" dirty="0"/>
              <a:t>(la que tiene la clave principal).</a:t>
            </a:r>
          </a:p>
          <a:p>
            <a:pPr marL="342900" indent="-342900">
              <a:buFont typeface="Arial" panose="020B0604020202020204" pitchFamily="34" charset="0"/>
              <a:buChar char="•"/>
            </a:pPr>
            <a:r>
              <a:rPr lang="es-ES" dirty="0"/>
              <a:t>Que debe suceder cuando se </a:t>
            </a:r>
            <a:r>
              <a:rPr lang="es-ES" b="1" u="sng" dirty="0"/>
              <a:t>modifica la tupla referenciada </a:t>
            </a:r>
            <a:r>
              <a:rPr lang="es-ES" dirty="0"/>
              <a:t>(la que tiene la clave principal).</a:t>
            </a:r>
          </a:p>
        </p:txBody>
      </p:sp>
    </p:spTree>
    <p:extLst>
      <p:ext uri="{BB962C8B-B14F-4D97-AF65-F5344CB8AC3E}">
        <p14:creationId xmlns:p14="http://schemas.microsoft.com/office/powerpoint/2010/main" val="3204491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8240" y="270562"/>
            <a:ext cx="9875520" cy="1356360"/>
          </a:xfrm>
        </p:spPr>
        <p:txBody>
          <a:bodyPr/>
          <a:lstStyle/>
          <a:p>
            <a:pPr algn="ctr"/>
            <a:r>
              <a:rPr lang="es-ES" dirty="0"/>
              <a:t>Cardinalidad</a:t>
            </a:r>
          </a:p>
        </p:txBody>
      </p:sp>
      <p:pic>
        <p:nvPicPr>
          <p:cNvPr id="105" name="Imagen 104"/>
          <p:cNvPicPr/>
          <p:nvPr/>
        </p:nvPicPr>
        <p:blipFill>
          <a:blip r:embed="rId2"/>
          <a:stretch>
            <a:fillRect/>
          </a:stretch>
        </p:blipFill>
        <p:spPr>
          <a:xfrm>
            <a:off x="6096000" y="3429000"/>
            <a:ext cx="0" cy="0"/>
          </a:xfrm>
          <a:prstGeom prst="rect">
            <a:avLst/>
          </a:prstGeom>
          <a:noFill/>
          <a:ln w="9525">
            <a:noFill/>
          </a:ln>
        </p:spPr>
      </p:pic>
      <p:sp>
        <p:nvSpPr>
          <p:cNvPr id="3" name="CuadroTexto 2">
            <a:extLst>
              <a:ext uri="{FF2B5EF4-FFF2-40B4-BE49-F238E27FC236}">
                <a16:creationId xmlns:a16="http://schemas.microsoft.com/office/drawing/2014/main" id="{4C1819CD-0705-957D-7A76-4692F9EC50C6}"/>
              </a:ext>
            </a:extLst>
          </p:cNvPr>
          <p:cNvSpPr txBox="1"/>
          <p:nvPr/>
        </p:nvSpPr>
        <p:spPr>
          <a:xfrm>
            <a:off x="1158239" y="1418200"/>
            <a:ext cx="9730105" cy="707886"/>
          </a:xfrm>
          <a:prstGeom prst="rect">
            <a:avLst/>
          </a:prstGeom>
          <a:noFill/>
        </p:spPr>
        <p:txBody>
          <a:bodyPr wrap="square" rtlCol="0">
            <a:spAutoFit/>
          </a:bodyPr>
          <a:lstStyle/>
          <a:p>
            <a:pPr indent="0">
              <a:spcAft>
                <a:spcPts val="2400"/>
              </a:spcAft>
              <a:buNone/>
            </a:pPr>
            <a:r>
              <a:rPr lang="es-ES" sz="2000" dirty="0"/>
              <a:t>En una relación entre tablas, la cardinalidad, es el número de tuplas (filas o registros) de cada una de las entidades.</a:t>
            </a:r>
          </a:p>
        </p:txBody>
      </p:sp>
      <p:pic>
        <p:nvPicPr>
          <p:cNvPr id="11266" name="Picture 2" descr="Diferentes modos de presentar la cardinalidad entre entidades.">
            <a:extLst>
              <a:ext uri="{FF2B5EF4-FFF2-40B4-BE49-F238E27FC236}">
                <a16:creationId xmlns:a16="http://schemas.microsoft.com/office/drawing/2014/main" id="{F153E422-63BB-705A-50A1-3A211DE38D4D}"/>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21440" t="23107" r="22554"/>
          <a:stretch/>
        </p:blipFill>
        <p:spPr bwMode="auto">
          <a:xfrm>
            <a:off x="2430296" y="1897487"/>
            <a:ext cx="6828184" cy="4232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285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2E4608-7479-DA6E-89C4-5FF736B5B4E6}"/>
              </a:ext>
            </a:extLst>
          </p:cNvPr>
          <p:cNvSpPr>
            <a:spLocks noGrp="1"/>
          </p:cNvSpPr>
          <p:nvPr>
            <p:ph type="title"/>
          </p:nvPr>
        </p:nvSpPr>
        <p:spPr>
          <a:xfrm>
            <a:off x="1143000" y="266700"/>
            <a:ext cx="9875520" cy="1356360"/>
          </a:xfrm>
        </p:spPr>
        <p:txBody>
          <a:bodyPr/>
          <a:lstStyle/>
          <a:p>
            <a:pPr algn="ctr"/>
            <a:r>
              <a:rPr lang="es-ES" dirty="0"/>
              <a:t>Cardinalidad</a:t>
            </a:r>
            <a:endParaRPr lang="ca-ES" dirty="0"/>
          </a:p>
        </p:txBody>
      </p:sp>
      <p:pic>
        <p:nvPicPr>
          <p:cNvPr id="5" name="Imagen 4">
            <a:extLst>
              <a:ext uri="{FF2B5EF4-FFF2-40B4-BE49-F238E27FC236}">
                <a16:creationId xmlns:a16="http://schemas.microsoft.com/office/drawing/2014/main" id="{B1C294EB-31C8-192B-7C19-417E5CF541B0}"/>
              </a:ext>
            </a:extLst>
          </p:cNvPr>
          <p:cNvPicPr>
            <a:picLocks noChangeAspect="1"/>
          </p:cNvPicPr>
          <p:nvPr/>
        </p:nvPicPr>
        <p:blipFill>
          <a:blip r:embed="rId2"/>
          <a:srcRect l="1494" t="7888" r="1552"/>
          <a:stretch/>
        </p:blipFill>
        <p:spPr>
          <a:xfrm>
            <a:off x="1633330" y="1965960"/>
            <a:ext cx="8925339" cy="3549439"/>
          </a:xfrm>
          <a:prstGeom prst="rect">
            <a:avLst/>
          </a:prstGeom>
        </p:spPr>
      </p:pic>
    </p:spTree>
    <p:extLst>
      <p:ext uri="{BB962C8B-B14F-4D97-AF65-F5344CB8AC3E}">
        <p14:creationId xmlns:p14="http://schemas.microsoft.com/office/powerpoint/2010/main" val="3808281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8240" y="270562"/>
            <a:ext cx="9875520" cy="1356360"/>
          </a:xfrm>
        </p:spPr>
        <p:txBody>
          <a:bodyPr/>
          <a:lstStyle/>
          <a:p>
            <a:pPr algn="ctr"/>
            <a:r>
              <a:rPr lang="es-ES" dirty="0"/>
              <a:t>Modelamiento físico</a:t>
            </a:r>
          </a:p>
        </p:txBody>
      </p:sp>
      <p:pic>
        <p:nvPicPr>
          <p:cNvPr id="105" name="Imagen 104"/>
          <p:cNvPicPr/>
          <p:nvPr/>
        </p:nvPicPr>
        <p:blipFill>
          <a:blip r:embed="rId2"/>
          <a:stretch>
            <a:fillRect/>
          </a:stretch>
        </p:blipFill>
        <p:spPr>
          <a:xfrm>
            <a:off x="6096000" y="3429000"/>
            <a:ext cx="0" cy="0"/>
          </a:xfrm>
          <a:prstGeom prst="rect">
            <a:avLst/>
          </a:prstGeom>
          <a:noFill/>
          <a:ln w="9525">
            <a:noFill/>
          </a:ln>
        </p:spPr>
      </p:pic>
      <p:sp>
        <p:nvSpPr>
          <p:cNvPr id="4" name="CuadroTexto 3">
            <a:extLst>
              <a:ext uri="{FF2B5EF4-FFF2-40B4-BE49-F238E27FC236}">
                <a16:creationId xmlns:a16="http://schemas.microsoft.com/office/drawing/2014/main" id="{985DE05F-DBBD-D953-0EEE-A96BEFAA2CDA}"/>
              </a:ext>
            </a:extLst>
          </p:cNvPr>
          <p:cNvSpPr txBox="1"/>
          <p:nvPr/>
        </p:nvSpPr>
        <p:spPr>
          <a:xfrm>
            <a:off x="1158239" y="1626922"/>
            <a:ext cx="9875519" cy="1015663"/>
          </a:xfrm>
          <a:prstGeom prst="rect">
            <a:avLst/>
          </a:prstGeom>
          <a:noFill/>
        </p:spPr>
        <p:txBody>
          <a:bodyPr wrap="square">
            <a:spAutoFit/>
          </a:bodyPr>
          <a:lstStyle/>
          <a:p>
            <a:r>
              <a:rPr lang="es-ES" sz="2000" b="0" i="0" dirty="0">
                <a:solidFill>
                  <a:srgbClr val="474747"/>
                </a:solidFill>
                <a:effectLst/>
                <a:latin typeface="+mj-lt"/>
              </a:rPr>
              <a:t>Los modelos de datos físicos </a:t>
            </a:r>
            <a:r>
              <a:rPr lang="es-ES" sz="2000" b="0" i="0" dirty="0">
                <a:solidFill>
                  <a:srgbClr val="040C28"/>
                </a:solidFill>
                <a:effectLst/>
                <a:latin typeface="+mj-lt"/>
              </a:rPr>
              <a:t>proporcionan información detallada que ayuda a los administradores y desarrolladores de bases de datos a implementar la </a:t>
            </a:r>
            <a:r>
              <a:rPr lang="es-ES" sz="2000" b="1" i="0" dirty="0">
                <a:solidFill>
                  <a:srgbClr val="040C28"/>
                </a:solidFill>
                <a:effectLst/>
                <a:latin typeface="+mj-lt"/>
              </a:rPr>
              <a:t>lógica empresarial </a:t>
            </a:r>
            <a:r>
              <a:rPr lang="es-ES" sz="2000" b="0" i="0" dirty="0">
                <a:solidFill>
                  <a:srgbClr val="040C28"/>
                </a:solidFill>
                <a:effectLst/>
                <a:latin typeface="+mj-lt"/>
              </a:rPr>
              <a:t>en una base de datos.</a:t>
            </a:r>
            <a:endParaRPr lang="ca-ES" sz="2000" dirty="0">
              <a:latin typeface="+mj-lt"/>
            </a:endParaRPr>
          </a:p>
        </p:txBody>
      </p:sp>
      <p:sp>
        <p:nvSpPr>
          <p:cNvPr id="8" name="CuadroTexto 7">
            <a:extLst>
              <a:ext uri="{FF2B5EF4-FFF2-40B4-BE49-F238E27FC236}">
                <a16:creationId xmlns:a16="http://schemas.microsoft.com/office/drawing/2014/main" id="{054C3D20-62E1-508B-9225-22D756D87C27}"/>
              </a:ext>
            </a:extLst>
          </p:cNvPr>
          <p:cNvSpPr txBox="1"/>
          <p:nvPr/>
        </p:nvSpPr>
        <p:spPr>
          <a:xfrm>
            <a:off x="1158238" y="3075057"/>
            <a:ext cx="9875519" cy="707886"/>
          </a:xfrm>
          <a:prstGeom prst="rect">
            <a:avLst/>
          </a:prstGeom>
          <a:noFill/>
        </p:spPr>
        <p:txBody>
          <a:bodyPr wrap="square">
            <a:spAutoFit/>
          </a:bodyPr>
          <a:lstStyle/>
          <a:p>
            <a:r>
              <a:rPr lang="es-ES" sz="2000" dirty="0">
                <a:latin typeface="+mj-lt"/>
              </a:rPr>
              <a:t>La </a:t>
            </a:r>
            <a:r>
              <a:rPr lang="es-ES" sz="2000" b="1" dirty="0">
                <a:latin typeface="+mj-lt"/>
              </a:rPr>
              <a:t>lógica de negocio </a:t>
            </a:r>
            <a:r>
              <a:rPr lang="es-ES" sz="2000" dirty="0">
                <a:latin typeface="+mj-lt"/>
              </a:rPr>
              <a:t>o </a:t>
            </a:r>
            <a:r>
              <a:rPr lang="es-ES" sz="2000" b="1" dirty="0">
                <a:latin typeface="+mj-lt"/>
              </a:rPr>
              <a:t>lógica empresarial </a:t>
            </a:r>
            <a:r>
              <a:rPr lang="es-ES" sz="2000" dirty="0">
                <a:latin typeface="+mj-lt"/>
              </a:rPr>
              <a:t>se encarga de codificar las reglas del mundo real que determinan cómo la información puede ser creada, almacenada y cambiada.</a:t>
            </a:r>
            <a:endParaRPr lang="ca-ES" sz="2000" dirty="0">
              <a:latin typeface="+mj-lt"/>
            </a:endParaRPr>
          </a:p>
        </p:txBody>
      </p:sp>
      <p:sp>
        <p:nvSpPr>
          <p:cNvPr id="10" name="CuadroTexto 9">
            <a:extLst>
              <a:ext uri="{FF2B5EF4-FFF2-40B4-BE49-F238E27FC236}">
                <a16:creationId xmlns:a16="http://schemas.microsoft.com/office/drawing/2014/main" id="{9B9E9F25-95C9-6842-6512-588013E42E0C}"/>
              </a:ext>
            </a:extLst>
          </p:cNvPr>
          <p:cNvSpPr txBox="1"/>
          <p:nvPr/>
        </p:nvSpPr>
        <p:spPr>
          <a:xfrm>
            <a:off x="1158238" y="4090720"/>
            <a:ext cx="9875518" cy="1015663"/>
          </a:xfrm>
          <a:prstGeom prst="rect">
            <a:avLst/>
          </a:prstGeom>
          <a:noFill/>
        </p:spPr>
        <p:txBody>
          <a:bodyPr wrap="square">
            <a:spAutoFit/>
          </a:bodyPr>
          <a:lstStyle/>
          <a:p>
            <a:pPr algn="l"/>
            <a:r>
              <a:rPr lang="es-ES" sz="2000" b="0" i="0" dirty="0">
                <a:solidFill>
                  <a:srgbClr val="333333"/>
                </a:solidFill>
                <a:effectLst/>
                <a:latin typeface="+mj-lt"/>
              </a:rPr>
              <a:t>El modelo físico muestra todas las estructuras de tabla, incluidos el nombre de columna (campos), el tipo de datos de columna, las restricciones de columna, la clave principal, la clave foránea y las relaciones entre las tablas.</a:t>
            </a:r>
          </a:p>
        </p:txBody>
      </p:sp>
    </p:spTree>
    <p:extLst>
      <p:ext uri="{BB962C8B-B14F-4D97-AF65-F5344CB8AC3E}">
        <p14:creationId xmlns:p14="http://schemas.microsoft.com/office/powerpoint/2010/main" val="1988734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8240" y="270562"/>
            <a:ext cx="9875520" cy="1356360"/>
          </a:xfrm>
        </p:spPr>
        <p:txBody>
          <a:bodyPr/>
          <a:lstStyle/>
          <a:p>
            <a:pPr algn="ctr"/>
            <a:r>
              <a:rPr lang="es-ES" dirty="0"/>
              <a:t>Modelamiento físico</a:t>
            </a:r>
          </a:p>
        </p:txBody>
      </p:sp>
      <p:graphicFrame>
        <p:nvGraphicFramePr>
          <p:cNvPr id="6" name="Tabla 5">
            <a:extLst>
              <a:ext uri="{FF2B5EF4-FFF2-40B4-BE49-F238E27FC236}">
                <a16:creationId xmlns:a16="http://schemas.microsoft.com/office/drawing/2014/main" id="{A8BB9E09-E79F-2D56-35CE-0AE7116020AF}"/>
              </a:ext>
            </a:extLst>
          </p:cNvPr>
          <p:cNvGraphicFramePr>
            <a:graphicFrameLocks noGrp="1"/>
          </p:cNvGraphicFramePr>
          <p:nvPr>
            <p:extLst>
              <p:ext uri="{D42A27DB-BD31-4B8C-83A1-F6EECF244321}">
                <p14:modId xmlns:p14="http://schemas.microsoft.com/office/powerpoint/2010/main" val="3337323431"/>
              </p:ext>
            </p:extLst>
          </p:nvPr>
        </p:nvGraphicFramePr>
        <p:xfrm>
          <a:off x="1123122" y="2327068"/>
          <a:ext cx="3578419" cy="1965960"/>
        </p:xfrm>
        <a:graphic>
          <a:graphicData uri="http://schemas.openxmlformats.org/drawingml/2006/table">
            <a:tbl>
              <a:tblPr>
                <a:tableStyleId>{5C22544A-7EE6-4342-B048-85BDC9FD1C3A}</a:tableStyleId>
              </a:tblPr>
              <a:tblGrid>
                <a:gridCol w="404607">
                  <a:extLst>
                    <a:ext uri="{9D8B030D-6E8A-4147-A177-3AD203B41FA5}">
                      <a16:colId xmlns:a16="http://schemas.microsoft.com/office/drawing/2014/main" val="2848352586"/>
                    </a:ext>
                  </a:extLst>
                </a:gridCol>
                <a:gridCol w="1430584">
                  <a:extLst>
                    <a:ext uri="{9D8B030D-6E8A-4147-A177-3AD203B41FA5}">
                      <a16:colId xmlns:a16="http://schemas.microsoft.com/office/drawing/2014/main" val="2567469123"/>
                    </a:ext>
                  </a:extLst>
                </a:gridCol>
                <a:gridCol w="1421110">
                  <a:extLst>
                    <a:ext uri="{9D8B030D-6E8A-4147-A177-3AD203B41FA5}">
                      <a16:colId xmlns:a16="http://schemas.microsoft.com/office/drawing/2014/main" val="2047450092"/>
                    </a:ext>
                  </a:extLst>
                </a:gridCol>
                <a:gridCol w="322118">
                  <a:extLst>
                    <a:ext uri="{9D8B030D-6E8A-4147-A177-3AD203B41FA5}">
                      <a16:colId xmlns:a16="http://schemas.microsoft.com/office/drawing/2014/main" val="834547982"/>
                    </a:ext>
                  </a:extLst>
                </a:gridCol>
              </a:tblGrid>
              <a:tr h="327660">
                <a:tc gridSpan="4">
                  <a:txBody>
                    <a:bodyPr/>
                    <a:lstStyle/>
                    <a:p>
                      <a:pPr algn="ctr" fontAlgn="b"/>
                      <a:r>
                        <a:rPr lang="es-ES" sz="2000" u="none" strike="noStrike" noProof="0" dirty="0">
                          <a:solidFill>
                            <a:schemeClr val="bg1"/>
                          </a:solidFill>
                          <a:effectLst/>
                        </a:rPr>
                        <a:t>Clientes</a:t>
                      </a:r>
                      <a:endParaRPr lang="es-ES" sz="2000" b="1" i="0" u="none" strike="noStrike" noProof="0" dirty="0">
                        <a:solidFill>
                          <a:schemeClr val="bg1"/>
                        </a:solidFill>
                        <a:effectLst/>
                        <a:latin typeface="Calibri" panose="020F0502020204030204" pitchFamily="34" charset="0"/>
                      </a:endParaRPr>
                    </a:p>
                  </a:txBody>
                  <a:tcPr marL="7620" marR="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hMerge="1">
                  <a:txBody>
                    <a:bodyPr/>
                    <a:lstStyle/>
                    <a:p>
                      <a:endParaRPr lang="ca-ES"/>
                    </a:p>
                  </a:txBody>
                  <a:tcPr/>
                </a:tc>
                <a:tc hMerge="1">
                  <a:txBody>
                    <a:bodyPr/>
                    <a:lstStyle/>
                    <a:p>
                      <a:endParaRPr lang="ca-ES"/>
                    </a:p>
                  </a:txBody>
                  <a:tcPr/>
                </a:tc>
                <a:tc hMerge="1">
                  <a:txBody>
                    <a:bodyPr/>
                    <a:lstStyle/>
                    <a:p>
                      <a:endParaRPr lang="ca-ES"/>
                    </a:p>
                  </a:txBody>
                  <a:tcPr/>
                </a:tc>
                <a:extLst>
                  <a:ext uri="{0D108BD9-81ED-4DB2-BD59-A6C34878D82A}">
                    <a16:rowId xmlns:a16="http://schemas.microsoft.com/office/drawing/2014/main" val="358151386"/>
                  </a:ext>
                </a:extLst>
              </a:tr>
              <a:tr h="327660">
                <a:tc>
                  <a:txBody>
                    <a:bodyPr/>
                    <a:lstStyle/>
                    <a:p>
                      <a:pPr algn="ctr" fontAlgn="b"/>
                      <a:r>
                        <a:rPr lang="es-ES" sz="2000" u="none" strike="noStrike" noProof="0" dirty="0">
                          <a:effectLst/>
                        </a:rPr>
                        <a:t>CP</a:t>
                      </a:r>
                      <a:endParaRPr lang="es-ES" sz="2000" b="0" i="0" u="none" strike="noStrike" noProof="0" dirty="0">
                        <a:solidFill>
                          <a:srgbClr val="000000"/>
                        </a:solidFill>
                        <a:effectLst/>
                        <a:latin typeface="Calibri" panose="020F0502020204030204" pitchFamily="34" charset="0"/>
                      </a:endParaRPr>
                    </a:p>
                  </a:txBody>
                  <a:tcPr marL="7620" marR="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s-ES" sz="2000" u="none" strike="noStrike" noProof="0" dirty="0">
                          <a:effectLst/>
                        </a:rPr>
                        <a:t>Código</a:t>
                      </a:r>
                      <a:endParaRPr lang="es-ES" sz="2000" b="0" i="0" u="none" strike="noStrike" noProof="0" dirty="0">
                        <a:solidFill>
                          <a:srgbClr val="000000"/>
                        </a:solidFill>
                        <a:effectLst/>
                        <a:latin typeface="Calibri" panose="020F0502020204030204" pitchFamily="34" charset="0"/>
                      </a:endParaRPr>
                    </a:p>
                  </a:txBody>
                  <a:tcPr marL="7620" marR="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s-ES" sz="2000" u="none" strike="noStrike" noProof="0" dirty="0" err="1">
                          <a:effectLst/>
                        </a:rPr>
                        <a:t>int</a:t>
                      </a:r>
                      <a:endParaRPr lang="es-ES" sz="2000" b="0" i="0" u="none" strike="noStrike" noProof="0" dirty="0">
                        <a:solidFill>
                          <a:srgbClr val="000000"/>
                        </a:solidFill>
                        <a:effectLst/>
                        <a:latin typeface="Calibri" panose="020F0502020204030204" pitchFamily="34" charset="0"/>
                      </a:endParaRPr>
                    </a:p>
                  </a:txBody>
                  <a:tcPr marL="7620" marR="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ES" sz="2000" u="none" strike="noStrike" noProof="0" dirty="0">
                          <a:effectLst/>
                        </a:rPr>
                        <a:t>n</a:t>
                      </a:r>
                      <a:endParaRPr lang="es-ES" sz="2000" b="0" i="0" u="none" strike="noStrike" noProof="0" dirty="0">
                        <a:solidFill>
                          <a:srgbClr val="000000"/>
                        </a:solidFill>
                        <a:effectLst/>
                        <a:latin typeface="Calibri" panose="020F0502020204030204" pitchFamily="34" charset="0"/>
                      </a:endParaRP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2556112"/>
                  </a:ext>
                </a:extLst>
              </a:tr>
              <a:tr h="327660">
                <a:tc>
                  <a:txBody>
                    <a:bodyPr/>
                    <a:lstStyle/>
                    <a:p>
                      <a:pPr algn="l" fontAlgn="b"/>
                      <a:r>
                        <a:rPr lang="es-ES" sz="2000" u="none" strike="noStrike" noProof="0" dirty="0">
                          <a:effectLst/>
                        </a:rPr>
                        <a:t> </a:t>
                      </a:r>
                      <a:endParaRPr lang="es-ES" sz="2000" b="0" i="0" u="none" strike="noStrike" noProof="0" dirty="0">
                        <a:solidFill>
                          <a:srgbClr val="000000"/>
                        </a:solidFill>
                        <a:effectLst/>
                        <a:latin typeface="Calibri" panose="020F0502020204030204" pitchFamily="34" charset="0"/>
                      </a:endParaRPr>
                    </a:p>
                  </a:txBody>
                  <a:tcPr marL="7620" marR="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s-ES" sz="2000" u="none" strike="noStrike" noProof="0" dirty="0">
                          <a:effectLst/>
                        </a:rPr>
                        <a:t>Nombre</a:t>
                      </a:r>
                      <a:endParaRPr lang="es-ES" sz="2000" b="0" i="0" u="none" strike="noStrike" noProof="0" dirty="0">
                        <a:solidFill>
                          <a:srgbClr val="000000"/>
                        </a:solidFill>
                        <a:effectLst/>
                        <a:latin typeface="Calibri" panose="020F0502020204030204" pitchFamily="34" charset="0"/>
                      </a:endParaRPr>
                    </a:p>
                  </a:txBody>
                  <a:tcPr marL="7620" marR="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s-ES" sz="2000" u="none" strike="noStrike" noProof="0" dirty="0" err="1">
                          <a:effectLst/>
                        </a:rPr>
                        <a:t>varchar</a:t>
                      </a:r>
                      <a:r>
                        <a:rPr lang="es-ES" sz="2000" u="none" strike="noStrike" noProof="0" dirty="0">
                          <a:effectLst/>
                        </a:rPr>
                        <a:t>(100)</a:t>
                      </a:r>
                      <a:endParaRPr lang="es-ES" sz="2000" b="0" i="0" u="none" strike="noStrike" noProof="0" dirty="0">
                        <a:solidFill>
                          <a:srgbClr val="000000"/>
                        </a:solidFill>
                        <a:effectLst/>
                        <a:latin typeface="Calibri" panose="020F0502020204030204" pitchFamily="34" charset="0"/>
                      </a:endParaRPr>
                    </a:p>
                  </a:txBody>
                  <a:tcPr marL="7620" marR="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ES" sz="2000" u="none" strike="noStrike" noProof="0" dirty="0">
                          <a:effectLst/>
                        </a:rPr>
                        <a:t>n</a:t>
                      </a:r>
                      <a:endParaRPr lang="es-ES" sz="2000" b="0" i="0" u="none" strike="noStrike" noProof="0" dirty="0">
                        <a:solidFill>
                          <a:srgbClr val="000000"/>
                        </a:solidFill>
                        <a:effectLst/>
                        <a:latin typeface="Calibri" panose="020F0502020204030204" pitchFamily="34" charset="0"/>
                      </a:endParaRP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5561750"/>
                  </a:ext>
                </a:extLst>
              </a:tr>
              <a:tr h="327660">
                <a:tc>
                  <a:txBody>
                    <a:bodyPr/>
                    <a:lstStyle/>
                    <a:p>
                      <a:pPr algn="l" fontAlgn="b"/>
                      <a:r>
                        <a:rPr lang="es-ES" sz="2000" u="none" strike="noStrike" noProof="0" dirty="0">
                          <a:effectLst/>
                        </a:rPr>
                        <a:t> </a:t>
                      </a:r>
                      <a:endParaRPr lang="es-ES" sz="2000" b="0" i="0" u="none" strike="noStrike" noProof="0" dirty="0">
                        <a:solidFill>
                          <a:srgbClr val="000000"/>
                        </a:solidFill>
                        <a:effectLst/>
                        <a:latin typeface="Calibri" panose="020F0502020204030204" pitchFamily="34" charset="0"/>
                      </a:endParaRPr>
                    </a:p>
                  </a:txBody>
                  <a:tcPr marL="7620" marR="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s-ES" sz="2000" u="none" strike="noStrike" noProof="0" dirty="0">
                          <a:effectLst/>
                        </a:rPr>
                        <a:t>Teléfono</a:t>
                      </a:r>
                      <a:endParaRPr lang="es-ES" sz="2000" b="0" i="0" u="none" strike="noStrike" noProof="0" dirty="0">
                        <a:solidFill>
                          <a:srgbClr val="000000"/>
                        </a:solidFill>
                        <a:effectLst/>
                        <a:latin typeface="Calibri" panose="020F0502020204030204" pitchFamily="34" charset="0"/>
                      </a:endParaRPr>
                    </a:p>
                  </a:txBody>
                  <a:tcPr marL="7620" marR="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s-ES" sz="2000" u="none" strike="noStrike" noProof="0" dirty="0" err="1">
                          <a:effectLst/>
                        </a:rPr>
                        <a:t>int</a:t>
                      </a:r>
                      <a:endParaRPr lang="es-ES" sz="2000" b="0" i="0" u="none" strike="noStrike" noProof="0" dirty="0">
                        <a:solidFill>
                          <a:srgbClr val="000000"/>
                        </a:solidFill>
                        <a:effectLst/>
                        <a:latin typeface="Calibri" panose="020F0502020204030204" pitchFamily="34" charset="0"/>
                      </a:endParaRPr>
                    </a:p>
                  </a:txBody>
                  <a:tcPr marL="7620" marR="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ES" sz="2000" u="none" strike="noStrike" noProof="0" dirty="0">
                          <a:effectLst/>
                        </a:rPr>
                        <a:t>s</a:t>
                      </a:r>
                      <a:endParaRPr lang="es-ES" sz="2000" b="0" i="0" u="none" strike="noStrike" noProof="0" dirty="0">
                        <a:solidFill>
                          <a:srgbClr val="000000"/>
                        </a:solidFill>
                        <a:effectLst/>
                        <a:latin typeface="Calibri" panose="020F0502020204030204" pitchFamily="34" charset="0"/>
                      </a:endParaRP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2684905"/>
                  </a:ext>
                </a:extLst>
              </a:tr>
              <a:tr h="327660">
                <a:tc>
                  <a:txBody>
                    <a:bodyPr/>
                    <a:lstStyle/>
                    <a:p>
                      <a:pPr algn="l" fontAlgn="b"/>
                      <a:r>
                        <a:rPr lang="es-ES" sz="2000" u="none" strike="noStrike" noProof="0" dirty="0">
                          <a:effectLst/>
                        </a:rPr>
                        <a:t> </a:t>
                      </a:r>
                      <a:endParaRPr lang="es-ES" sz="2000" b="0" i="0" u="none" strike="noStrike" noProof="0" dirty="0">
                        <a:solidFill>
                          <a:srgbClr val="000000"/>
                        </a:solidFill>
                        <a:effectLst/>
                        <a:latin typeface="Calibri" panose="020F0502020204030204" pitchFamily="34" charset="0"/>
                      </a:endParaRPr>
                    </a:p>
                  </a:txBody>
                  <a:tcPr marL="7620" marR="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s-ES" sz="2000" u="none" strike="noStrike" noProof="0" dirty="0">
                          <a:effectLst/>
                        </a:rPr>
                        <a:t>Móvil</a:t>
                      </a:r>
                      <a:endParaRPr lang="es-ES" sz="2000" b="0" i="0" u="none" strike="noStrike" noProof="0" dirty="0">
                        <a:solidFill>
                          <a:srgbClr val="000000"/>
                        </a:solidFill>
                        <a:effectLst/>
                        <a:latin typeface="Calibri" panose="020F0502020204030204" pitchFamily="34" charset="0"/>
                      </a:endParaRPr>
                    </a:p>
                  </a:txBody>
                  <a:tcPr marL="7620" marR="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s-ES" sz="2000" u="none" strike="noStrike" noProof="0" dirty="0" err="1">
                          <a:effectLst/>
                        </a:rPr>
                        <a:t>int</a:t>
                      </a:r>
                      <a:endParaRPr lang="es-ES" sz="2000" b="0" i="0" u="none" strike="noStrike" noProof="0" dirty="0">
                        <a:solidFill>
                          <a:srgbClr val="000000"/>
                        </a:solidFill>
                        <a:effectLst/>
                        <a:latin typeface="Calibri" panose="020F0502020204030204" pitchFamily="34" charset="0"/>
                      </a:endParaRPr>
                    </a:p>
                  </a:txBody>
                  <a:tcPr marL="7620" marR="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ES" sz="2000" u="none" strike="noStrike" noProof="0" dirty="0">
                          <a:effectLst/>
                        </a:rPr>
                        <a:t>s</a:t>
                      </a:r>
                      <a:endParaRPr lang="es-ES" sz="2000" b="0" i="0" u="none" strike="noStrike" noProof="0" dirty="0">
                        <a:solidFill>
                          <a:srgbClr val="000000"/>
                        </a:solidFill>
                        <a:effectLst/>
                        <a:latin typeface="Calibri" panose="020F0502020204030204" pitchFamily="34" charset="0"/>
                      </a:endParaRP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1034910"/>
                  </a:ext>
                </a:extLst>
              </a:tr>
              <a:tr h="327660">
                <a:tc>
                  <a:txBody>
                    <a:bodyPr/>
                    <a:lstStyle/>
                    <a:p>
                      <a:pPr algn="l" fontAlgn="b"/>
                      <a:r>
                        <a:rPr lang="es-ES" sz="2000" u="none" strike="noStrike" noProof="0" dirty="0">
                          <a:effectLst/>
                        </a:rPr>
                        <a:t> </a:t>
                      </a:r>
                      <a:endParaRPr lang="es-ES" sz="2000" b="0" i="0" u="none" strike="noStrike" noProof="0" dirty="0">
                        <a:solidFill>
                          <a:srgbClr val="000000"/>
                        </a:solidFill>
                        <a:effectLst/>
                        <a:latin typeface="Calibri" panose="020F0502020204030204" pitchFamily="34" charset="0"/>
                      </a:endParaRPr>
                    </a:p>
                  </a:txBody>
                  <a:tcPr marL="7620" marR="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s-ES" sz="2000" u="none" strike="noStrike" noProof="0" dirty="0">
                          <a:effectLst/>
                        </a:rPr>
                        <a:t>Email</a:t>
                      </a:r>
                      <a:endParaRPr lang="es-ES" sz="2000" b="0" i="0" u="none" strike="noStrike" noProof="0" dirty="0">
                        <a:solidFill>
                          <a:srgbClr val="000000"/>
                        </a:solidFill>
                        <a:effectLst/>
                        <a:latin typeface="Calibri" panose="020F0502020204030204" pitchFamily="34" charset="0"/>
                      </a:endParaRPr>
                    </a:p>
                  </a:txBody>
                  <a:tcPr marL="7620" marR="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s-ES" sz="2000" u="none" strike="noStrike" noProof="0" dirty="0" err="1">
                          <a:effectLst/>
                        </a:rPr>
                        <a:t>varchar</a:t>
                      </a:r>
                      <a:r>
                        <a:rPr lang="es-ES" sz="2000" u="none" strike="noStrike" noProof="0" dirty="0">
                          <a:effectLst/>
                        </a:rPr>
                        <a:t>(100)</a:t>
                      </a:r>
                      <a:endParaRPr lang="es-ES" sz="2000" b="0" i="0" u="none" strike="noStrike" noProof="0" dirty="0">
                        <a:solidFill>
                          <a:srgbClr val="000000"/>
                        </a:solidFill>
                        <a:effectLst/>
                        <a:latin typeface="Calibri" panose="020F0502020204030204" pitchFamily="34" charset="0"/>
                      </a:endParaRPr>
                    </a:p>
                  </a:txBody>
                  <a:tcPr marL="7620" marR="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s-ES" sz="2000" u="none" strike="noStrike" noProof="0" dirty="0">
                          <a:effectLst/>
                        </a:rPr>
                        <a:t>s</a:t>
                      </a:r>
                      <a:endParaRPr lang="es-ES" sz="2000" b="0" i="0" u="none" strike="noStrike" noProof="0" dirty="0">
                        <a:solidFill>
                          <a:srgbClr val="000000"/>
                        </a:solidFill>
                        <a:effectLst/>
                        <a:latin typeface="Calibri" panose="020F0502020204030204" pitchFamily="34" charset="0"/>
                      </a:endParaRP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2721994"/>
                  </a:ext>
                </a:extLst>
              </a:tr>
            </a:tbl>
          </a:graphicData>
        </a:graphic>
      </p:graphicFrame>
      <p:graphicFrame>
        <p:nvGraphicFramePr>
          <p:cNvPr id="7" name="Tabla 6">
            <a:extLst>
              <a:ext uri="{FF2B5EF4-FFF2-40B4-BE49-F238E27FC236}">
                <a16:creationId xmlns:a16="http://schemas.microsoft.com/office/drawing/2014/main" id="{79B3956F-5E44-0E13-DD82-E672CEBFF072}"/>
              </a:ext>
            </a:extLst>
          </p:cNvPr>
          <p:cNvGraphicFramePr>
            <a:graphicFrameLocks noGrp="1"/>
          </p:cNvGraphicFramePr>
          <p:nvPr>
            <p:extLst>
              <p:ext uri="{D42A27DB-BD31-4B8C-83A1-F6EECF244321}">
                <p14:modId xmlns:p14="http://schemas.microsoft.com/office/powerpoint/2010/main" val="4033619370"/>
              </p:ext>
            </p:extLst>
          </p:nvPr>
        </p:nvGraphicFramePr>
        <p:xfrm>
          <a:off x="6881192" y="3031435"/>
          <a:ext cx="3543301" cy="1623060"/>
        </p:xfrm>
        <a:graphic>
          <a:graphicData uri="http://schemas.openxmlformats.org/drawingml/2006/table">
            <a:tbl>
              <a:tblPr>
                <a:tableStyleId>{5C22544A-7EE6-4342-B048-85BDC9FD1C3A}</a:tableStyleId>
              </a:tblPr>
              <a:tblGrid>
                <a:gridCol w="369489">
                  <a:extLst>
                    <a:ext uri="{9D8B030D-6E8A-4147-A177-3AD203B41FA5}">
                      <a16:colId xmlns:a16="http://schemas.microsoft.com/office/drawing/2014/main" val="4120417126"/>
                    </a:ext>
                  </a:extLst>
                </a:gridCol>
                <a:gridCol w="1430584">
                  <a:extLst>
                    <a:ext uri="{9D8B030D-6E8A-4147-A177-3AD203B41FA5}">
                      <a16:colId xmlns:a16="http://schemas.microsoft.com/office/drawing/2014/main" val="3131378796"/>
                    </a:ext>
                  </a:extLst>
                </a:gridCol>
                <a:gridCol w="1421110">
                  <a:extLst>
                    <a:ext uri="{9D8B030D-6E8A-4147-A177-3AD203B41FA5}">
                      <a16:colId xmlns:a16="http://schemas.microsoft.com/office/drawing/2014/main" val="396106332"/>
                    </a:ext>
                  </a:extLst>
                </a:gridCol>
                <a:gridCol w="322118">
                  <a:extLst>
                    <a:ext uri="{9D8B030D-6E8A-4147-A177-3AD203B41FA5}">
                      <a16:colId xmlns:a16="http://schemas.microsoft.com/office/drawing/2014/main" val="2032611618"/>
                    </a:ext>
                  </a:extLst>
                </a:gridCol>
              </a:tblGrid>
              <a:tr h="262724">
                <a:tc gridSpan="4">
                  <a:txBody>
                    <a:bodyPr/>
                    <a:lstStyle/>
                    <a:p>
                      <a:pPr algn="ctr" fontAlgn="b"/>
                      <a:r>
                        <a:rPr lang="es-ES" sz="2000" u="none" strike="noStrike" noProof="0" dirty="0">
                          <a:solidFill>
                            <a:schemeClr val="bg1"/>
                          </a:solidFill>
                          <a:effectLst/>
                        </a:rPr>
                        <a:t>Facturas</a:t>
                      </a:r>
                      <a:endParaRPr lang="es-ES" sz="2000" b="1" i="0" u="none" strike="noStrike" noProof="0" dirty="0">
                        <a:solidFill>
                          <a:schemeClr val="bg1"/>
                        </a:solidFill>
                        <a:effectLst/>
                        <a:latin typeface="Calibri" panose="020F0502020204030204" pitchFamily="34" charset="0"/>
                      </a:endParaRPr>
                    </a:p>
                  </a:txBody>
                  <a:tcPr marL="7620" marR="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hMerge="1">
                  <a:txBody>
                    <a:bodyPr/>
                    <a:lstStyle/>
                    <a:p>
                      <a:endParaRPr lang="ca-ES"/>
                    </a:p>
                  </a:txBody>
                  <a:tcPr/>
                </a:tc>
                <a:tc hMerge="1">
                  <a:txBody>
                    <a:bodyPr/>
                    <a:lstStyle/>
                    <a:p>
                      <a:endParaRPr lang="ca-ES"/>
                    </a:p>
                  </a:txBody>
                  <a:tcPr/>
                </a:tc>
                <a:tc hMerge="1">
                  <a:txBody>
                    <a:bodyPr/>
                    <a:lstStyle/>
                    <a:p>
                      <a:endParaRPr lang="ca-ES"/>
                    </a:p>
                  </a:txBody>
                  <a:tcPr/>
                </a:tc>
                <a:extLst>
                  <a:ext uri="{0D108BD9-81ED-4DB2-BD59-A6C34878D82A}">
                    <a16:rowId xmlns:a16="http://schemas.microsoft.com/office/drawing/2014/main" val="3098760303"/>
                  </a:ext>
                </a:extLst>
              </a:tr>
              <a:tr h="327660">
                <a:tc>
                  <a:txBody>
                    <a:bodyPr/>
                    <a:lstStyle/>
                    <a:p>
                      <a:pPr algn="ctr" fontAlgn="b"/>
                      <a:r>
                        <a:rPr lang="ca-ES" sz="2000" u="none" strike="noStrike">
                          <a:effectLst/>
                        </a:rPr>
                        <a:t>CP</a:t>
                      </a:r>
                      <a:endParaRPr lang="ca-ES" sz="2000" b="0" i="0" u="none" strike="noStrike">
                        <a:solidFill>
                          <a:srgbClr val="000000"/>
                        </a:solidFill>
                        <a:effectLst/>
                        <a:latin typeface="Calibri" panose="020F0502020204030204" pitchFamily="34" charset="0"/>
                      </a:endParaRPr>
                    </a:p>
                  </a:txBody>
                  <a:tcPr marL="7620" marR="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ca-ES" sz="2000" u="none" strike="noStrike">
                          <a:effectLst/>
                        </a:rPr>
                        <a:t>Num_Fact</a:t>
                      </a:r>
                      <a:endParaRPr lang="ca-ES" sz="2000" b="0" i="0" u="none" strike="noStrike">
                        <a:solidFill>
                          <a:srgbClr val="000000"/>
                        </a:solidFill>
                        <a:effectLst/>
                        <a:latin typeface="Calibri" panose="020F0502020204030204" pitchFamily="34" charset="0"/>
                      </a:endParaRPr>
                    </a:p>
                  </a:txBody>
                  <a:tcPr marL="7620" marR="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ca-ES" sz="2000" u="none" strike="noStrike">
                          <a:effectLst/>
                        </a:rPr>
                        <a:t>int</a:t>
                      </a:r>
                      <a:endParaRPr lang="ca-ES" sz="2000" b="0" i="0" u="none" strike="noStrike">
                        <a:solidFill>
                          <a:srgbClr val="000000"/>
                        </a:solidFill>
                        <a:effectLst/>
                        <a:latin typeface="Calibri" panose="020F0502020204030204" pitchFamily="34" charset="0"/>
                      </a:endParaRPr>
                    </a:p>
                  </a:txBody>
                  <a:tcPr marL="7620" marR="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ca-ES" sz="2000" u="none" strike="noStrike">
                          <a:effectLst/>
                        </a:rPr>
                        <a:t>n</a:t>
                      </a:r>
                      <a:endParaRPr lang="ca-ES" sz="2000" b="0" i="0" u="none" strike="noStrike">
                        <a:solidFill>
                          <a:srgbClr val="000000"/>
                        </a:solidFill>
                        <a:effectLst/>
                        <a:latin typeface="Calibri" panose="020F0502020204030204" pitchFamily="34" charset="0"/>
                      </a:endParaRP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8612800"/>
                  </a:ext>
                </a:extLst>
              </a:tr>
              <a:tr h="327660">
                <a:tc>
                  <a:txBody>
                    <a:bodyPr/>
                    <a:lstStyle/>
                    <a:p>
                      <a:pPr algn="ctr" fontAlgn="b"/>
                      <a:r>
                        <a:rPr lang="ca-ES" sz="2000" u="none" strike="noStrike">
                          <a:effectLst/>
                        </a:rPr>
                        <a:t>CF</a:t>
                      </a:r>
                      <a:endParaRPr lang="ca-ES" sz="2000" b="0" i="0" u="none" strike="noStrike">
                        <a:solidFill>
                          <a:srgbClr val="000000"/>
                        </a:solidFill>
                        <a:effectLst/>
                        <a:latin typeface="Calibri" panose="020F0502020204030204" pitchFamily="34" charset="0"/>
                      </a:endParaRPr>
                    </a:p>
                  </a:txBody>
                  <a:tcPr marL="7620" marR="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ca-ES" sz="2000" u="none" strike="noStrike">
                          <a:effectLst/>
                        </a:rPr>
                        <a:t>Código</a:t>
                      </a:r>
                      <a:endParaRPr lang="ca-ES" sz="2000" b="0" i="0" u="none" strike="noStrike">
                        <a:solidFill>
                          <a:srgbClr val="000000"/>
                        </a:solidFill>
                        <a:effectLst/>
                        <a:latin typeface="Calibri" panose="020F0502020204030204" pitchFamily="34" charset="0"/>
                      </a:endParaRPr>
                    </a:p>
                  </a:txBody>
                  <a:tcPr marL="7620" marR="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ca-ES" sz="2000" u="none" strike="noStrike">
                          <a:effectLst/>
                        </a:rPr>
                        <a:t>int</a:t>
                      </a:r>
                      <a:endParaRPr lang="ca-ES" sz="2000" b="0" i="0" u="none" strike="noStrike">
                        <a:solidFill>
                          <a:srgbClr val="000000"/>
                        </a:solidFill>
                        <a:effectLst/>
                        <a:latin typeface="Calibri" panose="020F0502020204030204" pitchFamily="34" charset="0"/>
                      </a:endParaRPr>
                    </a:p>
                  </a:txBody>
                  <a:tcPr marL="7620" marR="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ca-ES" sz="2000" u="none" strike="noStrike">
                          <a:effectLst/>
                        </a:rPr>
                        <a:t>n</a:t>
                      </a:r>
                      <a:endParaRPr lang="ca-ES" sz="2000" b="0" i="0" u="none" strike="noStrike">
                        <a:solidFill>
                          <a:srgbClr val="000000"/>
                        </a:solidFill>
                        <a:effectLst/>
                        <a:latin typeface="Calibri" panose="020F0502020204030204" pitchFamily="34" charset="0"/>
                      </a:endParaRP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6466841"/>
                  </a:ext>
                </a:extLst>
              </a:tr>
              <a:tr h="327660">
                <a:tc>
                  <a:txBody>
                    <a:bodyPr/>
                    <a:lstStyle/>
                    <a:p>
                      <a:pPr algn="l" fontAlgn="b"/>
                      <a:r>
                        <a:rPr lang="ca-ES" sz="2000" u="none" strike="noStrike">
                          <a:effectLst/>
                        </a:rPr>
                        <a:t> </a:t>
                      </a:r>
                      <a:endParaRPr lang="ca-ES" sz="2000" b="0" i="0" u="none" strike="noStrike">
                        <a:solidFill>
                          <a:srgbClr val="000000"/>
                        </a:solidFill>
                        <a:effectLst/>
                        <a:latin typeface="Calibri" panose="020F0502020204030204" pitchFamily="34" charset="0"/>
                      </a:endParaRPr>
                    </a:p>
                  </a:txBody>
                  <a:tcPr marL="7620" marR="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ca-ES" sz="2000" u="none" strike="noStrike">
                          <a:effectLst/>
                        </a:rPr>
                        <a:t>Fecha</a:t>
                      </a:r>
                      <a:endParaRPr lang="ca-ES" sz="2000" b="0" i="0" u="none" strike="noStrike">
                        <a:solidFill>
                          <a:srgbClr val="000000"/>
                        </a:solidFill>
                        <a:effectLst/>
                        <a:latin typeface="Calibri" panose="020F0502020204030204" pitchFamily="34" charset="0"/>
                      </a:endParaRPr>
                    </a:p>
                  </a:txBody>
                  <a:tcPr marL="7620" marR="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ca-ES" sz="2000" u="none" strike="noStrike">
                          <a:effectLst/>
                        </a:rPr>
                        <a:t>date</a:t>
                      </a:r>
                      <a:endParaRPr lang="ca-ES" sz="2000" b="0" i="0" u="none" strike="noStrike">
                        <a:solidFill>
                          <a:srgbClr val="000000"/>
                        </a:solidFill>
                        <a:effectLst/>
                        <a:latin typeface="Calibri" panose="020F0502020204030204" pitchFamily="34" charset="0"/>
                      </a:endParaRPr>
                    </a:p>
                  </a:txBody>
                  <a:tcPr marL="7620" marR="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ca-ES" sz="2000" u="none" strike="noStrike">
                          <a:effectLst/>
                        </a:rPr>
                        <a:t>n</a:t>
                      </a:r>
                      <a:endParaRPr lang="ca-ES" sz="2000" b="0" i="0" u="none" strike="noStrike">
                        <a:solidFill>
                          <a:srgbClr val="000000"/>
                        </a:solidFill>
                        <a:effectLst/>
                        <a:latin typeface="Calibri" panose="020F0502020204030204" pitchFamily="34" charset="0"/>
                      </a:endParaRP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4293923"/>
                  </a:ext>
                </a:extLst>
              </a:tr>
              <a:tr h="327660">
                <a:tc>
                  <a:txBody>
                    <a:bodyPr/>
                    <a:lstStyle/>
                    <a:p>
                      <a:pPr algn="l" fontAlgn="b"/>
                      <a:r>
                        <a:rPr lang="ca-ES" sz="2000" u="none" strike="noStrike">
                          <a:effectLst/>
                        </a:rPr>
                        <a:t> </a:t>
                      </a:r>
                      <a:endParaRPr lang="ca-ES" sz="2000" b="0" i="0" u="none" strike="noStrike">
                        <a:solidFill>
                          <a:srgbClr val="000000"/>
                        </a:solidFill>
                        <a:effectLst/>
                        <a:latin typeface="Calibri" panose="020F0502020204030204" pitchFamily="34" charset="0"/>
                      </a:endParaRPr>
                    </a:p>
                  </a:txBody>
                  <a:tcPr marL="7620" marR="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ca-ES" sz="2000" u="none" strike="noStrike">
                          <a:effectLst/>
                        </a:rPr>
                        <a:t>Importe</a:t>
                      </a:r>
                      <a:endParaRPr lang="ca-ES" sz="2000" b="0" i="0" u="none" strike="noStrike">
                        <a:solidFill>
                          <a:srgbClr val="000000"/>
                        </a:solidFill>
                        <a:effectLst/>
                        <a:latin typeface="Calibri" panose="020F0502020204030204" pitchFamily="34" charset="0"/>
                      </a:endParaRPr>
                    </a:p>
                  </a:txBody>
                  <a:tcPr marL="7620" marR="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ca-ES" sz="2000" u="none" strike="noStrike">
                          <a:effectLst/>
                        </a:rPr>
                        <a:t>float</a:t>
                      </a:r>
                      <a:endParaRPr lang="ca-ES" sz="2000" b="0" i="0" u="none" strike="noStrike">
                        <a:solidFill>
                          <a:srgbClr val="000000"/>
                        </a:solidFill>
                        <a:effectLst/>
                        <a:latin typeface="Calibri" panose="020F0502020204030204" pitchFamily="34" charset="0"/>
                      </a:endParaRPr>
                    </a:p>
                  </a:txBody>
                  <a:tcPr marL="7620" marR="7620" marT="762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ca-ES" sz="2000" u="none" strike="noStrike" dirty="0">
                          <a:effectLst/>
                        </a:rPr>
                        <a:t>n</a:t>
                      </a:r>
                      <a:endParaRPr lang="ca-ES" sz="2000" b="0" i="0" u="none" strike="noStrike" dirty="0">
                        <a:solidFill>
                          <a:srgbClr val="000000"/>
                        </a:solidFill>
                        <a:effectLst/>
                        <a:latin typeface="Calibri" panose="020F0502020204030204" pitchFamily="34" charset="0"/>
                      </a:endParaRPr>
                    </a:p>
                  </a:txBody>
                  <a:tcPr marL="7620" marR="7620" marT="762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7572592"/>
                  </a:ext>
                </a:extLst>
              </a:tr>
            </a:tbl>
          </a:graphicData>
        </a:graphic>
      </p:graphicFrame>
      <p:grpSp>
        <p:nvGrpSpPr>
          <p:cNvPr id="20" name="Grupo 19">
            <a:extLst>
              <a:ext uri="{FF2B5EF4-FFF2-40B4-BE49-F238E27FC236}">
                <a16:creationId xmlns:a16="http://schemas.microsoft.com/office/drawing/2014/main" id="{B41A2B9B-B0D7-1B22-7FA8-3FC96EDE1952}"/>
              </a:ext>
            </a:extLst>
          </p:cNvPr>
          <p:cNvGrpSpPr/>
          <p:nvPr/>
        </p:nvGrpSpPr>
        <p:grpSpPr>
          <a:xfrm>
            <a:off x="4701541" y="2734131"/>
            <a:ext cx="2179651" cy="1236142"/>
            <a:chOff x="4701541" y="2734131"/>
            <a:chExt cx="2179651" cy="1236142"/>
          </a:xfrm>
        </p:grpSpPr>
        <p:pic>
          <p:nvPicPr>
            <p:cNvPr id="105" name="Imagen 104"/>
            <p:cNvPicPr/>
            <p:nvPr/>
          </p:nvPicPr>
          <p:blipFill>
            <a:blip r:embed="rId2"/>
            <a:stretch>
              <a:fillRect/>
            </a:stretch>
          </p:blipFill>
          <p:spPr>
            <a:xfrm>
              <a:off x="6096000" y="3429000"/>
              <a:ext cx="0" cy="0"/>
            </a:xfrm>
            <a:prstGeom prst="rect">
              <a:avLst/>
            </a:prstGeom>
            <a:noFill/>
            <a:ln w="9525">
              <a:noFill/>
            </a:ln>
          </p:spPr>
        </p:pic>
        <p:cxnSp>
          <p:nvCxnSpPr>
            <p:cNvPr id="11" name="Conector: angular 10">
              <a:extLst>
                <a:ext uri="{FF2B5EF4-FFF2-40B4-BE49-F238E27FC236}">
                  <a16:creationId xmlns:a16="http://schemas.microsoft.com/office/drawing/2014/main" id="{BB86F640-4115-2146-2B41-97CF98332EBF}"/>
                </a:ext>
              </a:extLst>
            </p:cNvPr>
            <p:cNvCxnSpPr>
              <a:endCxn id="7" idx="1"/>
            </p:cNvCxnSpPr>
            <p:nvPr/>
          </p:nvCxnSpPr>
          <p:spPr>
            <a:xfrm>
              <a:off x="4701541" y="2842591"/>
              <a:ext cx="2179651" cy="1000374"/>
            </a:xfrm>
            <a:prstGeom prst="bentConnector3">
              <a:avLst/>
            </a:prstGeom>
          </p:spPr>
          <p:style>
            <a:lnRef idx="1">
              <a:schemeClr val="dk1"/>
            </a:lnRef>
            <a:fillRef idx="0">
              <a:schemeClr val="dk1"/>
            </a:fillRef>
            <a:effectRef idx="0">
              <a:schemeClr val="dk1"/>
            </a:effectRef>
            <a:fontRef idx="minor">
              <a:schemeClr val="tx1"/>
            </a:fontRef>
          </p:style>
        </p:cxnSp>
        <p:cxnSp>
          <p:nvCxnSpPr>
            <p:cNvPr id="13" name="Conector recto 12">
              <a:extLst>
                <a:ext uri="{FF2B5EF4-FFF2-40B4-BE49-F238E27FC236}">
                  <a16:creationId xmlns:a16="http://schemas.microsoft.com/office/drawing/2014/main" id="{7F877FA0-D600-B7D5-B1CD-C8EE91C71BE6}"/>
                </a:ext>
              </a:extLst>
            </p:cNvPr>
            <p:cNvCxnSpPr>
              <a:cxnSpLocks/>
            </p:cNvCxnSpPr>
            <p:nvPr/>
          </p:nvCxnSpPr>
          <p:spPr>
            <a:xfrm>
              <a:off x="4815111" y="2734131"/>
              <a:ext cx="0" cy="212270"/>
            </a:xfrm>
            <a:prstGeom prst="line">
              <a:avLst/>
            </a:prstGeom>
          </p:spPr>
          <p:style>
            <a:lnRef idx="1">
              <a:schemeClr val="dk1"/>
            </a:lnRef>
            <a:fillRef idx="0">
              <a:schemeClr val="dk1"/>
            </a:fillRef>
            <a:effectRef idx="0">
              <a:schemeClr val="dk1"/>
            </a:effectRef>
            <a:fontRef idx="minor">
              <a:schemeClr val="tx1"/>
            </a:fontRef>
          </p:style>
        </p:cxnSp>
        <p:cxnSp>
          <p:nvCxnSpPr>
            <p:cNvPr id="16" name="Conector recto 15">
              <a:extLst>
                <a:ext uri="{FF2B5EF4-FFF2-40B4-BE49-F238E27FC236}">
                  <a16:creationId xmlns:a16="http://schemas.microsoft.com/office/drawing/2014/main" id="{A53E27EC-9083-D7C2-B5FB-DDB8C6886C4C}"/>
                </a:ext>
              </a:extLst>
            </p:cNvPr>
            <p:cNvCxnSpPr/>
            <p:nvPr/>
          </p:nvCxnSpPr>
          <p:spPr>
            <a:xfrm flipV="1">
              <a:off x="6738257" y="3715657"/>
              <a:ext cx="142935" cy="127308"/>
            </a:xfrm>
            <a:prstGeom prst="line">
              <a:avLst/>
            </a:prstGeom>
          </p:spPr>
          <p:style>
            <a:lnRef idx="1">
              <a:schemeClr val="dk1"/>
            </a:lnRef>
            <a:fillRef idx="0">
              <a:schemeClr val="dk1"/>
            </a:fillRef>
            <a:effectRef idx="0">
              <a:schemeClr val="dk1"/>
            </a:effectRef>
            <a:fontRef idx="minor">
              <a:schemeClr val="tx1"/>
            </a:fontRef>
          </p:style>
        </p:cxnSp>
        <p:cxnSp>
          <p:nvCxnSpPr>
            <p:cNvPr id="17" name="Conector recto 16">
              <a:extLst>
                <a:ext uri="{FF2B5EF4-FFF2-40B4-BE49-F238E27FC236}">
                  <a16:creationId xmlns:a16="http://schemas.microsoft.com/office/drawing/2014/main" id="{E1AD4CFE-EA4F-C61E-3005-C8ACCAB63F4C}"/>
                </a:ext>
              </a:extLst>
            </p:cNvPr>
            <p:cNvCxnSpPr>
              <a:cxnSpLocks/>
            </p:cNvCxnSpPr>
            <p:nvPr/>
          </p:nvCxnSpPr>
          <p:spPr>
            <a:xfrm>
              <a:off x="6738257" y="3842965"/>
              <a:ext cx="142935" cy="127308"/>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142906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8240" y="270562"/>
            <a:ext cx="9875520" cy="1356360"/>
          </a:xfrm>
        </p:spPr>
        <p:txBody>
          <a:bodyPr/>
          <a:lstStyle/>
          <a:p>
            <a:pPr algn="ctr"/>
            <a:r>
              <a:rPr lang="es-ES" dirty="0"/>
              <a:t>Las reglas de Codd (1)</a:t>
            </a:r>
          </a:p>
        </p:txBody>
      </p:sp>
      <p:sp>
        <p:nvSpPr>
          <p:cNvPr id="4" name="CuadroTexto 3">
            <a:extLst>
              <a:ext uri="{FF2B5EF4-FFF2-40B4-BE49-F238E27FC236}">
                <a16:creationId xmlns:a16="http://schemas.microsoft.com/office/drawing/2014/main" id="{9D008C30-79E3-BAF1-A7CC-F804215047AD}"/>
              </a:ext>
            </a:extLst>
          </p:cNvPr>
          <p:cNvSpPr txBox="1"/>
          <p:nvPr/>
        </p:nvSpPr>
        <p:spPr>
          <a:xfrm>
            <a:off x="1158239" y="1501874"/>
            <a:ext cx="9875519" cy="1631216"/>
          </a:xfrm>
          <a:prstGeom prst="rect">
            <a:avLst/>
          </a:prstGeom>
          <a:noFill/>
        </p:spPr>
        <p:txBody>
          <a:bodyPr wrap="square">
            <a:spAutoFit/>
          </a:bodyPr>
          <a:lstStyle>
            <a:defPPr>
              <a:defRPr lang="en-US"/>
            </a:defPPr>
            <a:lvl1pPr>
              <a:defRPr sz="2000" b="0" i="0">
                <a:solidFill>
                  <a:srgbClr val="474747"/>
                </a:solidFill>
                <a:effectLst/>
                <a:latin typeface="+mj-lt"/>
              </a:defRPr>
            </a:lvl1pPr>
          </a:lstStyle>
          <a:p>
            <a:r>
              <a:rPr lang="es-ES" dirty="0"/>
              <a:t>Estas reglas permiten identificar y validar si el diseño de una base de datos cumple con el modelo relacional. De esa manera, se obtendrá un diseño eficiente que puede cumplir con las reglas del álgebra relacional después de su implementación. Se enumeran de </a:t>
            </a:r>
            <a:r>
              <a:rPr lang="es-ES" sz="2000" dirty="0">
                <a:latin typeface="Arial" panose="020B0604020202020204" pitchFamily="34" charset="0"/>
                <a:cs typeface="Arial" panose="020B0604020202020204" pitchFamily="34" charset="0"/>
              </a:rPr>
              <a:t>0</a:t>
            </a:r>
            <a:r>
              <a:rPr lang="es-ES" dirty="0"/>
              <a:t> a </a:t>
            </a:r>
            <a:r>
              <a:rPr lang="es-ES" sz="2000" dirty="0">
                <a:latin typeface="Arial" panose="020B0604020202020204" pitchFamily="34" charset="0"/>
                <a:cs typeface="Arial" panose="020B0604020202020204" pitchFamily="34" charset="0"/>
              </a:rPr>
              <a:t>12</a:t>
            </a:r>
            <a:r>
              <a:rPr lang="es-ES" dirty="0"/>
              <a:t>, por lo tanto hay </a:t>
            </a:r>
            <a:r>
              <a:rPr lang="es-ES" sz="2000" dirty="0">
                <a:latin typeface="Arial" panose="020B0604020202020204" pitchFamily="34" charset="0"/>
                <a:cs typeface="Arial" panose="020B0604020202020204" pitchFamily="34" charset="0"/>
              </a:rPr>
              <a:t>13</a:t>
            </a:r>
            <a:r>
              <a:rPr lang="es-ES" dirty="0"/>
              <a:t> reglas. </a:t>
            </a:r>
            <a:r>
              <a:rPr lang="es-ES" b="1" dirty="0"/>
              <a:t>Edgar Codd </a:t>
            </a:r>
            <a:r>
              <a:rPr lang="es-ES" dirty="0"/>
              <a:t>las</a:t>
            </a:r>
            <a:r>
              <a:rPr lang="es-ES" b="1" dirty="0"/>
              <a:t> </a:t>
            </a:r>
            <a:r>
              <a:rPr lang="es-ES" dirty="0"/>
              <a:t>desarrolló en la década de los </a:t>
            </a:r>
            <a:r>
              <a:rPr lang="es-ES" sz="2000" dirty="0">
                <a:latin typeface="Arial" panose="020B0604020202020204" pitchFamily="34" charset="0"/>
                <a:cs typeface="Arial" panose="020B0604020202020204" pitchFamily="34" charset="0"/>
              </a:rPr>
              <a:t>60</a:t>
            </a:r>
            <a:r>
              <a:rPr lang="es-ES" dirty="0"/>
              <a:t> y </a:t>
            </a:r>
            <a:r>
              <a:rPr lang="es-ES" sz="2000" dirty="0">
                <a:latin typeface="Arial" panose="020B0604020202020204" pitchFamily="34" charset="0"/>
                <a:cs typeface="Arial" panose="020B0604020202020204" pitchFamily="34" charset="0"/>
              </a:rPr>
              <a:t>70</a:t>
            </a:r>
          </a:p>
          <a:p>
            <a:endParaRPr lang="ca-ES" dirty="0"/>
          </a:p>
        </p:txBody>
      </p:sp>
      <p:sp>
        <p:nvSpPr>
          <p:cNvPr id="7" name="CuadroTexto 6">
            <a:extLst>
              <a:ext uri="{FF2B5EF4-FFF2-40B4-BE49-F238E27FC236}">
                <a16:creationId xmlns:a16="http://schemas.microsoft.com/office/drawing/2014/main" id="{1F088DD8-F28F-472E-9DEE-314153C53A83}"/>
              </a:ext>
            </a:extLst>
          </p:cNvPr>
          <p:cNvSpPr txBox="1"/>
          <p:nvPr/>
        </p:nvSpPr>
        <p:spPr>
          <a:xfrm>
            <a:off x="1158237" y="2910194"/>
            <a:ext cx="9875517" cy="584775"/>
          </a:xfrm>
          <a:prstGeom prst="rect">
            <a:avLst/>
          </a:prstGeom>
          <a:noFill/>
        </p:spPr>
        <p:txBody>
          <a:bodyPr wrap="square">
            <a:spAutoFit/>
          </a:bodyPr>
          <a:lstStyle>
            <a:defPPr>
              <a:defRPr lang="en-US"/>
            </a:defPPr>
            <a:lvl1pPr>
              <a:defRPr sz="2000" b="0" i="0">
                <a:solidFill>
                  <a:srgbClr val="474747"/>
                </a:solidFill>
                <a:effectLst/>
                <a:latin typeface="+mj-lt"/>
              </a:defRPr>
            </a:lvl1pPr>
          </a:lstStyle>
          <a:p>
            <a:r>
              <a:rPr lang="es-ES" sz="1600" b="1" dirty="0">
                <a:latin typeface="Arial" panose="020B0604020202020204" pitchFamily="34" charset="0"/>
                <a:cs typeface="Arial" panose="020B0604020202020204" pitchFamily="34" charset="0"/>
              </a:rPr>
              <a:t>R0 - Regla Fundamental</a:t>
            </a:r>
            <a:r>
              <a:rPr lang="es-ES" sz="1600" dirty="0">
                <a:latin typeface="Arial" panose="020B0604020202020204" pitchFamily="34" charset="0"/>
                <a:cs typeface="Arial" panose="020B0604020202020204" pitchFamily="34" charset="0"/>
                <a:sym typeface="Wingdings" panose="05000000000000000000" pitchFamily="2" charset="2"/>
              </a:rPr>
              <a:t> </a:t>
            </a:r>
            <a:r>
              <a:rPr lang="es-ES" sz="1600" dirty="0">
                <a:latin typeface="Arial" panose="020B0604020202020204" pitchFamily="34" charset="0"/>
                <a:cs typeface="Arial" panose="020B0604020202020204" pitchFamily="34" charset="0"/>
              </a:rPr>
              <a:t>Cualquier sistema que se autodenomine relacional debe usar sus capacidades relacionales para gestionar bases de datos.</a:t>
            </a:r>
          </a:p>
        </p:txBody>
      </p:sp>
      <p:sp>
        <p:nvSpPr>
          <p:cNvPr id="10" name="CuadroTexto 9">
            <a:extLst>
              <a:ext uri="{FF2B5EF4-FFF2-40B4-BE49-F238E27FC236}">
                <a16:creationId xmlns:a16="http://schemas.microsoft.com/office/drawing/2014/main" id="{F4D8ABC5-363D-4F6C-0DC7-CFD0FC5C3A57}"/>
              </a:ext>
            </a:extLst>
          </p:cNvPr>
          <p:cNvSpPr txBox="1"/>
          <p:nvPr/>
        </p:nvSpPr>
        <p:spPr>
          <a:xfrm>
            <a:off x="1158237" y="3546691"/>
            <a:ext cx="9875517" cy="338554"/>
          </a:xfrm>
          <a:prstGeom prst="rect">
            <a:avLst/>
          </a:prstGeom>
          <a:noFill/>
        </p:spPr>
        <p:txBody>
          <a:bodyPr wrap="square">
            <a:spAutoFit/>
          </a:bodyPr>
          <a:lstStyle>
            <a:defPPr>
              <a:defRPr lang="en-US"/>
            </a:defPPr>
            <a:lvl1pPr>
              <a:defRPr sz="1600" b="1" i="0">
                <a:solidFill>
                  <a:srgbClr val="474747"/>
                </a:solidFill>
                <a:effectLst/>
                <a:latin typeface="Arial" panose="020B0604020202020204" pitchFamily="34" charset="0"/>
                <a:cs typeface="Arial" panose="020B0604020202020204" pitchFamily="34" charset="0"/>
              </a:defRPr>
            </a:lvl1pPr>
          </a:lstStyle>
          <a:p>
            <a:r>
              <a:rPr lang="es-ES" dirty="0"/>
              <a:t>R1- Regla de la Información</a:t>
            </a:r>
            <a:r>
              <a:rPr lang="es-ES" dirty="0">
                <a:sym typeface="Wingdings" panose="05000000000000000000" pitchFamily="2" charset="2"/>
              </a:rPr>
              <a:t> </a:t>
            </a:r>
            <a:r>
              <a:rPr lang="es-ES" b="0" dirty="0"/>
              <a:t>Toda la información en una base de datos relacional se presenta en tablas.</a:t>
            </a:r>
          </a:p>
        </p:txBody>
      </p:sp>
      <p:sp>
        <p:nvSpPr>
          <p:cNvPr id="12" name="CuadroTexto 11">
            <a:extLst>
              <a:ext uri="{FF2B5EF4-FFF2-40B4-BE49-F238E27FC236}">
                <a16:creationId xmlns:a16="http://schemas.microsoft.com/office/drawing/2014/main" id="{2474DC54-E9B0-AC49-8629-D4F6DDA876AF}"/>
              </a:ext>
            </a:extLst>
          </p:cNvPr>
          <p:cNvSpPr txBox="1"/>
          <p:nvPr/>
        </p:nvSpPr>
        <p:spPr>
          <a:xfrm>
            <a:off x="1158236" y="3936967"/>
            <a:ext cx="9875518" cy="584775"/>
          </a:xfrm>
          <a:prstGeom prst="rect">
            <a:avLst/>
          </a:prstGeom>
          <a:noFill/>
        </p:spPr>
        <p:txBody>
          <a:bodyPr wrap="square">
            <a:spAutoFit/>
          </a:bodyPr>
          <a:lstStyle>
            <a:defPPr>
              <a:defRPr lang="en-US"/>
            </a:defPPr>
            <a:lvl1pPr>
              <a:defRPr sz="1600" b="1" i="0">
                <a:solidFill>
                  <a:srgbClr val="474747"/>
                </a:solidFill>
                <a:effectLst/>
                <a:latin typeface="Arial" panose="020B0604020202020204" pitchFamily="34" charset="0"/>
                <a:cs typeface="Arial" panose="020B0604020202020204" pitchFamily="34" charset="0"/>
              </a:defRPr>
            </a:lvl1pPr>
          </a:lstStyle>
          <a:p>
            <a:r>
              <a:rPr lang="es-ES" dirty="0"/>
              <a:t>R2 - Regla del Acceso Garantizado </a:t>
            </a:r>
            <a:r>
              <a:rPr lang="es-ES" dirty="0">
                <a:sym typeface="Wingdings" panose="05000000000000000000" pitchFamily="2" charset="2"/>
              </a:rPr>
              <a:t> </a:t>
            </a:r>
            <a:r>
              <a:rPr lang="es-ES" b="0" dirty="0"/>
              <a:t>Cada dato está asegurado de ser accesible mediante su nombre de tabla, clave primaria y nombre de columna.</a:t>
            </a:r>
          </a:p>
        </p:txBody>
      </p:sp>
      <p:sp>
        <p:nvSpPr>
          <p:cNvPr id="14" name="CuadroTexto 13">
            <a:extLst>
              <a:ext uri="{FF2B5EF4-FFF2-40B4-BE49-F238E27FC236}">
                <a16:creationId xmlns:a16="http://schemas.microsoft.com/office/drawing/2014/main" id="{E5749280-151C-C2EE-757C-90F7EBB2F867}"/>
              </a:ext>
            </a:extLst>
          </p:cNvPr>
          <p:cNvSpPr txBox="1"/>
          <p:nvPr/>
        </p:nvSpPr>
        <p:spPr>
          <a:xfrm>
            <a:off x="1158236" y="4573464"/>
            <a:ext cx="9875516" cy="584775"/>
          </a:xfrm>
          <a:prstGeom prst="rect">
            <a:avLst/>
          </a:prstGeom>
          <a:noFill/>
        </p:spPr>
        <p:txBody>
          <a:bodyPr wrap="square">
            <a:spAutoFit/>
          </a:bodyPr>
          <a:lstStyle>
            <a:defPPr>
              <a:defRPr lang="en-US"/>
            </a:defPPr>
            <a:lvl1pPr>
              <a:defRPr sz="1600" b="1" i="0">
                <a:solidFill>
                  <a:srgbClr val="474747"/>
                </a:solidFill>
                <a:effectLst/>
                <a:latin typeface="Arial" panose="020B0604020202020204" pitchFamily="34" charset="0"/>
                <a:cs typeface="Arial" panose="020B0604020202020204" pitchFamily="34" charset="0"/>
              </a:defRPr>
            </a:lvl1pPr>
          </a:lstStyle>
          <a:p>
            <a:r>
              <a:rPr lang="es-ES" dirty="0"/>
              <a:t>R3 -Tratamiento Sistemático de Valores Nulos </a:t>
            </a:r>
            <a:r>
              <a:rPr lang="es-ES" b="0" dirty="0">
                <a:sym typeface="Wingdings" panose="05000000000000000000" pitchFamily="2" charset="2"/>
              </a:rPr>
              <a:t> </a:t>
            </a:r>
            <a:r>
              <a:rPr lang="es-ES" b="0" dirty="0"/>
              <a:t>Los sistemas relacionales deben manejar datos desconocidos o inaplicables (valores nulos) de manera uniforme.</a:t>
            </a:r>
          </a:p>
        </p:txBody>
      </p:sp>
      <p:sp>
        <p:nvSpPr>
          <p:cNvPr id="16" name="CuadroTexto 15">
            <a:extLst>
              <a:ext uri="{FF2B5EF4-FFF2-40B4-BE49-F238E27FC236}">
                <a16:creationId xmlns:a16="http://schemas.microsoft.com/office/drawing/2014/main" id="{AD74421D-6A58-C90C-804D-873E1AC28924}"/>
              </a:ext>
            </a:extLst>
          </p:cNvPr>
          <p:cNvSpPr txBox="1"/>
          <p:nvPr/>
        </p:nvSpPr>
        <p:spPr>
          <a:xfrm>
            <a:off x="1158236" y="5209962"/>
            <a:ext cx="9875516" cy="584775"/>
          </a:xfrm>
          <a:prstGeom prst="rect">
            <a:avLst/>
          </a:prstGeom>
          <a:noFill/>
        </p:spPr>
        <p:txBody>
          <a:bodyPr wrap="square">
            <a:spAutoFit/>
          </a:bodyPr>
          <a:lstStyle>
            <a:defPPr>
              <a:defRPr lang="en-US"/>
            </a:defPPr>
            <a:lvl1pPr>
              <a:defRPr sz="1600" b="1" i="0">
                <a:solidFill>
                  <a:srgbClr val="474747"/>
                </a:solidFill>
                <a:effectLst/>
                <a:latin typeface="Arial" panose="020B0604020202020204" pitchFamily="34" charset="0"/>
                <a:cs typeface="Arial" panose="020B0604020202020204" pitchFamily="34" charset="0"/>
              </a:defRPr>
            </a:lvl1pPr>
          </a:lstStyle>
          <a:p>
            <a:r>
              <a:rPr lang="es-ES" dirty="0"/>
              <a:t>R4 - Catálogo en Línea Basado en el Modelo Relacional </a:t>
            </a:r>
            <a:r>
              <a:rPr lang="es-ES" dirty="0">
                <a:sym typeface="Wingdings" panose="05000000000000000000" pitchFamily="2" charset="2"/>
              </a:rPr>
              <a:t></a:t>
            </a:r>
            <a:r>
              <a:rPr lang="es-ES" dirty="0"/>
              <a:t> </a:t>
            </a:r>
            <a:r>
              <a:rPr lang="es-ES" b="0" dirty="0"/>
              <a:t>La estructura de la base de datos está disponible y se puede consultar igual que los datos regulares.</a:t>
            </a:r>
          </a:p>
        </p:txBody>
      </p:sp>
    </p:spTree>
    <p:extLst>
      <p:ext uri="{BB962C8B-B14F-4D97-AF65-F5344CB8AC3E}">
        <p14:creationId xmlns:p14="http://schemas.microsoft.com/office/powerpoint/2010/main" val="2788638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8240" y="270562"/>
            <a:ext cx="9875520" cy="1356360"/>
          </a:xfrm>
        </p:spPr>
        <p:txBody>
          <a:bodyPr/>
          <a:lstStyle/>
          <a:p>
            <a:pPr algn="ctr"/>
            <a:r>
              <a:rPr lang="es-ES" dirty="0"/>
              <a:t>Las reglas de Codd (2)</a:t>
            </a:r>
          </a:p>
        </p:txBody>
      </p:sp>
      <p:sp>
        <p:nvSpPr>
          <p:cNvPr id="8" name="CuadroTexto 7">
            <a:extLst>
              <a:ext uri="{FF2B5EF4-FFF2-40B4-BE49-F238E27FC236}">
                <a16:creationId xmlns:a16="http://schemas.microsoft.com/office/drawing/2014/main" id="{A854C081-71E8-F843-8FB7-1213F2E370DF}"/>
              </a:ext>
            </a:extLst>
          </p:cNvPr>
          <p:cNvSpPr txBox="1"/>
          <p:nvPr/>
        </p:nvSpPr>
        <p:spPr>
          <a:xfrm>
            <a:off x="1053549" y="1328749"/>
            <a:ext cx="9980212" cy="584775"/>
          </a:xfrm>
          <a:prstGeom prst="rect">
            <a:avLst/>
          </a:prstGeom>
          <a:noFill/>
        </p:spPr>
        <p:txBody>
          <a:bodyPr wrap="square">
            <a:spAutoFit/>
          </a:bodyPr>
          <a:lstStyle>
            <a:defPPr>
              <a:defRPr lang="en-US"/>
            </a:defPPr>
            <a:lvl1pPr>
              <a:defRPr sz="1600" b="1" i="0">
                <a:solidFill>
                  <a:srgbClr val="474747"/>
                </a:solidFill>
                <a:effectLst/>
                <a:latin typeface="Arial" panose="020B0604020202020204" pitchFamily="34" charset="0"/>
                <a:cs typeface="Arial" panose="020B0604020202020204" pitchFamily="34" charset="0"/>
              </a:defRPr>
            </a:lvl1pPr>
          </a:lstStyle>
          <a:p>
            <a:r>
              <a:rPr lang="es-ES" dirty="0"/>
              <a:t>R5 - </a:t>
            </a:r>
            <a:r>
              <a:rPr lang="es-ES" dirty="0" err="1"/>
              <a:t>Sublenguaje</a:t>
            </a:r>
            <a:r>
              <a:rPr lang="es-ES" dirty="0"/>
              <a:t> de Datos Completo </a:t>
            </a:r>
            <a:r>
              <a:rPr lang="es-ES" dirty="0">
                <a:sym typeface="Wingdings" panose="05000000000000000000" pitchFamily="2" charset="2"/>
              </a:rPr>
              <a:t> </a:t>
            </a:r>
            <a:r>
              <a:rPr lang="es-ES" b="0" dirty="0"/>
              <a:t>Debe existir al menos un lenguaje de consulta robusto que soporte operaciones como definición de datos, creación de vistas y manipulación de datos.</a:t>
            </a:r>
          </a:p>
        </p:txBody>
      </p:sp>
      <p:sp>
        <p:nvSpPr>
          <p:cNvPr id="11" name="CuadroTexto 10">
            <a:extLst>
              <a:ext uri="{FF2B5EF4-FFF2-40B4-BE49-F238E27FC236}">
                <a16:creationId xmlns:a16="http://schemas.microsoft.com/office/drawing/2014/main" id="{A299CDB4-E43C-F89B-CF8A-9217E7638014}"/>
              </a:ext>
            </a:extLst>
          </p:cNvPr>
          <p:cNvSpPr txBox="1"/>
          <p:nvPr/>
        </p:nvSpPr>
        <p:spPr>
          <a:xfrm>
            <a:off x="1053547" y="1934844"/>
            <a:ext cx="9980212" cy="584775"/>
          </a:xfrm>
          <a:prstGeom prst="rect">
            <a:avLst/>
          </a:prstGeom>
          <a:noFill/>
        </p:spPr>
        <p:txBody>
          <a:bodyPr wrap="square">
            <a:spAutoFit/>
          </a:bodyPr>
          <a:lstStyle>
            <a:defPPr>
              <a:defRPr lang="en-US"/>
            </a:defPPr>
            <a:lvl1pPr>
              <a:defRPr sz="1600" b="1" i="0">
                <a:solidFill>
                  <a:srgbClr val="474747"/>
                </a:solidFill>
                <a:effectLst/>
                <a:latin typeface="Arial" panose="020B0604020202020204" pitchFamily="34" charset="0"/>
                <a:cs typeface="Arial" panose="020B0604020202020204" pitchFamily="34" charset="0"/>
              </a:defRPr>
            </a:lvl1pPr>
          </a:lstStyle>
          <a:p>
            <a:r>
              <a:rPr lang="es-ES" dirty="0"/>
              <a:t>R6 - Actualización de Vistas </a:t>
            </a:r>
            <a:r>
              <a:rPr lang="es-ES" dirty="0">
                <a:sym typeface="Wingdings" panose="05000000000000000000" pitchFamily="2" charset="2"/>
              </a:rPr>
              <a:t> </a:t>
            </a:r>
            <a:r>
              <a:rPr lang="es-ES" b="0" dirty="0"/>
              <a:t>Si una vista puede ser teóricamente actualizada, el sistema debe ser capaz de hacerlo.</a:t>
            </a:r>
          </a:p>
        </p:txBody>
      </p:sp>
      <p:sp>
        <p:nvSpPr>
          <p:cNvPr id="14" name="CuadroTexto 13">
            <a:extLst>
              <a:ext uri="{FF2B5EF4-FFF2-40B4-BE49-F238E27FC236}">
                <a16:creationId xmlns:a16="http://schemas.microsoft.com/office/drawing/2014/main" id="{ED4CBC89-3F73-5992-EA2B-B508089F11E4}"/>
              </a:ext>
            </a:extLst>
          </p:cNvPr>
          <p:cNvSpPr txBox="1"/>
          <p:nvPr/>
        </p:nvSpPr>
        <p:spPr>
          <a:xfrm>
            <a:off x="1053548" y="2540939"/>
            <a:ext cx="9980212" cy="584775"/>
          </a:xfrm>
          <a:prstGeom prst="rect">
            <a:avLst/>
          </a:prstGeom>
          <a:noFill/>
        </p:spPr>
        <p:txBody>
          <a:bodyPr wrap="square">
            <a:spAutoFit/>
          </a:bodyPr>
          <a:lstStyle>
            <a:defPPr>
              <a:defRPr lang="en-US"/>
            </a:defPPr>
            <a:lvl1pPr>
              <a:defRPr sz="1600" b="1" i="0">
                <a:solidFill>
                  <a:srgbClr val="474747"/>
                </a:solidFill>
                <a:effectLst/>
                <a:latin typeface="Arial" panose="020B0604020202020204" pitchFamily="34" charset="0"/>
                <a:cs typeface="Arial" panose="020B0604020202020204" pitchFamily="34" charset="0"/>
              </a:defRPr>
            </a:lvl1pPr>
          </a:lstStyle>
          <a:p>
            <a:r>
              <a:rPr lang="es-ES" dirty="0"/>
              <a:t>R7 - Inserción, Actualización y Borrado de Alto Nivel </a:t>
            </a:r>
            <a:r>
              <a:rPr lang="es-ES" dirty="0">
                <a:sym typeface="Wingdings" panose="05000000000000000000" pitchFamily="2" charset="2"/>
              </a:rPr>
              <a:t></a:t>
            </a:r>
            <a:r>
              <a:rPr lang="es-ES" dirty="0"/>
              <a:t> </a:t>
            </a:r>
            <a:r>
              <a:rPr lang="es-ES" b="0" dirty="0"/>
              <a:t>Las operaciones de inserción, actualización y borrado deben poder realizarse en grupos de datos.</a:t>
            </a:r>
          </a:p>
        </p:txBody>
      </p:sp>
      <p:sp>
        <p:nvSpPr>
          <p:cNvPr id="16" name="CuadroTexto 15">
            <a:extLst>
              <a:ext uri="{FF2B5EF4-FFF2-40B4-BE49-F238E27FC236}">
                <a16:creationId xmlns:a16="http://schemas.microsoft.com/office/drawing/2014/main" id="{C2BA9638-763E-F2C2-2AE2-3D1EBD0D61E1}"/>
              </a:ext>
            </a:extLst>
          </p:cNvPr>
          <p:cNvSpPr txBox="1"/>
          <p:nvPr/>
        </p:nvSpPr>
        <p:spPr>
          <a:xfrm>
            <a:off x="1053547" y="3147034"/>
            <a:ext cx="9980211" cy="584775"/>
          </a:xfrm>
          <a:prstGeom prst="rect">
            <a:avLst/>
          </a:prstGeom>
          <a:noFill/>
        </p:spPr>
        <p:txBody>
          <a:bodyPr wrap="square">
            <a:spAutoFit/>
          </a:bodyPr>
          <a:lstStyle>
            <a:defPPr>
              <a:defRPr lang="en-US"/>
            </a:defPPr>
            <a:lvl1pPr>
              <a:defRPr sz="1600" b="1" i="0">
                <a:solidFill>
                  <a:srgbClr val="474747"/>
                </a:solidFill>
                <a:effectLst/>
                <a:latin typeface="Arial" panose="020B0604020202020204" pitchFamily="34" charset="0"/>
                <a:cs typeface="Arial" panose="020B0604020202020204" pitchFamily="34" charset="0"/>
              </a:defRPr>
            </a:lvl1pPr>
          </a:lstStyle>
          <a:p>
            <a:r>
              <a:rPr lang="es-ES" dirty="0"/>
              <a:t>R8 - Independencia Física de los Datos </a:t>
            </a:r>
            <a:r>
              <a:rPr lang="es-ES" dirty="0">
                <a:sym typeface="Wingdings" panose="05000000000000000000" pitchFamily="2" charset="2"/>
              </a:rPr>
              <a:t> </a:t>
            </a:r>
            <a:r>
              <a:rPr lang="es-ES" b="0" dirty="0"/>
              <a:t>Los cambios en cómo se guardan los datos no deben afectar cómo se accede a ellos.</a:t>
            </a:r>
          </a:p>
        </p:txBody>
      </p:sp>
      <p:sp>
        <p:nvSpPr>
          <p:cNvPr id="18" name="CuadroTexto 17">
            <a:extLst>
              <a:ext uri="{FF2B5EF4-FFF2-40B4-BE49-F238E27FC236}">
                <a16:creationId xmlns:a16="http://schemas.microsoft.com/office/drawing/2014/main" id="{76085741-0441-7D68-1F6E-5E76AFFB7E1A}"/>
              </a:ext>
            </a:extLst>
          </p:cNvPr>
          <p:cNvSpPr txBox="1"/>
          <p:nvPr/>
        </p:nvSpPr>
        <p:spPr>
          <a:xfrm>
            <a:off x="1053546" y="3753129"/>
            <a:ext cx="9980212" cy="584775"/>
          </a:xfrm>
          <a:prstGeom prst="rect">
            <a:avLst/>
          </a:prstGeom>
          <a:noFill/>
        </p:spPr>
        <p:txBody>
          <a:bodyPr wrap="square">
            <a:spAutoFit/>
          </a:bodyPr>
          <a:lstStyle>
            <a:defPPr>
              <a:defRPr lang="en-US"/>
            </a:defPPr>
            <a:lvl1pPr>
              <a:defRPr sz="1600" b="1" i="0">
                <a:solidFill>
                  <a:srgbClr val="474747"/>
                </a:solidFill>
                <a:effectLst/>
                <a:latin typeface="Arial" panose="020B0604020202020204" pitchFamily="34" charset="0"/>
                <a:cs typeface="Arial" panose="020B0604020202020204" pitchFamily="34" charset="0"/>
              </a:defRPr>
            </a:lvl1pPr>
          </a:lstStyle>
          <a:p>
            <a:r>
              <a:rPr lang="es-ES" dirty="0"/>
              <a:t>R9 - Independencia Lógica de los Datos</a:t>
            </a:r>
            <a:r>
              <a:rPr lang="es-ES" dirty="0">
                <a:sym typeface="Wingdings" panose="05000000000000000000" pitchFamily="2" charset="2"/>
              </a:rPr>
              <a:t> </a:t>
            </a:r>
            <a:r>
              <a:rPr lang="es-ES" b="0" dirty="0"/>
              <a:t>Los cambios en las tablas no deben afectar las aplicaciones que usan esos datos.</a:t>
            </a:r>
          </a:p>
        </p:txBody>
      </p:sp>
      <p:sp>
        <p:nvSpPr>
          <p:cNvPr id="20" name="CuadroTexto 19">
            <a:extLst>
              <a:ext uri="{FF2B5EF4-FFF2-40B4-BE49-F238E27FC236}">
                <a16:creationId xmlns:a16="http://schemas.microsoft.com/office/drawing/2014/main" id="{5936C92C-C801-7BE2-A48A-11D29A07641F}"/>
              </a:ext>
            </a:extLst>
          </p:cNvPr>
          <p:cNvSpPr txBox="1"/>
          <p:nvPr/>
        </p:nvSpPr>
        <p:spPr>
          <a:xfrm>
            <a:off x="1053544" y="4359224"/>
            <a:ext cx="9980212" cy="584775"/>
          </a:xfrm>
          <a:prstGeom prst="rect">
            <a:avLst/>
          </a:prstGeom>
          <a:noFill/>
        </p:spPr>
        <p:txBody>
          <a:bodyPr wrap="square">
            <a:spAutoFit/>
          </a:bodyPr>
          <a:lstStyle>
            <a:defPPr>
              <a:defRPr lang="en-US"/>
            </a:defPPr>
            <a:lvl1pPr>
              <a:defRPr sz="1600" b="1" i="0">
                <a:solidFill>
                  <a:srgbClr val="474747"/>
                </a:solidFill>
                <a:effectLst/>
                <a:latin typeface="Arial" panose="020B0604020202020204" pitchFamily="34" charset="0"/>
                <a:cs typeface="Arial" panose="020B0604020202020204" pitchFamily="34" charset="0"/>
              </a:defRPr>
            </a:lvl1pPr>
          </a:lstStyle>
          <a:p>
            <a:r>
              <a:rPr lang="es-ES" dirty="0"/>
              <a:t>R10 - Independencia de la Integridad </a:t>
            </a:r>
            <a:r>
              <a:rPr lang="es-ES" dirty="0">
                <a:sym typeface="Wingdings" panose="05000000000000000000" pitchFamily="2" charset="2"/>
              </a:rPr>
              <a:t> </a:t>
            </a:r>
            <a:r>
              <a:rPr lang="es-ES" b="0" dirty="0"/>
              <a:t>Las reglas para mantener los datos correctos y consistentes se definen y almacenan en la base de datos, no en las aplicaciones.</a:t>
            </a:r>
          </a:p>
        </p:txBody>
      </p:sp>
      <p:sp>
        <p:nvSpPr>
          <p:cNvPr id="22" name="CuadroTexto 21">
            <a:extLst>
              <a:ext uri="{FF2B5EF4-FFF2-40B4-BE49-F238E27FC236}">
                <a16:creationId xmlns:a16="http://schemas.microsoft.com/office/drawing/2014/main" id="{E061CC6B-436F-39FA-4628-F1D1D2A78391}"/>
              </a:ext>
            </a:extLst>
          </p:cNvPr>
          <p:cNvSpPr txBox="1"/>
          <p:nvPr/>
        </p:nvSpPr>
        <p:spPr>
          <a:xfrm>
            <a:off x="1053544" y="4965319"/>
            <a:ext cx="9980212" cy="584775"/>
          </a:xfrm>
          <a:prstGeom prst="rect">
            <a:avLst/>
          </a:prstGeom>
          <a:noFill/>
        </p:spPr>
        <p:txBody>
          <a:bodyPr wrap="square">
            <a:spAutoFit/>
          </a:bodyPr>
          <a:lstStyle>
            <a:defPPr>
              <a:defRPr lang="en-US"/>
            </a:defPPr>
            <a:lvl1pPr>
              <a:defRPr sz="1600" b="1" i="0">
                <a:solidFill>
                  <a:srgbClr val="474747"/>
                </a:solidFill>
                <a:effectLst/>
                <a:latin typeface="Arial" panose="020B0604020202020204" pitchFamily="34" charset="0"/>
                <a:cs typeface="Arial" panose="020B0604020202020204" pitchFamily="34" charset="0"/>
              </a:defRPr>
            </a:lvl1pPr>
          </a:lstStyle>
          <a:p>
            <a:r>
              <a:rPr lang="es-ES" dirty="0"/>
              <a:t>R11 - Independencia de la Distribución </a:t>
            </a:r>
            <a:r>
              <a:rPr lang="es-ES" dirty="0">
                <a:sym typeface="Wingdings" panose="05000000000000000000" pitchFamily="2" charset="2"/>
              </a:rPr>
              <a:t> </a:t>
            </a:r>
            <a:r>
              <a:rPr lang="es-ES" b="0" dirty="0"/>
              <a:t>El usuario no debe notar si los datos están distribuidos en diferentes ubicaciones.</a:t>
            </a:r>
          </a:p>
        </p:txBody>
      </p:sp>
      <p:sp>
        <p:nvSpPr>
          <p:cNvPr id="24" name="CuadroTexto 23">
            <a:extLst>
              <a:ext uri="{FF2B5EF4-FFF2-40B4-BE49-F238E27FC236}">
                <a16:creationId xmlns:a16="http://schemas.microsoft.com/office/drawing/2014/main" id="{690A73D9-7DFD-172C-576F-49F86675EB6E}"/>
              </a:ext>
            </a:extLst>
          </p:cNvPr>
          <p:cNvSpPr txBox="1"/>
          <p:nvPr/>
        </p:nvSpPr>
        <p:spPr>
          <a:xfrm>
            <a:off x="1053543" y="5571414"/>
            <a:ext cx="9980211" cy="584775"/>
          </a:xfrm>
          <a:prstGeom prst="rect">
            <a:avLst/>
          </a:prstGeom>
          <a:noFill/>
        </p:spPr>
        <p:txBody>
          <a:bodyPr wrap="square">
            <a:spAutoFit/>
          </a:bodyPr>
          <a:lstStyle>
            <a:defPPr>
              <a:defRPr lang="en-US"/>
            </a:defPPr>
            <a:lvl1pPr>
              <a:defRPr sz="1600" b="1" i="0">
                <a:solidFill>
                  <a:srgbClr val="474747"/>
                </a:solidFill>
                <a:effectLst/>
                <a:latin typeface="Arial" panose="020B0604020202020204" pitchFamily="34" charset="0"/>
                <a:cs typeface="Arial" panose="020B0604020202020204" pitchFamily="34" charset="0"/>
              </a:defRPr>
            </a:lvl1pPr>
          </a:lstStyle>
          <a:p>
            <a:r>
              <a:rPr lang="es-ES" dirty="0"/>
              <a:t>R12 - La Regla de la No Subversión </a:t>
            </a:r>
            <a:r>
              <a:rPr lang="es-ES" dirty="0">
                <a:sym typeface="Wingdings" panose="05000000000000000000" pitchFamily="2" charset="2"/>
              </a:rPr>
              <a:t> </a:t>
            </a:r>
            <a:r>
              <a:rPr lang="es-ES" b="0" dirty="0"/>
              <a:t>No se debe poder usar un nivel bajo del sistema para violar reglas y restricciones de un nivel más alto.</a:t>
            </a:r>
          </a:p>
        </p:txBody>
      </p:sp>
    </p:spTree>
    <p:extLst>
      <p:ext uri="{BB962C8B-B14F-4D97-AF65-F5344CB8AC3E}">
        <p14:creationId xmlns:p14="http://schemas.microsoft.com/office/powerpoint/2010/main" val="270735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8240" y="270562"/>
            <a:ext cx="9875520" cy="1356360"/>
          </a:xfrm>
        </p:spPr>
        <p:txBody>
          <a:bodyPr/>
          <a:lstStyle/>
          <a:p>
            <a:pPr algn="ctr"/>
            <a:r>
              <a:rPr lang="es-ES" dirty="0"/>
              <a:t>Normalización</a:t>
            </a:r>
          </a:p>
        </p:txBody>
      </p:sp>
      <p:sp>
        <p:nvSpPr>
          <p:cNvPr id="3" name="CuadroTexto 2">
            <a:extLst>
              <a:ext uri="{FF2B5EF4-FFF2-40B4-BE49-F238E27FC236}">
                <a16:creationId xmlns:a16="http://schemas.microsoft.com/office/drawing/2014/main" id="{6AE78D97-2FEB-44D6-3347-CB2FE7CB3777}"/>
              </a:ext>
            </a:extLst>
          </p:cNvPr>
          <p:cNvSpPr txBox="1"/>
          <p:nvPr/>
        </p:nvSpPr>
        <p:spPr>
          <a:xfrm>
            <a:off x="1158239" y="1626922"/>
            <a:ext cx="9875519" cy="707886"/>
          </a:xfrm>
          <a:prstGeom prst="rect">
            <a:avLst/>
          </a:prstGeom>
          <a:noFill/>
        </p:spPr>
        <p:txBody>
          <a:bodyPr wrap="square">
            <a:spAutoFit/>
          </a:bodyPr>
          <a:lstStyle/>
          <a:p>
            <a:r>
              <a:rPr lang="es-ES" sz="2000" b="0" i="0" dirty="0">
                <a:solidFill>
                  <a:srgbClr val="474747"/>
                </a:solidFill>
                <a:effectLst/>
                <a:latin typeface="+mj-lt"/>
              </a:rPr>
              <a:t>La </a:t>
            </a:r>
            <a:r>
              <a:rPr lang="es-ES" sz="2000" b="1" i="0" dirty="0">
                <a:solidFill>
                  <a:srgbClr val="474747"/>
                </a:solidFill>
                <a:effectLst/>
                <a:latin typeface="+mj-lt"/>
              </a:rPr>
              <a:t>normalización</a:t>
            </a:r>
            <a:r>
              <a:rPr lang="es-ES" sz="2000" b="0" i="0" dirty="0">
                <a:solidFill>
                  <a:srgbClr val="474747"/>
                </a:solidFill>
                <a:effectLst/>
                <a:latin typeface="+mj-lt"/>
              </a:rPr>
              <a:t> se fundamenta en que toda relación debe describir un aspecto semántico único. La normalización permite evitar </a:t>
            </a:r>
            <a:r>
              <a:rPr lang="es-ES" sz="2000" b="1" i="0" dirty="0">
                <a:solidFill>
                  <a:srgbClr val="474747"/>
                </a:solidFill>
                <a:effectLst/>
                <a:latin typeface="+mj-lt"/>
              </a:rPr>
              <a:t>redundancias</a:t>
            </a:r>
            <a:r>
              <a:rPr lang="es-ES" sz="2000" b="0" i="0" dirty="0">
                <a:solidFill>
                  <a:srgbClr val="474747"/>
                </a:solidFill>
                <a:effectLst/>
                <a:latin typeface="+mj-lt"/>
              </a:rPr>
              <a:t> y </a:t>
            </a:r>
            <a:r>
              <a:rPr lang="es-ES" sz="2000" b="1" i="0" dirty="0">
                <a:solidFill>
                  <a:srgbClr val="474747"/>
                </a:solidFill>
                <a:effectLst/>
                <a:latin typeface="+mj-lt"/>
              </a:rPr>
              <a:t>duplicaciones</a:t>
            </a:r>
            <a:r>
              <a:rPr lang="es-ES" sz="2000" b="0" i="0" dirty="0">
                <a:solidFill>
                  <a:srgbClr val="474747"/>
                </a:solidFill>
                <a:effectLst/>
                <a:latin typeface="+mj-lt"/>
              </a:rPr>
              <a:t>.</a:t>
            </a:r>
            <a:endParaRPr lang="ca-ES" sz="2000" dirty="0">
              <a:latin typeface="+mj-lt"/>
            </a:endParaRPr>
          </a:p>
        </p:txBody>
      </p:sp>
      <p:sp>
        <p:nvSpPr>
          <p:cNvPr id="4" name="CuadroTexto 3">
            <a:extLst>
              <a:ext uri="{FF2B5EF4-FFF2-40B4-BE49-F238E27FC236}">
                <a16:creationId xmlns:a16="http://schemas.microsoft.com/office/drawing/2014/main" id="{A7C96CEC-617C-559F-B594-4B71E5889E4E}"/>
              </a:ext>
            </a:extLst>
          </p:cNvPr>
          <p:cNvSpPr txBox="1"/>
          <p:nvPr/>
        </p:nvSpPr>
        <p:spPr>
          <a:xfrm>
            <a:off x="1158239" y="2556438"/>
            <a:ext cx="9875519" cy="707886"/>
          </a:xfrm>
          <a:prstGeom prst="rect">
            <a:avLst/>
          </a:prstGeom>
          <a:noFill/>
        </p:spPr>
        <p:txBody>
          <a:bodyPr wrap="square">
            <a:spAutoFit/>
          </a:bodyPr>
          <a:lstStyle/>
          <a:p>
            <a:r>
              <a:rPr lang="es-ES" sz="2000" b="0" i="0" dirty="0">
                <a:solidFill>
                  <a:srgbClr val="474747"/>
                </a:solidFill>
                <a:effectLst/>
                <a:latin typeface="+mj-lt"/>
              </a:rPr>
              <a:t>La normalización permite averiguar los casos en que este no se cumple. Para ello hace uso de las denominadas </a:t>
            </a:r>
            <a:r>
              <a:rPr lang="es-ES" sz="2000" b="1" i="0" dirty="0">
                <a:solidFill>
                  <a:srgbClr val="474747"/>
                </a:solidFill>
                <a:effectLst/>
                <a:latin typeface="+mj-lt"/>
              </a:rPr>
              <a:t>formas normales (FN)</a:t>
            </a:r>
            <a:r>
              <a:rPr lang="es-ES" sz="2000" b="0" i="0" dirty="0">
                <a:solidFill>
                  <a:srgbClr val="474747"/>
                </a:solidFill>
                <a:effectLst/>
                <a:latin typeface="+mj-lt"/>
              </a:rPr>
              <a:t>.</a:t>
            </a:r>
            <a:endParaRPr lang="ca-ES" sz="2000" dirty="0">
              <a:latin typeface="+mj-lt"/>
            </a:endParaRPr>
          </a:p>
        </p:txBody>
      </p:sp>
      <p:sp>
        <p:nvSpPr>
          <p:cNvPr id="7" name="CuadroTexto 6">
            <a:extLst>
              <a:ext uri="{FF2B5EF4-FFF2-40B4-BE49-F238E27FC236}">
                <a16:creationId xmlns:a16="http://schemas.microsoft.com/office/drawing/2014/main" id="{67D2CE65-5A1D-7F6F-B0CF-4C7F92EF8F4B}"/>
              </a:ext>
            </a:extLst>
          </p:cNvPr>
          <p:cNvSpPr txBox="1"/>
          <p:nvPr/>
        </p:nvSpPr>
        <p:spPr>
          <a:xfrm>
            <a:off x="1158239" y="3485954"/>
            <a:ext cx="9875519" cy="1015663"/>
          </a:xfrm>
          <a:prstGeom prst="rect">
            <a:avLst/>
          </a:prstGeom>
          <a:noFill/>
        </p:spPr>
        <p:txBody>
          <a:bodyPr wrap="square">
            <a:spAutoFit/>
          </a:bodyPr>
          <a:lstStyle/>
          <a:p>
            <a:r>
              <a:rPr lang="es-ES" sz="2000" b="0" i="0" dirty="0">
                <a:solidFill>
                  <a:srgbClr val="474747"/>
                </a:solidFill>
                <a:effectLst/>
                <a:latin typeface="+mj-lt"/>
              </a:rPr>
              <a:t>Si una relación no cumple una forma normal, quiere decir que vulnera la restricción vinculada a dicha forma normal. </a:t>
            </a:r>
            <a:r>
              <a:rPr lang="es-ES" sz="2000" dirty="0">
                <a:solidFill>
                  <a:srgbClr val="474747"/>
                </a:solidFill>
                <a:latin typeface="+mj-lt"/>
              </a:rPr>
              <a:t>Para corregirlo, se deberá evitar la condición que hace posible la vulneración. Este procedimiento se denomina normalización.</a:t>
            </a:r>
            <a:endParaRPr lang="ca-ES" sz="2000" dirty="0">
              <a:latin typeface="+mj-lt"/>
            </a:endParaRPr>
          </a:p>
        </p:txBody>
      </p:sp>
      <p:sp>
        <p:nvSpPr>
          <p:cNvPr id="9" name="CuadroTexto 8">
            <a:extLst>
              <a:ext uri="{FF2B5EF4-FFF2-40B4-BE49-F238E27FC236}">
                <a16:creationId xmlns:a16="http://schemas.microsoft.com/office/drawing/2014/main" id="{7E7CD508-970E-4FE5-AD08-DF55F5F1CA6D}"/>
              </a:ext>
            </a:extLst>
          </p:cNvPr>
          <p:cNvSpPr txBox="1"/>
          <p:nvPr/>
        </p:nvSpPr>
        <p:spPr>
          <a:xfrm>
            <a:off x="1158239" y="4723246"/>
            <a:ext cx="9875519" cy="707886"/>
          </a:xfrm>
          <a:prstGeom prst="rect">
            <a:avLst/>
          </a:prstGeom>
          <a:noFill/>
        </p:spPr>
        <p:txBody>
          <a:bodyPr wrap="square">
            <a:spAutoFit/>
          </a:bodyPr>
          <a:lstStyle/>
          <a:p>
            <a:r>
              <a:rPr lang="es-ES" sz="2000" b="0" i="0" dirty="0">
                <a:solidFill>
                  <a:srgbClr val="474747"/>
                </a:solidFill>
                <a:effectLst/>
                <a:latin typeface="+mj-lt"/>
              </a:rPr>
              <a:t>Para que una base de datos esté normalizada debes analizar y comprobar si cumple todas las formas normales (FN).</a:t>
            </a:r>
            <a:endParaRPr lang="ca-ES" sz="2000" dirty="0">
              <a:latin typeface="+mj-lt"/>
            </a:endParaRPr>
          </a:p>
        </p:txBody>
      </p:sp>
    </p:spTree>
    <p:extLst>
      <p:ext uri="{BB962C8B-B14F-4D97-AF65-F5344CB8AC3E}">
        <p14:creationId xmlns:p14="http://schemas.microsoft.com/office/powerpoint/2010/main" val="1323372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3000" y="242570"/>
            <a:ext cx="9875520" cy="1356360"/>
          </a:xfrm>
        </p:spPr>
        <p:txBody>
          <a:bodyPr/>
          <a:lstStyle/>
          <a:p>
            <a:pPr algn="ctr"/>
            <a:r>
              <a:rPr lang="es-ES" dirty="0"/>
              <a:t>¿Qué es un modelo de datos?</a:t>
            </a:r>
          </a:p>
        </p:txBody>
      </p:sp>
      <p:sp>
        <p:nvSpPr>
          <p:cNvPr id="3" name="CuadroTexto 2"/>
          <p:cNvSpPr txBox="1"/>
          <p:nvPr/>
        </p:nvSpPr>
        <p:spPr>
          <a:xfrm>
            <a:off x="1143635" y="1498934"/>
            <a:ext cx="9730105" cy="400110"/>
          </a:xfrm>
          <a:prstGeom prst="rect">
            <a:avLst/>
          </a:prstGeom>
          <a:noFill/>
        </p:spPr>
        <p:txBody>
          <a:bodyPr wrap="square" rtlCol="0">
            <a:spAutoFit/>
          </a:bodyPr>
          <a:lstStyle/>
          <a:p>
            <a:pPr indent="0" algn="ctr">
              <a:spcAft>
                <a:spcPts val="2400"/>
              </a:spcAft>
              <a:buNone/>
            </a:pPr>
            <a:r>
              <a:rPr lang="es-ES" sz="2000" dirty="0"/>
              <a:t>Es un </a:t>
            </a:r>
            <a:r>
              <a:rPr lang="es-ES" sz="2000" b="1" dirty="0"/>
              <a:t>lenguaje</a:t>
            </a:r>
            <a:r>
              <a:rPr lang="es-ES" sz="2000" dirty="0"/>
              <a:t> pensado para hablar de bases de datos</a:t>
            </a:r>
          </a:p>
        </p:txBody>
      </p:sp>
      <p:sp>
        <p:nvSpPr>
          <p:cNvPr id="7" name="Flecha hacia abajo 6"/>
          <p:cNvSpPr/>
          <p:nvPr/>
        </p:nvSpPr>
        <p:spPr>
          <a:xfrm>
            <a:off x="5610805" y="2025633"/>
            <a:ext cx="763270" cy="6508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tLang="en-US" dirty="0"/>
          </a:p>
        </p:txBody>
      </p:sp>
      <p:sp>
        <p:nvSpPr>
          <p:cNvPr id="4" name="CuadroTexto 2"/>
          <p:cNvSpPr txBox="1"/>
          <p:nvPr/>
        </p:nvSpPr>
        <p:spPr>
          <a:xfrm>
            <a:off x="1158557" y="2728421"/>
            <a:ext cx="9874885" cy="707886"/>
          </a:xfrm>
          <a:prstGeom prst="rect">
            <a:avLst/>
          </a:prstGeom>
          <a:noFill/>
        </p:spPr>
        <p:txBody>
          <a:bodyPr wrap="square" rtlCol="0">
            <a:spAutoFit/>
          </a:bodyPr>
          <a:lstStyle/>
          <a:p>
            <a:pPr indent="0" algn="ctr">
              <a:spcAft>
                <a:spcPts val="2400"/>
              </a:spcAft>
              <a:buNone/>
            </a:pPr>
            <a:r>
              <a:rPr lang="es-ES" sz="2000" dirty="0"/>
              <a:t>Desde otro punto de vista, es un enfoque que permite describir elementos de la realidad y establecer sus relaciones.</a:t>
            </a:r>
          </a:p>
        </p:txBody>
      </p:sp>
      <p:sp>
        <p:nvSpPr>
          <p:cNvPr id="8" name="Flecha hacia abajo 7"/>
          <p:cNvSpPr/>
          <p:nvPr/>
        </p:nvSpPr>
        <p:spPr>
          <a:xfrm>
            <a:off x="5639767" y="3632766"/>
            <a:ext cx="763270" cy="6508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tLang="en-US"/>
          </a:p>
        </p:txBody>
      </p:sp>
      <p:sp>
        <p:nvSpPr>
          <p:cNvPr id="5" name="CuadroTexto 2">
            <a:extLst>
              <a:ext uri="{FF2B5EF4-FFF2-40B4-BE49-F238E27FC236}">
                <a16:creationId xmlns:a16="http://schemas.microsoft.com/office/drawing/2014/main" id="{B147FBB8-0BDB-FCF9-685C-756C69E6BB90}"/>
              </a:ext>
            </a:extLst>
          </p:cNvPr>
          <p:cNvSpPr txBox="1"/>
          <p:nvPr/>
        </p:nvSpPr>
        <p:spPr>
          <a:xfrm>
            <a:off x="1288415" y="4558847"/>
            <a:ext cx="9730105" cy="2000548"/>
          </a:xfrm>
          <a:prstGeom prst="rect">
            <a:avLst/>
          </a:prstGeom>
          <a:noFill/>
        </p:spPr>
        <p:txBody>
          <a:bodyPr wrap="square" rtlCol="0">
            <a:spAutoFit/>
          </a:bodyPr>
          <a:lstStyle/>
          <a:p>
            <a:pPr indent="0" algn="ctr">
              <a:spcAft>
                <a:spcPts val="2400"/>
              </a:spcAft>
              <a:buNone/>
            </a:pPr>
            <a:r>
              <a:rPr lang="es-ES" sz="2000" dirty="0"/>
              <a:t>Un modelo datos permite describir estos tres aspectos básicos:</a:t>
            </a:r>
          </a:p>
          <a:p>
            <a:pPr marL="1714500" lvl="3" indent="-342900">
              <a:buFont typeface="Arial" panose="020B0604020202020204" pitchFamily="34" charset="0"/>
              <a:buChar char="•"/>
            </a:pPr>
            <a:r>
              <a:rPr lang="es-ES" sz="1600" dirty="0"/>
              <a:t>La estructura de datos , es decir,  los datos que la componen y sus relaciones.</a:t>
            </a:r>
          </a:p>
          <a:p>
            <a:pPr marL="1714500" lvl="3" indent="-342900">
              <a:buFont typeface="Arial" panose="020B0604020202020204" pitchFamily="34" charset="0"/>
              <a:buChar char="•"/>
            </a:pPr>
            <a:r>
              <a:rPr lang="es-ES" sz="1600" dirty="0"/>
              <a:t>Las restricciones, es decir, las condiciones que deben cumplir los datos.</a:t>
            </a:r>
          </a:p>
          <a:p>
            <a:pPr marL="1714500" lvl="3" indent="-342900">
              <a:buFont typeface="Arial" panose="020B0604020202020204" pitchFamily="34" charset="0"/>
              <a:buChar char="•"/>
            </a:pPr>
            <a:r>
              <a:rPr lang="es-ES" sz="1600" dirty="0"/>
              <a:t>La gestión de los datos, es decir, operaciones como agregar, borrar,  modificar …</a:t>
            </a:r>
          </a:p>
          <a:p>
            <a:pPr marL="1714500" lvl="3" indent="-342900">
              <a:buFont typeface="Arial" panose="020B0604020202020204" pitchFamily="34" charset="0"/>
              <a:buChar char="•"/>
            </a:pPr>
            <a:endParaRPr lang="es-ES" sz="1600" dirty="0"/>
          </a:p>
          <a:p>
            <a:pPr indent="0" algn="ctr">
              <a:spcAft>
                <a:spcPts val="2400"/>
              </a:spcAft>
              <a:buNone/>
            </a:pPr>
            <a:endParaRPr lang="es-E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8240" y="270562"/>
            <a:ext cx="9875520" cy="1356360"/>
          </a:xfrm>
        </p:spPr>
        <p:txBody>
          <a:bodyPr/>
          <a:lstStyle/>
          <a:p>
            <a:pPr algn="ctr"/>
            <a:r>
              <a:rPr lang="es-ES" dirty="0"/>
              <a:t>4 formas normales</a:t>
            </a:r>
          </a:p>
        </p:txBody>
      </p:sp>
      <p:sp>
        <p:nvSpPr>
          <p:cNvPr id="9" name="CuadroTexto 8">
            <a:extLst>
              <a:ext uri="{FF2B5EF4-FFF2-40B4-BE49-F238E27FC236}">
                <a16:creationId xmlns:a16="http://schemas.microsoft.com/office/drawing/2014/main" id="{7E7CD508-970E-4FE5-AD08-DF55F5F1CA6D}"/>
              </a:ext>
            </a:extLst>
          </p:cNvPr>
          <p:cNvSpPr txBox="1"/>
          <p:nvPr/>
        </p:nvSpPr>
        <p:spPr>
          <a:xfrm>
            <a:off x="1267570" y="2119194"/>
            <a:ext cx="9875519" cy="400110"/>
          </a:xfrm>
          <a:prstGeom prst="rect">
            <a:avLst/>
          </a:prstGeom>
          <a:noFill/>
        </p:spPr>
        <p:txBody>
          <a:bodyPr wrap="square">
            <a:spAutoFit/>
          </a:bodyPr>
          <a:lstStyle/>
          <a:p>
            <a:r>
              <a:rPr lang="es-ES" sz="2000" b="0" i="0" dirty="0">
                <a:solidFill>
                  <a:srgbClr val="474747"/>
                </a:solidFill>
                <a:effectLst/>
                <a:latin typeface="+mj-lt"/>
              </a:rPr>
              <a:t>La primera forma normal (</a:t>
            </a:r>
            <a:r>
              <a:rPr lang="es-ES" b="0" i="0" dirty="0">
                <a:solidFill>
                  <a:srgbClr val="474747"/>
                </a:solidFill>
                <a:effectLst/>
                <a:latin typeface="Arial" panose="020B0604020202020204" pitchFamily="34" charset="0"/>
                <a:cs typeface="Arial" panose="020B0604020202020204" pitchFamily="34" charset="0"/>
              </a:rPr>
              <a:t>1</a:t>
            </a:r>
            <a:r>
              <a:rPr lang="es-ES" sz="2000" b="0" i="0" dirty="0">
                <a:solidFill>
                  <a:srgbClr val="474747"/>
                </a:solidFill>
                <a:effectLst/>
                <a:latin typeface="+mj-lt"/>
              </a:rPr>
              <a:t>FN) </a:t>
            </a:r>
            <a:r>
              <a:rPr lang="es-ES" sz="2000" b="0" i="0" dirty="0">
                <a:solidFill>
                  <a:srgbClr val="474747"/>
                </a:solidFill>
                <a:effectLst/>
                <a:latin typeface="+mj-lt"/>
                <a:sym typeface="Wingdings" panose="05000000000000000000" pitchFamily="2" charset="2"/>
              </a:rPr>
              <a:t></a:t>
            </a:r>
            <a:r>
              <a:rPr lang="es-ES" sz="2000" b="0" i="0" dirty="0">
                <a:solidFill>
                  <a:srgbClr val="474747"/>
                </a:solidFill>
                <a:effectLst/>
                <a:latin typeface="+mj-lt"/>
              </a:rPr>
              <a:t> se basa en el concepto de </a:t>
            </a:r>
            <a:r>
              <a:rPr lang="es-ES" sz="2000" b="1" i="0" u="sng" dirty="0">
                <a:solidFill>
                  <a:srgbClr val="474747"/>
                </a:solidFill>
                <a:effectLst/>
                <a:latin typeface="+mj-lt"/>
              </a:rPr>
              <a:t>atomicidad o valor atómico</a:t>
            </a:r>
            <a:r>
              <a:rPr lang="es-ES" sz="2000" b="0" i="0" dirty="0">
                <a:solidFill>
                  <a:srgbClr val="474747"/>
                </a:solidFill>
                <a:effectLst/>
                <a:latin typeface="+mj-lt"/>
              </a:rPr>
              <a:t>. </a:t>
            </a:r>
            <a:endParaRPr lang="ca-ES" sz="2000" dirty="0">
              <a:latin typeface="+mj-lt"/>
            </a:endParaRPr>
          </a:p>
        </p:txBody>
      </p:sp>
      <p:sp>
        <p:nvSpPr>
          <p:cNvPr id="5" name="CuadroTexto 4">
            <a:extLst>
              <a:ext uri="{FF2B5EF4-FFF2-40B4-BE49-F238E27FC236}">
                <a16:creationId xmlns:a16="http://schemas.microsoft.com/office/drawing/2014/main" id="{5F04193E-DC1A-6BDD-87A6-5C6B35629C13}"/>
              </a:ext>
            </a:extLst>
          </p:cNvPr>
          <p:cNvSpPr txBox="1"/>
          <p:nvPr/>
        </p:nvSpPr>
        <p:spPr>
          <a:xfrm>
            <a:off x="1267571" y="2975528"/>
            <a:ext cx="4755544" cy="400110"/>
          </a:xfrm>
          <a:prstGeom prst="rect">
            <a:avLst/>
          </a:prstGeom>
          <a:noFill/>
        </p:spPr>
        <p:txBody>
          <a:bodyPr wrap="square">
            <a:spAutoFit/>
          </a:bodyPr>
          <a:lstStyle/>
          <a:p>
            <a:r>
              <a:rPr lang="es-ES" sz="2000" b="0" i="0" dirty="0">
                <a:solidFill>
                  <a:srgbClr val="474747"/>
                </a:solidFill>
                <a:effectLst/>
                <a:latin typeface="+mj-lt"/>
              </a:rPr>
              <a:t>La segunda forma normal (</a:t>
            </a:r>
            <a:r>
              <a:rPr lang="es-ES" b="0" i="0" dirty="0">
                <a:solidFill>
                  <a:srgbClr val="474747"/>
                </a:solidFill>
                <a:effectLst/>
                <a:latin typeface="Arial" panose="020B0604020202020204" pitchFamily="34" charset="0"/>
                <a:cs typeface="Arial" panose="020B0604020202020204" pitchFamily="34" charset="0"/>
              </a:rPr>
              <a:t>2</a:t>
            </a:r>
            <a:r>
              <a:rPr lang="es-ES" sz="2000" b="0" i="0" dirty="0">
                <a:solidFill>
                  <a:srgbClr val="474747"/>
                </a:solidFill>
                <a:effectLst/>
                <a:latin typeface="+mj-lt"/>
              </a:rPr>
              <a:t>FN). </a:t>
            </a:r>
            <a:endParaRPr lang="ca-ES" sz="2000" dirty="0">
              <a:latin typeface="+mj-lt"/>
            </a:endParaRPr>
          </a:p>
        </p:txBody>
      </p:sp>
      <p:sp>
        <p:nvSpPr>
          <p:cNvPr id="8" name="CuadroTexto 7">
            <a:extLst>
              <a:ext uri="{FF2B5EF4-FFF2-40B4-BE49-F238E27FC236}">
                <a16:creationId xmlns:a16="http://schemas.microsoft.com/office/drawing/2014/main" id="{B5571C39-F561-314D-FBFF-75893A6F7D87}"/>
              </a:ext>
            </a:extLst>
          </p:cNvPr>
          <p:cNvSpPr txBox="1"/>
          <p:nvPr/>
        </p:nvSpPr>
        <p:spPr>
          <a:xfrm>
            <a:off x="1267570" y="3831862"/>
            <a:ext cx="4835057" cy="400110"/>
          </a:xfrm>
          <a:prstGeom prst="rect">
            <a:avLst/>
          </a:prstGeom>
          <a:noFill/>
        </p:spPr>
        <p:txBody>
          <a:bodyPr wrap="square">
            <a:spAutoFit/>
          </a:bodyPr>
          <a:lstStyle/>
          <a:p>
            <a:r>
              <a:rPr lang="es-ES" sz="2000" b="0" i="0" dirty="0">
                <a:solidFill>
                  <a:srgbClr val="474747"/>
                </a:solidFill>
                <a:effectLst/>
                <a:latin typeface="+mj-lt"/>
              </a:rPr>
              <a:t>La tercera forma normal (</a:t>
            </a:r>
            <a:r>
              <a:rPr lang="es-ES" b="0" i="0" dirty="0">
                <a:solidFill>
                  <a:srgbClr val="474747"/>
                </a:solidFill>
                <a:effectLst/>
                <a:latin typeface="Arial" panose="020B0604020202020204" pitchFamily="34" charset="0"/>
                <a:cs typeface="Arial" panose="020B0604020202020204" pitchFamily="34" charset="0"/>
              </a:rPr>
              <a:t>3</a:t>
            </a:r>
            <a:r>
              <a:rPr lang="es-ES" sz="2000" b="0" i="0" dirty="0">
                <a:solidFill>
                  <a:srgbClr val="474747"/>
                </a:solidFill>
                <a:effectLst/>
                <a:latin typeface="+mj-lt"/>
              </a:rPr>
              <a:t>FN). </a:t>
            </a:r>
            <a:endParaRPr lang="ca-ES" sz="2000" dirty="0">
              <a:latin typeface="+mj-lt"/>
            </a:endParaRPr>
          </a:p>
        </p:txBody>
      </p:sp>
      <p:sp>
        <p:nvSpPr>
          <p:cNvPr id="10" name="CuadroTexto 9">
            <a:extLst>
              <a:ext uri="{FF2B5EF4-FFF2-40B4-BE49-F238E27FC236}">
                <a16:creationId xmlns:a16="http://schemas.microsoft.com/office/drawing/2014/main" id="{E5617D17-CEA3-355A-CB2C-492E8253ABA5}"/>
              </a:ext>
            </a:extLst>
          </p:cNvPr>
          <p:cNvSpPr txBox="1"/>
          <p:nvPr/>
        </p:nvSpPr>
        <p:spPr>
          <a:xfrm>
            <a:off x="1267570" y="4688195"/>
            <a:ext cx="4755546" cy="400110"/>
          </a:xfrm>
          <a:prstGeom prst="rect">
            <a:avLst/>
          </a:prstGeom>
          <a:noFill/>
        </p:spPr>
        <p:txBody>
          <a:bodyPr wrap="square">
            <a:spAutoFit/>
          </a:bodyPr>
          <a:lstStyle/>
          <a:p>
            <a:r>
              <a:rPr lang="es-ES" sz="2000" b="0" i="0" dirty="0">
                <a:solidFill>
                  <a:srgbClr val="474747"/>
                </a:solidFill>
                <a:effectLst/>
                <a:latin typeface="+mj-lt"/>
              </a:rPr>
              <a:t>La forma normal de Boyce – Codd (FNBC) .</a:t>
            </a:r>
          </a:p>
        </p:txBody>
      </p:sp>
      <p:sp>
        <p:nvSpPr>
          <p:cNvPr id="11" name="Cerrar llave 10">
            <a:extLst>
              <a:ext uri="{FF2B5EF4-FFF2-40B4-BE49-F238E27FC236}">
                <a16:creationId xmlns:a16="http://schemas.microsoft.com/office/drawing/2014/main" id="{94346EBF-A58F-CD90-431D-D6BF7B40A504}"/>
              </a:ext>
            </a:extLst>
          </p:cNvPr>
          <p:cNvSpPr/>
          <p:nvPr/>
        </p:nvSpPr>
        <p:spPr>
          <a:xfrm>
            <a:off x="6102627" y="2832652"/>
            <a:ext cx="308113" cy="2325757"/>
          </a:xfrm>
          <a:prstGeom prst="rightBrace">
            <a:avLst>
              <a:gd name="adj1" fmla="val 66397"/>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ca-ES"/>
          </a:p>
        </p:txBody>
      </p:sp>
      <p:sp>
        <p:nvSpPr>
          <p:cNvPr id="12" name="CuadroTexto 11">
            <a:extLst>
              <a:ext uri="{FF2B5EF4-FFF2-40B4-BE49-F238E27FC236}">
                <a16:creationId xmlns:a16="http://schemas.microsoft.com/office/drawing/2014/main" id="{713F11FE-3443-959A-AFC2-F8267CEA2A70}"/>
              </a:ext>
            </a:extLst>
          </p:cNvPr>
          <p:cNvSpPr txBox="1"/>
          <p:nvPr/>
        </p:nvSpPr>
        <p:spPr>
          <a:xfrm>
            <a:off x="6664519" y="3641587"/>
            <a:ext cx="3374004" cy="707886"/>
          </a:xfrm>
          <a:prstGeom prst="rect">
            <a:avLst/>
          </a:prstGeom>
          <a:noFill/>
        </p:spPr>
        <p:txBody>
          <a:bodyPr wrap="square">
            <a:spAutoFit/>
          </a:bodyPr>
          <a:lstStyle/>
          <a:p>
            <a:r>
              <a:rPr lang="es-ES" sz="2000" b="0" i="0" dirty="0">
                <a:solidFill>
                  <a:srgbClr val="474747"/>
                </a:solidFill>
                <a:effectLst/>
                <a:latin typeface="+mj-lt"/>
              </a:rPr>
              <a:t>Se basan en el concepto de</a:t>
            </a:r>
          </a:p>
          <a:p>
            <a:r>
              <a:rPr lang="es-ES" sz="2000" b="1" i="0" u="sng" dirty="0">
                <a:solidFill>
                  <a:srgbClr val="474747"/>
                </a:solidFill>
                <a:effectLst/>
                <a:latin typeface="+mj-lt"/>
              </a:rPr>
              <a:t>dependencia funcional</a:t>
            </a:r>
            <a:endParaRPr lang="ca-ES" sz="2000" b="1" u="sng" dirty="0">
              <a:latin typeface="+mj-lt"/>
            </a:endParaRPr>
          </a:p>
        </p:txBody>
      </p:sp>
    </p:spTree>
    <p:extLst>
      <p:ext uri="{BB962C8B-B14F-4D97-AF65-F5344CB8AC3E}">
        <p14:creationId xmlns:p14="http://schemas.microsoft.com/office/powerpoint/2010/main" val="3370428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8240" y="270562"/>
            <a:ext cx="9875520" cy="1356360"/>
          </a:xfrm>
        </p:spPr>
        <p:txBody>
          <a:bodyPr/>
          <a:lstStyle/>
          <a:p>
            <a:pPr algn="ctr"/>
            <a:r>
              <a:rPr lang="es-ES" dirty="0"/>
              <a:t>Primera forma normal </a:t>
            </a:r>
            <a:r>
              <a:rPr lang="es-ES" sz="4000" dirty="0">
                <a:latin typeface="Arial" panose="020B0604020202020204" pitchFamily="34" charset="0"/>
                <a:cs typeface="Arial" panose="020B0604020202020204" pitchFamily="34" charset="0"/>
              </a:rPr>
              <a:t>1</a:t>
            </a:r>
            <a:r>
              <a:rPr lang="es-ES" dirty="0"/>
              <a:t>FN</a:t>
            </a:r>
          </a:p>
        </p:txBody>
      </p:sp>
      <p:sp>
        <p:nvSpPr>
          <p:cNvPr id="9" name="CuadroTexto 8">
            <a:extLst>
              <a:ext uri="{FF2B5EF4-FFF2-40B4-BE49-F238E27FC236}">
                <a16:creationId xmlns:a16="http://schemas.microsoft.com/office/drawing/2014/main" id="{7E7CD508-970E-4FE5-AD08-DF55F5F1CA6D}"/>
              </a:ext>
            </a:extLst>
          </p:cNvPr>
          <p:cNvSpPr txBox="1"/>
          <p:nvPr/>
        </p:nvSpPr>
        <p:spPr>
          <a:xfrm>
            <a:off x="1267570" y="1761385"/>
            <a:ext cx="9875519" cy="1015663"/>
          </a:xfrm>
          <a:prstGeom prst="rect">
            <a:avLst/>
          </a:prstGeom>
          <a:noFill/>
        </p:spPr>
        <p:txBody>
          <a:bodyPr wrap="square">
            <a:spAutoFit/>
          </a:bodyPr>
          <a:lstStyle/>
          <a:p>
            <a:r>
              <a:rPr lang="es-ES" sz="2000" b="0" i="0" dirty="0">
                <a:solidFill>
                  <a:srgbClr val="474747"/>
                </a:solidFill>
                <a:effectLst/>
                <a:latin typeface="+mj-lt"/>
              </a:rPr>
              <a:t>Una relación cumple la primera forma normal (1FN), si y solo si, si todo atributo (campo o columna) de la relación es atómico, es decir, no se puede descomponer y no es un grupo repetitivo. El proceso de normalizar en la primera forma normal se denomina </a:t>
            </a:r>
            <a:r>
              <a:rPr lang="es-ES" sz="2000" b="1" i="0" u="sng" dirty="0">
                <a:solidFill>
                  <a:srgbClr val="474747"/>
                </a:solidFill>
                <a:effectLst/>
                <a:latin typeface="+mj-lt"/>
              </a:rPr>
              <a:t>allanar</a:t>
            </a:r>
            <a:r>
              <a:rPr lang="es-ES" sz="2000" b="0" i="0" dirty="0">
                <a:solidFill>
                  <a:srgbClr val="474747"/>
                </a:solidFill>
                <a:effectLst/>
                <a:latin typeface="+mj-lt"/>
              </a:rPr>
              <a:t>.</a:t>
            </a:r>
            <a:endParaRPr lang="ca-ES" sz="2000" dirty="0">
              <a:latin typeface="+mj-lt"/>
            </a:endParaRPr>
          </a:p>
        </p:txBody>
      </p:sp>
      <p:graphicFrame>
        <p:nvGraphicFramePr>
          <p:cNvPr id="3" name="Tabla 2">
            <a:extLst>
              <a:ext uri="{FF2B5EF4-FFF2-40B4-BE49-F238E27FC236}">
                <a16:creationId xmlns:a16="http://schemas.microsoft.com/office/drawing/2014/main" id="{FB1C9DE2-C496-C92F-4C84-4D591AF82A94}"/>
              </a:ext>
            </a:extLst>
          </p:cNvPr>
          <p:cNvGraphicFramePr>
            <a:graphicFrameLocks noGrp="1"/>
          </p:cNvGraphicFramePr>
          <p:nvPr>
            <p:extLst>
              <p:ext uri="{D42A27DB-BD31-4B8C-83A1-F6EECF244321}">
                <p14:modId xmlns:p14="http://schemas.microsoft.com/office/powerpoint/2010/main" val="1789637124"/>
              </p:ext>
            </p:extLst>
          </p:nvPr>
        </p:nvGraphicFramePr>
        <p:xfrm>
          <a:off x="1267570" y="3208793"/>
          <a:ext cx="3467100" cy="1501140"/>
        </p:xfrm>
        <a:graphic>
          <a:graphicData uri="http://schemas.openxmlformats.org/drawingml/2006/table">
            <a:tbl>
              <a:tblPr/>
              <a:tblGrid>
                <a:gridCol w="1155700">
                  <a:extLst>
                    <a:ext uri="{9D8B030D-6E8A-4147-A177-3AD203B41FA5}">
                      <a16:colId xmlns:a16="http://schemas.microsoft.com/office/drawing/2014/main" val="3159934813"/>
                    </a:ext>
                  </a:extLst>
                </a:gridCol>
                <a:gridCol w="1155700">
                  <a:extLst>
                    <a:ext uri="{9D8B030D-6E8A-4147-A177-3AD203B41FA5}">
                      <a16:colId xmlns:a16="http://schemas.microsoft.com/office/drawing/2014/main" val="589930577"/>
                    </a:ext>
                  </a:extLst>
                </a:gridCol>
                <a:gridCol w="1155700">
                  <a:extLst>
                    <a:ext uri="{9D8B030D-6E8A-4147-A177-3AD203B41FA5}">
                      <a16:colId xmlns:a16="http://schemas.microsoft.com/office/drawing/2014/main" val="2388311930"/>
                    </a:ext>
                  </a:extLst>
                </a:gridCol>
              </a:tblGrid>
              <a:tr h="266700">
                <a:tc>
                  <a:txBody>
                    <a:bodyPr/>
                    <a:lstStyle/>
                    <a:p>
                      <a:pPr algn="ctr" fontAlgn="b"/>
                      <a:r>
                        <a:rPr lang="es-ES" sz="1600" b="1" i="0" u="sng" strike="noStrike" noProof="0" dirty="0" err="1">
                          <a:solidFill>
                            <a:srgbClr val="000000"/>
                          </a:solidFill>
                          <a:effectLst/>
                          <a:latin typeface="Calibri" panose="020F0502020204030204" pitchFamily="34" charset="0"/>
                        </a:rPr>
                        <a:t>IdProveedor</a:t>
                      </a:r>
                      <a:endParaRPr lang="es-ES" sz="1600" b="1" i="0" u="sng" strike="noStrike" noProof="0"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ca-ES" sz="1600" b="0" i="0" u="none" strike="noStrike" dirty="0" err="1">
                          <a:solidFill>
                            <a:srgbClr val="000000"/>
                          </a:solidFill>
                          <a:effectLst/>
                          <a:latin typeface="Calibri" panose="020F0502020204030204" pitchFamily="34" charset="0"/>
                        </a:rPr>
                        <a:t>IdProducto</a:t>
                      </a:r>
                      <a:endParaRPr lang="ca-ES" sz="1600" b="0"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ca-ES" sz="1600" b="0" i="0" u="none" strike="noStrike" dirty="0" err="1">
                          <a:solidFill>
                            <a:srgbClr val="000000"/>
                          </a:solidFill>
                          <a:effectLst/>
                          <a:latin typeface="Calibri" panose="020F0502020204030204" pitchFamily="34" charset="0"/>
                        </a:rPr>
                        <a:t>Precio</a:t>
                      </a:r>
                      <a:endParaRPr lang="ca-ES" sz="1600" b="0"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54943049"/>
                  </a:ext>
                </a:extLst>
              </a:tr>
              <a:tr h="266700">
                <a:tc>
                  <a:txBody>
                    <a:bodyPr/>
                    <a:lstStyle/>
                    <a:p>
                      <a:pPr algn="ctr" fontAlgn="b"/>
                      <a:r>
                        <a:rPr lang="ca-ES" sz="1600" b="0" i="0" u="none" strike="noStrike" dirty="0">
                          <a:solidFill>
                            <a:srgbClr val="000000"/>
                          </a:solidFill>
                          <a:effectLst/>
                          <a:latin typeface="Calibri" panose="020F0502020204030204" pitchFamily="34" charset="0"/>
                        </a:rPr>
                        <a:t>P1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highlight>
                            <a:srgbClr val="FFFF00"/>
                          </a:highlight>
                          <a:latin typeface="Calibri" panose="020F0502020204030204" pitchFamily="34" charset="0"/>
                        </a:rPr>
                        <a:t>A1</a:t>
                      </a:r>
                    </a:p>
                    <a:p>
                      <a:pPr algn="ctr" fontAlgn="b"/>
                      <a:r>
                        <a:rPr lang="ca-ES" sz="1600" b="0" i="0" u="none" strike="noStrike" dirty="0">
                          <a:solidFill>
                            <a:srgbClr val="000000"/>
                          </a:solidFill>
                          <a:effectLst/>
                          <a:highlight>
                            <a:srgbClr val="FFFF00"/>
                          </a:highlight>
                          <a:latin typeface="Calibri" panose="020F0502020204030204" pitchFamily="34" charset="0"/>
                        </a:rPr>
                        <a:t>A2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a:solidFill>
                            <a:srgbClr val="000000"/>
                          </a:solidFill>
                          <a:effectLst/>
                          <a:latin typeface="Calibri" panose="020F0502020204030204" pitchFamily="34" charset="0"/>
                        </a:rPr>
                        <a:t>45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33747666"/>
                  </a:ext>
                </a:extLst>
              </a:tr>
              <a:tr h="266700">
                <a:tc>
                  <a:txBody>
                    <a:bodyPr/>
                    <a:lstStyle/>
                    <a:p>
                      <a:pPr algn="ctr" fontAlgn="b"/>
                      <a:r>
                        <a:rPr lang="ca-ES" sz="1600" b="0" i="0" u="none" strike="noStrike" dirty="0">
                          <a:solidFill>
                            <a:srgbClr val="000000"/>
                          </a:solidFill>
                          <a:effectLst/>
                          <a:latin typeface="Calibri" panose="020F0502020204030204" pitchFamily="34" charset="0"/>
                        </a:rPr>
                        <a:t>P2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highlight>
                            <a:srgbClr val="FFFF00"/>
                          </a:highlight>
                          <a:latin typeface="Calibri" panose="020F0502020204030204" pitchFamily="34" charset="0"/>
                        </a:rPr>
                        <a:t>A1</a:t>
                      </a:r>
                    </a:p>
                    <a:p>
                      <a:pPr algn="ctr" fontAlgn="b"/>
                      <a:r>
                        <a:rPr lang="ca-ES" sz="1600" b="0" i="0" u="none" strike="noStrike" dirty="0">
                          <a:solidFill>
                            <a:srgbClr val="000000"/>
                          </a:solidFill>
                          <a:effectLst/>
                          <a:highlight>
                            <a:srgbClr val="FFFF00"/>
                          </a:highlight>
                          <a:latin typeface="Calibri" panose="020F0502020204030204" pitchFamily="34" charset="0"/>
                        </a:rPr>
                        <a:t>A2</a:t>
                      </a:r>
                    </a:p>
                    <a:p>
                      <a:pPr algn="ctr" fontAlgn="b"/>
                      <a:r>
                        <a:rPr lang="ca-ES" sz="1600" b="0" i="0" u="none" strike="noStrike" dirty="0">
                          <a:solidFill>
                            <a:srgbClr val="000000"/>
                          </a:solidFill>
                          <a:effectLst/>
                          <a:highlight>
                            <a:srgbClr val="FFFF00"/>
                          </a:highlight>
                          <a:latin typeface="Calibri" panose="020F0502020204030204" pitchFamily="34" charset="0"/>
                        </a:rPr>
                        <a:t>A3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latin typeface="Calibri" panose="020F0502020204030204" pitchFamily="34" charset="0"/>
                        </a:rPr>
                        <a:t>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58523029"/>
                  </a:ext>
                </a:extLst>
              </a:tr>
            </a:tbl>
          </a:graphicData>
        </a:graphic>
      </p:graphicFrame>
      <p:graphicFrame>
        <p:nvGraphicFramePr>
          <p:cNvPr id="4" name="Tabla 3">
            <a:extLst>
              <a:ext uri="{FF2B5EF4-FFF2-40B4-BE49-F238E27FC236}">
                <a16:creationId xmlns:a16="http://schemas.microsoft.com/office/drawing/2014/main" id="{29AE1D99-64A9-772F-FF11-3B6D767FE77B}"/>
              </a:ext>
            </a:extLst>
          </p:cNvPr>
          <p:cNvGraphicFramePr>
            <a:graphicFrameLocks noGrp="1"/>
          </p:cNvGraphicFramePr>
          <p:nvPr>
            <p:extLst>
              <p:ext uri="{D42A27DB-BD31-4B8C-83A1-F6EECF244321}">
                <p14:modId xmlns:p14="http://schemas.microsoft.com/office/powerpoint/2010/main" val="1022134746"/>
              </p:ext>
            </p:extLst>
          </p:nvPr>
        </p:nvGraphicFramePr>
        <p:xfrm>
          <a:off x="7062083" y="3159264"/>
          <a:ext cx="3467100" cy="1600200"/>
        </p:xfrm>
        <a:graphic>
          <a:graphicData uri="http://schemas.openxmlformats.org/drawingml/2006/table">
            <a:tbl>
              <a:tblPr/>
              <a:tblGrid>
                <a:gridCol w="1155700">
                  <a:extLst>
                    <a:ext uri="{9D8B030D-6E8A-4147-A177-3AD203B41FA5}">
                      <a16:colId xmlns:a16="http://schemas.microsoft.com/office/drawing/2014/main" val="3159934813"/>
                    </a:ext>
                  </a:extLst>
                </a:gridCol>
                <a:gridCol w="1155700">
                  <a:extLst>
                    <a:ext uri="{9D8B030D-6E8A-4147-A177-3AD203B41FA5}">
                      <a16:colId xmlns:a16="http://schemas.microsoft.com/office/drawing/2014/main" val="589930577"/>
                    </a:ext>
                  </a:extLst>
                </a:gridCol>
                <a:gridCol w="1155700">
                  <a:extLst>
                    <a:ext uri="{9D8B030D-6E8A-4147-A177-3AD203B41FA5}">
                      <a16:colId xmlns:a16="http://schemas.microsoft.com/office/drawing/2014/main" val="2388311930"/>
                    </a:ext>
                  </a:extLst>
                </a:gridCol>
              </a:tblGrid>
              <a:tr h="266700">
                <a:tc>
                  <a:txBody>
                    <a:bodyPr/>
                    <a:lstStyle/>
                    <a:p>
                      <a:pPr algn="ctr" fontAlgn="b"/>
                      <a:r>
                        <a:rPr lang="es-ES" sz="1600" b="1" i="0" u="sng" strike="noStrike" noProof="0" dirty="0" err="1">
                          <a:solidFill>
                            <a:srgbClr val="000000"/>
                          </a:solidFill>
                          <a:effectLst/>
                          <a:latin typeface="Calibri" panose="020F0502020204030204" pitchFamily="34" charset="0"/>
                        </a:rPr>
                        <a:t>IdProveedor</a:t>
                      </a:r>
                      <a:endParaRPr lang="es-ES" sz="1600" b="1" i="0" u="sng" strike="noStrike" noProof="0"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ca-ES" sz="1600" b="1" i="0" u="sng" strike="noStrike" dirty="0" err="1">
                          <a:solidFill>
                            <a:srgbClr val="000000"/>
                          </a:solidFill>
                          <a:effectLst/>
                          <a:latin typeface="Calibri" panose="020F0502020204030204" pitchFamily="34" charset="0"/>
                        </a:rPr>
                        <a:t>IdProducto</a:t>
                      </a:r>
                      <a:endParaRPr lang="ca-ES" sz="1600" b="1" i="0" u="sng"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ca-ES" sz="1600" b="0" i="0" u="none" strike="noStrike" dirty="0" err="1">
                          <a:solidFill>
                            <a:srgbClr val="000000"/>
                          </a:solidFill>
                          <a:effectLst/>
                          <a:latin typeface="Calibri" panose="020F0502020204030204" pitchFamily="34" charset="0"/>
                        </a:rPr>
                        <a:t>Precio</a:t>
                      </a:r>
                      <a:endParaRPr lang="ca-ES" sz="1600" b="0"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54943049"/>
                  </a:ext>
                </a:extLst>
              </a:tr>
              <a:tr h="266700">
                <a:tc>
                  <a:txBody>
                    <a:bodyPr/>
                    <a:lstStyle/>
                    <a:p>
                      <a:pPr algn="ctr" fontAlgn="b"/>
                      <a:r>
                        <a:rPr lang="ca-ES" sz="1600" b="0" i="0" u="none" strike="noStrike" dirty="0">
                          <a:solidFill>
                            <a:srgbClr val="000000"/>
                          </a:solidFill>
                          <a:effectLst/>
                          <a:latin typeface="Calibri" panose="020F0502020204030204" pitchFamily="34" charset="0"/>
                        </a:rPr>
                        <a:t>P1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latin typeface="Calibri" panose="020F0502020204030204" pitchFamily="34" charset="0"/>
                        </a:rPr>
                        <a:t>A1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latin typeface="Calibri" panose="020F0502020204030204" pitchFamily="34" charset="0"/>
                        </a:rPr>
                        <a:t>45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33747666"/>
                  </a:ext>
                </a:extLst>
              </a:tr>
              <a:tr h="266700">
                <a:tc>
                  <a:txBody>
                    <a:bodyPr/>
                    <a:lstStyle/>
                    <a:p>
                      <a:pPr algn="ctr" fontAlgn="b"/>
                      <a:r>
                        <a:rPr lang="es-ES" sz="1600" b="0" i="0" u="none" strike="noStrike" dirty="0">
                          <a:solidFill>
                            <a:srgbClr val="000000"/>
                          </a:solidFill>
                          <a:effectLst/>
                          <a:latin typeface="Calibri" panose="020F0502020204030204" pitchFamily="34" charset="0"/>
                        </a:rPr>
                        <a:t>P1</a:t>
                      </a:r>
                      <a:endParaRPr lang="ca-ES" sz="16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latin typeface="Calibri" panose="020F0502020204030204" pitchFamily="34" charset="0"/>
                        </a:rPr>
                        <a:t>A2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s-ES" sz="1600" b="0" i="0" u="none" strike="noStrike" dirty="0">
                          <a:solidFill>
                            <a:srgbClr val="000000"/>
                          </a:solidFill>
                          <a:effectLst/>
                          <a:latin typeface="Calibri" panose="020F0502020204030204" pitchFamily="34" charset="0"/>
                        </a:rPr>
                        <a:t>45</a:t>
                      </a:r>
                      <a:endParaRPr lang="ca-ES" sz="16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58523029"/>
                  </a:ext>
                </a:extLst>
              </a:tr>
              <a:tr h="2667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ca-ES" sz="1600" b="0" i="0" u="none" strike="noStrike" dirty="0">
                          <a:solidFill>
                            <a:srgbClr val="000000"/>
                          </a:solidFill>
                          <a:effectLst/>
                          <a:latin typeface="Calibri" panose="020F0502020204030204" pitchFamily="34" charset="0"/>
                        </a:rPr>
                        <a:t>P2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ca-ES" sz="1600" b="0" i="0" u="none" strike="noStrike" dirty="0">
                          <a:solidFill>
                            <a:srgbClr val="000000"/>
                          </a:solidFill>
                          <a:effectLst/>
                          <a:latin typeface="Calibri" panose="020F0502020204030204" pitchFamily="34" charset="0"/>
                        </a:rPr>
                        <a:t>A1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ca-ES" sz="1600" b="0" i="0" u="none" strike="noStrike" dirty="0">
                          <a:solidFill>
                            <a:srgbClr val="000000"/>
                          </a:solidFill>
                          <a:effectLst/>
                          <a:latin typeface="Calibri" panose="020F0502020204030204" pitchFamily="34" charset="0"/>
                        </a:rPr>
                        <a:t>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43162746"/>
                  </a:ext>
                </a:extLst>
              </a:tr>
              <a:tr h="2667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ca-ES" sz="1600" b="0" i="0" u="none" strike="noStrike" dirty="0">
                          <a:solidFill>
                            <a:srgbClr val="000000"/>
                          </a:solidFill>
                          <a:effectLst/>
                          <a:latin typeface="Calibri" panose="020F0502020204030204" pitchFamily="34" charset="0"/>
                        </a:rPr>
                        <a:t>P2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s-ES" sz="1600" b="0" i="0" u="none" strike="noStrike" dirty="0">
                          <a:solidFill>
                            <a:srgbClr val="000000"/>
                          </a:solidFill>
                          <a:effectLst/>
                          <a:latin typeface="Calibri" panose="020F0502020204030204" pitchFamily="34" charset="0"/>
                        </a:rPr>
                        <a:t>A2</a:t>
                      </a:r>
                      <a:endParaRPr lang="ca-ES" sz="16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ca-ES" sz="1600" b="0" i="0" u="none" strike="noStrike" dirty="0">
                          <a:solidFill>
                            <a:srgbClr val="000000"/>
                          </a:solidFill>
                          <a:effectLst/>
                          <a:latin typeface="Calibri" panose="020F0502020204030204" pitchFamily="34" charset="0"/>
                        </a:rPr>
                        <a:t>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92916062"/>
                  </a:ext>
                </a:extLst>
              </a:tr>
              <a:tr h="2667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ca-ES" sz="1600" b="0" i="0" u="none" strike="noStrike" dirty="0">
                          <a:solidFill>
                            <a:srgbClr val="000000"/>
                          </a:solidFill>
                          <a:effectLst/>
                          <a:latin typeface="Calibri" panose="020F0502020204030204" pitchFamily="34" charset="0"/>
                        </a:rPr>
                        <a:t>P2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ca-ES" sz="1600" b="0" i="0" u="none" strike="noStrike" dirty="0">
                          <a:solidFill>
                            <a:srgbClr val="000000"/>
                          </a:solidFill>
                          <a:effectLst/>
                          <a:latin typeface="Calibri" panose="020F0502020204030204" pitchFamily="34" charset="0"/>
                        </a:rPr>
                        <a:t>A3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ca-ES" sz="1600" b="0" i="0" u="none" strike="noStrike" dirty="0">
                          <a:solidFill>
                            <a:srgbClr val="000000"/>
                          </a:solidFill>
                          <a:effectLst/>
                          <a:latin typeface="Calibri" panose="020F0502020204030204" pitchFamily="34" charset="0"/>
                        </a:rPr>
                        <a:t>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59178844"/>
                  </a:ext>
                </a:extLst>
              </a:tr>
            </a:tbl>
          </a:graphicData>
        </a:graphic>
      </p:graphicFrame>
      <p:sp>
        <p:nvSpPr>
          <p:cNvPr id="6" name="Flecha: hacia la izquierda 5">
            <a:extLst>
              <a:ext uri="{FF2B5EF4-FFF2-40B4-BE49-F238E27FC236}">
                <a16:creationId xmlns:a16="http://schemas.microsoft.com/office/drawing/2014/main" id="{7E1CBB22-6981-1E70-292C-2584E20D4DB0}"/>
              </a:ext>
            </a:extLst>
          </p:cNvPr>
          <p:cNvSpPr/>
          <p:nvPr/>
        </p:nvSpPr>
        <p:spPr>
          <a:xfrm flipH="1">
            <a:off x="5129918" y="3451532"/>
            <a:ext cx="1761213" cy="101566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Allanar (1FN)</a:t>
            </a:r>
            <a:endParaRPr lang="ca-ES" dirty="0"/>
          </a:p>
        </p:txBody>
      </p:sp>
      <p:sp>
        <p:nvSpPr>
          <p:cNvPr id="16" name="CuadroTexto 15">
            <a:extLst>
              <a:ext uri="{FF2B5EF4-FFF2-40B4-BE49-F238E27FC236}">
                <a16:creationId xmlns:a16="http://schemas.microsoft.com/office/drawing/2014/main" id="{E9B34477-16EC-3DA9-9FAA-70C42CE92AE1}"/>
              </a:ext>
            </a:extLst>
          </p:cNvPr>
          <p:cNvSpPr txBox="1"/>
          <p:nvPr/>
        </p:nvSpPr>
        <p:spPr>
          <a:xfrm>
            <a:off x="820695" y="5071099"/>
            <a:ext cx="4360849" cy="338554"/>
          </a:xfrm>
          <a:prstGeom prst="rect">
            <a:avLst/>
          </a:prstGeom>
          <a:noFill/>
        </p:spPr>
        <p:txBody>
          <a:bodyPr wrap="square">
            <a:spAutoFit/>
          </a:bodyPr>
          <a:lstStyle/>
          <a:p>
            <a:r>
              <a:rPr lang="es-ES" sz="1600" b="0" i="0" dirty="0" err="1">
                <a:solidFill>
                  <a:srgbClr val="474747"/>
                </a:solidFill>
                <a:effectLst/>
                <a:highlight>
                  <a:srgbClr val="FFFF00"/>
                </a:highlight>
                <a:latin typeface="+mj-lt"/>
              </a:rPr>
              <a:t>IdProducto</a:t>
            </a:r>
            <a:r>
              <a:rPr lang="es-ES" sz="1600" b="0" i="0" dirty="0">
                <a:solidFill>
                  <a:srgbClr val="474747"/>
                </a:solidFill>
                <a:effectLst/>
                <a:highlight>
                  <a:srgbClr val="FFFF00"/>
                </a:highlight>
                <a:latin typeface="+mj-lt"/>
              </a:rPr>
              <a:t>, no cumple 1FN, no está atomizado</a:t>
            </a:r>
            <a:r>
              <a:rPr lang="es-ES" sz="1600" b="0" i="0" dirty="0">
                <a:solidFill>
                  <a:srgbClr val="474747"/>
                </a:solidFill>
                <a:effectLst/>
                <a:latin typeface="+mj-lt"/>
              </a:rPr>
              <a:t>.</a:t>
            </a:r>
          </a:p>
        </p:txBody>
      </p:sp>
    </p:spTree>
    <p:extLst>
      <p:ext uri="{BB962C8B-B14F-4D97-AF65-F5344CB8AC3E}">
        <p14:creationId xmlns:p14="http://schemas.microsoft.com/office/powerpoint/2010/main" val="1406193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8240" y="270562"/>
            <a:ext cx="9875520" cy="1356360"/>
          </a:xfrm>
        </p:spPr>
        <p:txBody>
          <a:bodyPr/>
          <a:lstStyle/>
          <a:p>
            <a:pPr algn="ctr"/>
            <a:r>
              <a:rPr lang="es-ES" dirty="0"/>
              <a:t>Segunda forma normal </a:t>
            </a:r>
            <a:r>
              <a:rPr lang="es-ES" sz="4000" dirty="0">
                <a:latin typeface="Arial" panose="020B0604020202020204" pitchFamily="34" charset="0"/>
                <a:cs typeface="Arial" panose="020B0604020202020204" pitchFamily="34" charset="0"/>
              </a:rPr>
              <a:t>2</a:t>
            </a:r>
            <a:r>
              <a:rPr lang="es-ES" dirty="0"/>
              <a:t>FN</a:t>
            </a:r>
          </a:p>
        </p:txBody>
      </p:sp>
      <p:sp>
        <p:nvSpPr>
          <p:cNvPr id="9" name="CuadroTexto 8">
            <a:extLst>
              <a:ext uri="{FF2B5EF4-FFF2-40B4-BE49-F238E27FC236}">
                <a16:creationId xmlns:a16="http://schemas.microsoft.com/office/drawing/2014/main" id="{7E7CD508-970E-4FE5-AD08-DF55F5F1CA6D}"/>
              </a:ext>
            </a:extLst>
          </p:cNvPr>
          <p:cNvSpPr txBox="1"/>
          <p:nvPr/>
        </p:nvSpPr>
        <p:spPr>
          <a:xfrm>
            <a:off x="1267570" y="1761385"/>
            <a:ext cx="9875519" cy="707886"/>
          </a:xfrm>
          <a:prstGeom prst="rect">
            <a:avLst/>
          </a:prstGeom>
          <a:noFill/>
        </p:spPr>
        <p:txBody>
          <a:bodyPr wrap="square">
            <a:spAutoFit/>
          </a:bodyPr>
          <a:lstStyle/>
          <a:p>
            <a:r>
              <a:rPr lang="es-ES" sz="2000" b="0" i="0" dirty="0">
                <a:solidFill>
                  <a:srgbClr val="474747"/>
                </a:solidFill>
                <a:effectLst/>
                <a:latin typeface="+mj-lt"/>
              </a:rPr>
              <a:t>Se cumple la segunda forma normal (2FN), si y solo si está en 1FN, y además todo atributo no-clave depende funcionalmente y enteramente de la clave primaria.</a:t>
            </a:r>
            <a:endParaRPr lang="ca-ES" sz="2000" dirty="0">
              <a:latin typeface="+mj-lt"/>
            </a:endParaRPr>
          </a:p>
        </p:txBody>
      </p:sp>
      <p:graphicFrame>
        <p:nvGraphicFramePr>
          <p:cNvPr id="7" name="Tabla 6">
            <a:extLst>
              <a:ext uri="{FF2B5EF4-FFF2-40B4-BE49-F238E27FC236}">
                <a16:creationId xmlns:a16="http://schemas.microsoft.com/office/drawing/2014/main" id="{DDB0864D-C087-FA22-DE03-833C35CC9F79}"/>
              </a:ext>
            </a:extLst>
          </p:cNvPr>
          <p:cNvGraphicFramePr>
            <a:graphicFrameLocks noGrp="1"/>
          </p:cNvGraphicFramePr>
          <p:nvPr>
            <p:extLst>
              <p:ext uri="{D42A27DB-BD31-4B8C-83A1-F6EECF244321}">
                <p14:modId xmlns:p14="http://schemas.microsoft.com/office/powerpoint/2010/main" val="2072695537"/>
              </p:ext>
            </p:extLst>
          </p:nvPr>
        </p:nvGraphicFramePr>
        <p:xfrm>
          <a:off x="698167" y="2803770"/>
          <a:ext cx="4360850" cy="1584960"/>
        </p:xfrm>
        <a:graphic>
          <a:graphicData uri="http://schemas.openxmlformats.org/drawingml/2006/table">
            <a:tbl>
              <a:tblPr/>
              <a:tblGrid>
                <a:gridCol w="1175285">
                  <a:extLst>
                    <a:ext uri="{9D8B030D-6E8A-4147-A177-3AD203B41FA5}">
                      <a16:colId xmlns:a16="http://schemas.microsoft.com/office/drawing/2014/main" val="3159934813"/>
                    </a:ext>
                  </a:extLst>
                </a:gridCol>
                <a:gridCol w="1064944">
                  <a:extLst>
                    <a:ext uri="{9D8B030D-6E8A-4147-A177-3AD203B41FA5}">
                      <a16:colId xmlns:a16="http://schemas.microsoft.com/office/drawing/2014/main" val="589930577"/>
                    </a:ext>
                  </a:extLst>
                </a:gridCol>
                <a:gridCol w="631229">
                  <a:extLst>
                    <a:ext uri="{9D8B030D-6E8A-4147-A177-3AD203B41FA5}">
                      <a16:colId xmlns:a16="http://schemas.microsoft.com/office/drawing/2014/main" val="2388311930"/>
                    </a:ext>
                  </a:extLst>
                </a:gridCol>
                <a:gridCol w="1489392">
                  <a:extLst>
                    <a:ext uri="{9D8B030D-6E8A-4147-A177-3AD203B41FA5}">
                      <a16:colId xmlns:a16="http://schemas.microsoft.com/office/drawing/2014/main" val="2138741229"/>
                    </a:ext>
                  </a:extLst>
                </a:gridCol>
              </a:tblGrid>
              <a:tr h="266700">
                <a:tc>
                  <a:txBody>
                    <a:bodyPr/>
                    <a:lstStyle/>
                    <a:p>
                      <a:pPr algn="ctr" fontAlgn="b"/>
                      <a:r>
                        <a:rPr lang="es-ES" sz="1600" b="1" i="0" u="sng" strike="noStrike" noProof="0" dirty="0" err="1">
                          <a:solidFill>
                            <a:srgbClr val="000000"/>
                          </a:solidFill>
                          <a:effectLst/>
                          <a:latin typeface="Calibri" panose="020F0502020204030204" pitchFamily="34" charset="0"/>
                        </a:rPr>
                        <a:t>idProveedor</a:t>
                      </a:r>
                      <a:endParaRPr lang="es-ES" sz="1600" b="1" i="0" u="sng" strike="noStrike" noProof="0"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ca-ES" sz="1600" b="1" i="0" u="sng" strike="noStrike" dirty="0" err="1">
                          <a:solidFill>
                            <a:srgbClr val="000000"/>
                          </a:solidFill>
                          <a:effectLst/>
                          <a:latin typeface="Calibri" panose="020F0502020204030204" pitchFamily="34" charset="0"/>
                        </a:rPr>
                        <a:t>IdProducto</a:t>
                      </a:r>
                      <a:endParaRPr lang="ca-ES" sz="1600" b="1" i="0" u="sng"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ca-ES" sz="1600" b="0" i="0" u="none" strike="noStrike" dirty="0" err="1">
                          <a:solidFill>
                            <a:srgbClr val="000000"/>
                          </a:solidFill>
                          <a:effectLst/>
                          <a:latin typeface="Calibri" panose="020F0502020204030204" pitchFamily="34" charset="0"/>
                        </a:rPr>
                        <a:t>Precio</a:t>
                      </a:r>
                      <a:endParaRPr lang="ca-ES" sz="1600" b="0"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ca-ES" sz="1600" b="0" i="0" u="none" strike="noStrike" dirty="0" err="1">
                          <a:solidFill>
                            <a:srgbClr val="000000"/>
                          </a:solidFill>
                          <a:effectLst/>
                          <a:latin typeface="Calibri" panose="020F0502020204030204" pitchFamily="34" charset="0"/>
                        </a:rPr>
                        <a:t>CiudadProveedor</a:t>
                      </a:r>
                      <a:endParaRPr lang="ca-ES" sz="1600" b="0"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54943049"/>
                  </a:ext>
                </a:extLst>
              </a:tr>
              <a:tr h="266700">
                <a:tc>
                  <a:txBody>
                    <a:bodyPr/>
                    <a:lstStyle/>
                    <a:p>
                      <a:pPr algn="ctr" fontAlgn="b"/>
                      <a:r>
                        <a:rPr lang="ca-ES" sz="16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a:solidFill>
                            <a:srgbClr val="000000"/>
                          </a:solidFill>
                          <a:effectLst/>
                          <a:latin typeface="Calibri" panose="020F0502020204030204" pitchFamily="34" charset="0"/>
                        </a:rPr>
                        <a:t>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highlight>
                            <a:srgbClr val="FFFF00"/>
                          </a:highlight>
                          <a:latin typeface="Calibri" panose="020F0502020204030204" pitchFamily="34" charset="0"/>
                        </a:rPr>
                        <a:t>Granollers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33747666"/>
                  </a:ext>
                </a:extLst>
              </a:tr>
              <a:tr h="266700">
                <a:tc>
                  <a:txBody>
                    <a:bodyPr/>
                    <a:lstStyle/>
                    <a:p>
                      <a:pPr algn="ctr" fontAlgn="b"/>
                      <a:r>
                        <a:rPr lang="ca-ES" sz="1600" b="0" i="0" u="none" strike="noStrike" dirty="0">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a:solidFill>
                            <a:srgbClr val="000000"/>
                          </a:solidFill>
                          <a:effectLst/>
                          <a:latin typeface="Calibri" panose="020F0502020204030204" pitchFamily="34" charset="0"/>
                        </a:rPr>
                        <a:t>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highlight>
                            <a:srgbClr val="FFFF00"/>
                          </a:highlight>
                          <a:latin typeface="Calibri" panose="020F0502020204030204" pitchFamily="34" charset="0"/>
                        </a:rPr>
                        <a:t>Sabadell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58523029"/>
                  </a:ext>
                </a:extLst>
              </a:tr>
              <a:tr h="266700">
                <a:tc>
                  <a:txBody>
                    <a:bodyPr/>
                    <a:lstStyle/>
                    <a:p>
                      <a:pPr algn="ctr" fontAlgn="b"/>
                      <a:r>
                        <a:rPr lang="es-ES" sz="1600" b="0" i="0" u="none" strike="noStrike" dirty="0">
                          <a:solidFill>
                            <a:srgbClr val="000000"/>
                          </a:solidFill>
                          <a:effectLst/>
                          <a:latin typeface="Calibri" panose="020F0502020204030204" pitchFamily="34" charset="0"/>
                        </a:rPr>
                        <a:t>1</a:t>
                      </a:r>
                      <a:endParaRPr lang="ca-ES" sz="1600" b="0"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latin typeface="Calibri" panose="020F0502020204030204" pitchFamily="34" charset="0"/>
                        </a:rPr>
                        <a:t>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highlight>
                            <a:srgbClr val="FFFF00"/>
                          </a:highlight>
                          <a:latin typeface="Calibri" panose="020F0502020204030204" pitchFamily="34" charset="0"/>
                        </a:rPr>
                        <a:t>Granollers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29931787"/>
                  </a:ext>
                </a:extLst>
              </a:tr>
              <a:tr h="266700">
                <a:tc>
                  <a:txBody>
                    <a:bodyPr/>
                    <a:lstStyle/>
                    <a:p>
                      <a:pPr algn="ctr" fontAlgn="b"/>
                      <a:r>
                        <a:rPr lang="ca-ES" sz="1600" b="0" i="0" u="none" strike="noStrike" dirty="0">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latin typeface="Calibri" panose="020F0502020204030204" pitchFamily="34" charset="0"/>
                        </a:rPr>
                        <a:t>35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highlight>
                            <a:srgbClr val="FFFF00"/>
                          </a:highlight>
                          <a:latin typeface="Calibri" panose="020F0502020204030204" pitchFamily="34" charset="0"/>
                        </a:rPr>
                        <a:t>Sabadell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32694375"/>
                  </a:ext>
                </a:extLst>
              </a:tr>
              <a:tr h="0">
                <a:tc>
                  <a:txBody>
                    <a:bodyPr/>
                    <a:lstStyle/>
                    <a:p>
                      <a:pPr algn="ctr" fontAlgn="b"/>
                      <a:r>
                        <a:rPr lang="ca-ES" sz="1600" b="0" i="0" u="none" strike="noStrike" dirty="0">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latin typeface="Calibri" panose="020F0502020204030204" pitchFamily="34" charset="0"/>
                        </a:rPr>
                        <a:t>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highlight>
                            <a:srgbClr val="FFFF00"/>
                          </a:highlight>
                          <a:latin typeface="Calibri" panose="020F0502020204030204" pitchFamily="34" charset="0"/>
                        </a:rPr>
                        <a:t>Vic</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46990303"/>
                  </a:ext>
                </a:extLst>
              </a:tr>
            </a:tbl>
          </a:graphicData>
        </a:graphic>
      </p:graphicFrame>
      <p:sp>
        <p:nvSpPr>
          <p:cNvPr id="8" name="CuadroTexto 7">
            <a:extLst>
              <a:ext uri="{FF2B5EF4-FFF2-40B4-BE49-F238E27FC236}">
                <a16:creationId xmlns:a16="http://schemas.microsoft.com/office/drawing/2014/main" id="{95229123-3E47-734A-1B4D-2BCACF49365E}"/>
              </a:ext>
            </a:extLst>
          </p:cNvPr>
          <p:cNvSpPr txBox="1"/>
          <p:nvPr/>
        </p:nvSpPr>
        <p:spPr>
          <a:xfrm>
            <a:off x="698167" y="4723229"/>
            <a:ext cx="4360849" cy="1569660"/>
          </a:xfrm>
          <a:prstGeom prst="rect">
            <a:avLst/>
          </a:prstGeom>
          <a:noFill/>
        </p:spPr>
        <p:txBody>
          <a:bodyPr wrap="square">
            <a:spAutoFit/>
          </a:bodyPr>
          <a:lstStyle/>
          <a:p>
            <a:r>
              <a:rPr lang="es-ES" sz="1600" b="0" i="0" dirty="0">
                <a:solidFill>
                  <a:srgbClr val="474747"/>
                </a:solidFill>
                <a:effectLst/>
                <a:latin typeface="+mj-lt"/>
              </a:rPr>
              <a:t>El </a:t>
            </a:r>
            <a:r>
              <a:rPr lang="es-ES" sz="1600" b="1" i="0" dirty="0">
                <a:solidFill>
                  <a:srgbClr val="474747"/>
                </a:solidFill>
                <a:effectLst/>
                <a:latin typeface="+mj-lt"/>
              </a:rPr>
              <a:t>precio</a:t>
            </a:r>
            <a:r>
              <a:rPr lang="es-ES" sz="1600" b="0" i="0" dirty="0">
                <a:solidFill>
                  <a:srgbClr val="474747"/>
                </a:solidFill>
                <a:effectLst/>
                <a:latin typeface="+mj-lt"/>
              </a:rPr>
              <a:t> depende funcionalmente del proveedor y el producto. Cumple 2FN.</a:t>
            </a:r>
          </a:p>
          <a:p>
            <a:endParaRPr lang="es-ES" sz="1600" b="0" i="0" dirty="0">
              <a:solidFill>
                <a:srgbClr val="474747"/>
              </a:solidFill>
              <a:effectLst/>
              <a:latin typeface="+mj-lt"/>
            </a:endParaRPr>
          </a:p>
          <a:p>
            <a:r>
              <a:rPr lang="es-ES" sz="1600" dirty="0">
                <a:solidFill>
                  <a:srgbClr val="474747"/>
                </a:solidFill>
                <a:latin typeface="+mj-lt"/>
              </a:rPr>
              <a:t>La </a:t>
            </a:r>
            <a:r>
              <a:rPr lang="es-ES" sz="1600" b="1" dirty="0">
                <a:solidFill>
                  <a:srgbClr val="474747"/>
                </a:solidFill>
                <a:latin typeface="+mj-lt"/>
              </a:rPr>
              <a:t>ciudad Proveedor </a:t>
            </a:r>
            <a:r>
              <a:rPr lang="es-ES" sz="1600" dirty="0">
                <a:solidFill>
                  <a:srgbClr val="474747"/>
                </a:solidFill>
                <a:latin typeface="+mj-lt"/>
              </a:rPr>
              <a:t>depende funcionalmente del proveedor. </a:t>
            </a:r>
            <a:r>
              <a:rPr lang="es-ES" sz="1600" dirty="0">
                <a:solidFill>
                  <a:srgbClr val="474747"/>
                </a:solidFill>
                <a:highlight>
                  <a:srgbClr val="FFFF00"/>
                </a:highlight>
                <a:latin typeface="+mj-lt"/>
              </a:rPr>
              <a:t>No cumple 2FN. Hay redundancia.</a:t>
            </a:r>
            <a:endParaRPr lang="es-ES" sz="1600" b="0" i="0" dirty="0">
              <a:solidFill>
                <a:srgbClr val="474747"/>
              </a:solidFill>
              <a:effectLst/>
              <a:highlight>
                <a:srgbClr val="FFFF00"/>
              </a:highlight>
              <a:latin typeface="+mj-lt"/>
            </a:endParaRPr>
          </a:p>
          <a:p>
            <a:endParaRPr lang="ca-ES" sz="1600" dirty="0">
              <a:latin typeface="+mj-lt"/>
            </a:endParaRPr>
          </a:p>
        </p:txBody>
      </p:sp>
      <p:graphicFrame>
        <p:nvGraphicFramePr>
          <p:cNvPr id="10" name="Tabla 9">
            <a:extLst>
              <a:ext uri="{FF2B5EF4-FFF2-40B4-BE49-F238E27FC236}">
                <a16:creationId xmlns:a16="http://schemas.microsoft.com/office/drawing/2014/main" id="{395E7063-E316-BA18-CED4-C1B297798289}"/>
              </a:ext>
            </a:extLst>
          </p:cNvPr>
          <p:cNvGraphicFramePr>
            <a:graphicFrameLocks noGrp="1"/>
          </p:cNvGraphicFramePr>
          <p:nvPr>
            <p:extLst>
              <p:ext uri="{D42A27DB-BD31-4B8C-83A1-F6EECF244321}">
                <p14:modId xmlns:p14="http://schemas.microsoft.com/office/powerpoint/2010/main" val="3190213498"/>
              </p:ext>
            </p:extLst>
          </p:nvPr>
        </p:nvGraphicFramePr>
        <p:xfrm>
          <a:off x="7249380" y="2794766"/>
          <a:ext cx="3339978" cy="1584960"/>
        </p:xfrm>
        <a:graphic>
          <a:graphicData uri="http://schemas.openxmlformats.org/drawingml/2006/table">
            <a:tbl>
              <a:tblPr/>
              <a:tblGrid>
                <a:gridCol w="1367050">
                  <a:extLst>
                    <a:ext uri="{9D8B030D-6E8A-4147-A177-3AD203B41FA5}">
                      <a16:colId xmlns:a16="http://schemas.microsoft.com/office/drawing/2014/main" val="3159934813"/>
                    </a:ext>
                  </a:extLst>
                </a:gridCol>
                <a:gridCol w="1238705">
                  <a:extLst>
                    <a:ext uri="{9D8B030D-6E8A-4147-A177-3AD203B41FA5}">
                      <a16:colId xmlns:a16="http://schemas.microsoft.com/office/drawing/2014/main" val="589930577"/>
                    </a:ext>
                  </a:extLst>
                </a:gridCol>
                <a:gridCol w="734223">
                  <a:extLst>
                    <a:ext uri="{9D8B030D-6E8A-4147-A177-3AD203B41FA5}">
                      <a16:colId xmlns:a16="http://schemas.microsoft.com/office/drawing/2014/main" val="2388311930"/>
                    </a:ext>
                  </a:extLst>
                </a:gridCol>
              </a:tblGrid>
              <a:tr h="266700">
                <a:tc>
                  <a:txBody>
                    <a:bodyPr/>
                    <a:lstStyle/>
                    <a:p>
                      <a:pPr algn="ctr" fontAlgn="b"/>
                      <a:r>
                        <a:rPr lang="es-ES" sz="1600" b="1" i="0" u="sng" strike="noStrike" noProof="0" dirty="0" err="1">
                          <a:solidFill>
                            <a:srgbClr val="000000"/>
                          </a:solidFill>
                          <a:effectLst/>
                          <a:latin typeface="Calibri" panose="020F0502020204030204" pitchFamily="34" charset="0"/>
                        </a:rPr>
                        <a:t>idProveedor</a:t>
                      </a:r>
                      <a:endParaRPr lang="es-ES" sz="1600" b="1" i="0" u="sng" strike="noStrike" noProof="0"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ca-ES" sz="1600" b="1" i="0" u="sng" strike="noStrike" dirty="0" err="1">
                          <a:solidFill>
                            <a:srgbClr val="000000"/>
                          </a:solidFill>
                          <a:effectLst/>
                          <a:latin typeface="Calibri" panose="020F0502020204030204" pitchFamily="34" charset="0"/>
                        </a:rPr>
                        <a:t>IdProducto</a:t>
                      </a:r>
                      <a:endParaRPr lang="ca-ES" sz="1600" b="1" i="0" u="sng"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ca-ES" sz="1600" b="0" i="0" u="none" strike="noStrike" dirty="0" err="1">
                          <a:solidFill>
                            <a:srgbClr val="000000"/>
                          </a:solidFill>
                          <a:effectLst/>
                          <a:latin typeface="Calibri" panose="020F0502020204030204" pitchFamily="34" charset="0"/>
                        </a:rPr>
                        <a:t>Precio</a:t>
                      </a:r>
                      <a:endParaRPr lang="ca-ES" sz="1600" b="0"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54943049"/>
                  </a:ext>
                </a:extLst>
              </a:tr>
              <a:tr h="266700">
                <a:tc>
                  <a:txBody>
                    <a:bodyPr/>
                    <a:lstStyle/>
                    <a:p>
                      <a:pPr algn="ctr" fontAlgn="b"/>
                      <a:r>
                        <a:rPr lang="ca-ES" sz="16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a:solidFill>
                            <a:srgbClr val="000000"/>
                          </a:solidFill>
                          <a:effectLst/>
                          <a:latin typeface="Calibri" panose="020F0502020204030204" pitchFamily="34" charset="0"/>
                        </a:rPr>
                        <a:t>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33747666"/>
                  </a:ext>
                </a:extLst>
              </a:tr>
              <a:tr h="266700">
                <a:tc>
                  <a:txBody>
                    <a:bodyPr/>
                    <a:lstStyle/>
                    <a:p>
                      <a:pPr algn="ctr" fontAlgn="b"/>
                      <a:r>
                        <a:rPr lang="ca-ES" sz="1600" b="0" i="0" u="none" strike="noStrike" dirty="0">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a:solidFill>
                            <a:srgbClr val="000000"/>
                          </a:solidFill>
                          <a:effectLst/>
                          <a:latin typeface="Calibri" panose="020F0502020204030204" pitchFamily="34" charset="0"/>
                        </a:rPr>
                        <a:t>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58523029"/>
                  </a:ext>
                </a:extLst>
              </a:tr>
              <a:tr h="266700">
                <a:tc>
                  <a:txBody>
                    <a:bodyPr/>
                    <a:lstStyle/>
                    <a:p>
                      <a:pPr algn="ctr" fontAlgn="b"/>
                      <a:r>
                        <a:rPr lang="es-ES" sz="1600" b="0" i="0" u="none" strike="noStrike" dirty="0">
                          <a:solidFill>
                            <a:srgbClr val="000000"/>
                          </a:solidFill>
                          <a:effectLst/>
                          <a:latin typeface="Calibri" panose="020F0502020204030204" pitchFamily="34" charset="0"/>
                        </a:rPr>
                        <a:t>1</a:t>
                      </a:r>
                      <a:endParaRPr lang="ca-ES" sz="1600" b="0"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latin typeface="Calibri" panose="020F0502020204030204" pitchFamily="34" charset="0"/>
                        </a:rPr>
                        <a:t>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29931787"/>
                  </a:ext>
                </a:extLst>
              </a:tr>
              <a:tr h="266700">
                <a:tc>
                  <a:txBody>
                    <a:bodyPr/>
                    <a:lstStyle/>
                    <a:p>
                      <a:pPr algn="ctr" fontAlgn="b"/>
                      <a:r>
                        <a:rPr lang="ca-ES" sz="1600" b="0" i="0" u="none" strike="noStrike" dirty="0">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latin typeface="Calibri" panose="020F0502020204030204" pitchFamily="34" charset="0"/>
                        </a:rPr>
                        <a:t>35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32694375"/>
                  </a:ext>
                </a:extLst>
              </a:tr>
              <a:tr h="0">
                <a:tc>
                  <a:txBody>
                    <a:bodyPr/>
                    <a:lstStyle/>
                    <a:p>
                      <a:pPr algn="ctr" fontAlgn="b"/>
                      <a:r>
                        <a:rPr lang="ca-ES" sz="1600" b="0" i="0" u="none" strike="noStrike" dirty="0">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latin typeface="Calibri" panose="020F0502020204030204" pitchFamily="34" charset="0"/>
                        </a:rPr>
                        <a:t>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46990303"/>
                  </a:ext>
                </a:extLst>
              </a:tr>
            </a:tbl>
          </a:graphicData>
        </a:graphic>
      </p:graphicFrame>
      <p:graphicFrame>
        <p:nvGraphicFramePr>
          <p:cNvPr id="11" name="Tabla 10">
            <a:extLst>
              <a:ext uri="{FF2B5EF4-FFF2-40B4-BE49-F238E27FC236}">
                <a16:creationId xmlns:a16="http://schemas.microsoft.com/office/drawing/2014/main" id="{0B9AEFCA-6E1E-A6DB-4E9C-6F71E1E479B8}"/>
              </a:ext>
            </a:extLst>
          </p:cNvPr>
          <p:cNvGraphicFramePr>
            <a:graphicFrameLocks noGrp="1"/>
          </p:cNvGraphicFramePr>
          <p:nvPr>
            <p:extLst>
              <p:ext uri="{D42A27DB-BD31-4B8C-83A1-F6EECF244321}">
                <p14:modId xmlns:p14="http://schemas.microsoft.com/office/powerpoint/2010/main" val="1847412473"/>
              </p:ext>
            </p:extLst>
          </p:nvPr>
        </p:nvGraphicFramePr>
        <p:xfrm>
          <a:off x="7328894" y="4723229"/>
          <a:ext cx="3260466" cy="1066800"/>
        </p:xfrm>
        <a:graphic>
          <a:graphicData uri="http://schemas.openxmlformats.org/drawingml/2006/table">
            <a:tbl>
              <a:tblPr/>
              <a:tblGrid>
                <a:gridCol w="1364771">
                  <a:extLst>
                    <a:ext uri="{9D8B030D-6E8A-4147-A177-3AD203B41FA5}">
                      <a16:colId xmlns:a16="http://schemas.microsoft.com/office/drawing/2014/main" val="3159934813"/>
                    </a:ext>
                  </a:extLst>
                </a:gridCol>
                <a:gridCol w="1895695">
                  <a:extLst>
                    <a:ext uri="{9D8B030D-6E8A-4147-A177-3AD203B41FA5}">
                      <a16:colId xmlns:a16="http://schemas.microsoft.com/office/drawing/2014/main" val="589930577"/>
                    </a:ext>
                  </a:extLst>
                </a:gridCol>
              </a:tblGrid>
              <a:tr h="266700">
                <a:tc>
                  <a:txBody>
                    <a:bodyPr/>
                    <a:lstStyle/>
                    <a:p>
                      <a:pPr algn="ctr" fontAlgn="b"/>
                      <a:r>
                        <a:rPr lang="es-ES" sz="1600" b="1" i="0" u="sng" strike="noStrike" noProof="0" dirty="0" err="1">
                          <a:solidFill>
                            <a:srgbClr val="000000"/>
                          </a:solidFill>
                          <a:effectLst/>
                          <a:latin typeface="Calibri" panose="020F0502020204030204" pitchFamily="34" charset="0"/>
                        </a:rPr>
                        <a:t>idProveedor</a:t>
                      </a:r>
                      <a:endParaRPr lang="es-ES" sz="1600" b="1" i="0" u="sng" strike="noStrike" noProof="0"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ca-ES" sz="1600" b="0" i="0" u="none" strike="noStrike" dirty="0" err="1">
                          <a:solidFill>
                            <a:srgbClr val="000000"/>
                          </a:solidFill>
                          <a:effectLst/>
                          <a:latin typeface="Calibri" panose="020F0502020204030204" pitchFamily="34" charset="0"/>
                        </a:rPr>
                        <a:t>CiudadProveedor</a:t>
                      </a:r>
                      <a:endParaRPr lang="ca-ES" sz="1600" b="0"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54943049"/>
                  </a:ext>
                </a:extLst>
              </a:tr>
              <a:tr h="266700">
                <a:tc>
                  <a:txBody>
                    <a:bodyPr/>
                    <a:lstStyle/>
                    <a:p>
                      <a:pPr algn="ctr" fontAlgn="b"/>
                      <a:r>
                        <a:rPr lang="ca-ES" sz="16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err="1">
                          <a:solidFill>
                            <a:srgbClr val="000000"/>
                          </a:solidFill>
                          <a:effectLst/>
                          <a:latin typeface="Calibri" panose="020F0502020204030204" pitchFamily="34" charset="0"/>
                        </a:rPr>
                        <a:t>Franollers</a:t>
                      </a:r>
                      <a:endParaRPr lang="ca-ES" sz="1600" b="0"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33747666"/>
                  </a:ext>
                </a:extLst>
              </a:tr>
              <a:tr h="266700">
                <a:tc>
                  <a:txBody>
                    <a:bodyPr/>
                    <a:lstStyle/>
                    <a:p>
                      <a:pPr algn="ctr" fontAlgn="b"/>
                      <a:r>
                        <a:rPr lang="ca-ES" sz="1600" b="0" i="0" u="none" strike="noStrike" dirty="0">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ca-ES" sz="1600" b="0" i="0" u="none" strike="noStrike" dirty="0">
                          <a:solidFill>
                            <a:srgbClr val="000000"/>
                          </a:solidFill>
                          <a:effectLst/>
                          <a:latin typeface="Calibri" panose="020F0502020204030204" pitchFamily="34" charset="0"/>
                        </a:rPr>
                        <a:t>Sabadell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58523029"/>
                  </a:ext>
                </a:extLst>
              </a:tr>
              <a:tr h="266700">
                <a:tc>
                  <a:txBody>
                    <a:bodyPr/>
                    <a:lstStyle/>
                    <a:p>
                      <a:pPr algn="ctr" fontAlgn="b"/>
                      <a:r>
                        <a:rPr lang="es-ES" sz="1600" b="0" i="0" u="none" strike="noStrike" dirty="0">
                          <a:solidFill>
                            <a:srgbClr val="000000"/>
                          </a:solidFill>
                          <a:effectLst/>
                          <a:latin typeface="Calibri" panose="020F0502020204030204" pitchFamily="34" charset="0"/>
                        </a:rPr>
                        <a:t>3</a:t>
                      </a:r>
                      <a:endParaRPr lang="ca-ES" sz="1600" b="0"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s-ES" sz="1600" b="0" i="0" u="none" strike="noStrike" dirty="0">
                          <a:solidFill>
                            <a:srgbClr val="000000"/>
                          </a:solidFill>
                          <a:effectLst/>
                          <a:latin typeface="Calibri" panose="020F0502020204030204" pitchFamily="34" charset="0"/>
                        </a:rPr>
                        <a:t>Vic</a:t>
                      </a:r>
                      <a:endParaRPr lang="ca-ES" sz="1600" b="0"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84266296"/>
                  </a:ext>
                </a:extLst>
              </a:tr>
            </a:tbl>
          </a:graphicData>
        </a:graphic>
      </p:graphicFrame>
      <p:sp>
        <p:nvSpPr>
          <p:cNvPr id="12" name="Flecha: hacia la izquierda 11">
            <a:extLst>
              <a:ext uri="{FF2B5EF4-FFF2-40B4-BE49-F238E27FC236}">
                <a16:creationId xmlns:a16="http://schemas.microsoft.com/office/drawing/2014/main" id="{AB1322F3-931F-9917-266D-C720BFC6B896}"/>
              </a:ext>
            </a:extLst>
          </p:cNvPr>
          <p:cNvSpPr/>
          <p:nvPr/>
        </p:nvSpPr>
        <p:spPr>
          <a:xfrm flipH="1">
            <a:off x="5313348" y="3451532"/>
            <a:ext cx="1761213" cy="127169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solución (2FN)</a:t>
            </a:r>
            <a:endParaRPr lang="ca-ES" dirty="0"/>
          </a:p>
        </p:txBody>
      </p:sp>
    </p:spTree>
    <p:extLst>
      <p:ext uri="{BB962C8B-B14F-4D97-AF65-F5344CB8AC3E}">
        <p14:creationId xmlns:p14="http://schemas.microsoft.com/office/powerpoint/2010/main" val="3974361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8240" y="270562"/>
            <a:ext cx="9875520" cy="1356360"/>
          </a:xfrm>
        </p:spPr>
        <p:txBody>
          <a:bodyPr/>
          <a:lstStyle/>
          <a:p>
            <a:pPr algn="ctr"/>
            <a:r>
              <a:rPr lang="es-ES" dirty="0"/>
              <a:t>Tercera forma normal </a:t>
            </a:r>
            <a:r>
              <a:rPr lang="es-ES" sz="4000" dirty="0">
                <a:latin typeface="Arial" panose="020B0604020202020204" pitchFamily="34" charset="0"/>
                <a:cs typeface="Arial" panose="020B0604020202020204" pitchFamily="34" charset="0"/>
              </a:rPr>
              <a:t>3</a:t>
            </a:r>
            <a:r>
              <a:rPr lang="es-ES" dirty="0"/>
              <a:t>FN</a:t>
            </a:r>
          </a:p>
        </p:txBody>
      </p:sp>
      <p:sp>
        <p:nvSpPr>
          <p:cNvPr id="9" name="CuadroTexto 8">
            <a:extLst>
              <a:ext uri="{FF2B5EF4-FFF2-40B4-BE49-F238E27FC236}">
                <a16:creationId xmlns:a16="http://schemas.microsoft.com/office/drawing/2014/main" id="{7E7CD508-970E-4FE5-AD08-DF55F5F1CA6D}"/>
              </a:ext>
            </a:extLst>
          </p:cNvPr>
          <p:cNvSpPr txBox="1"/>
          <p:nvPr/>
        </p:nvSpPr>
        <p:spPr>
          <a:xfrm>
            <a:off x="1267570" y="1407442"/>
            <a:ext cx="9875519" cy="707886"/>
          </a:xfrm>
          <a:prstGeom prst="rect">
            <a:avLst/>
          </a:prstGeom>
          <a:noFill/>
        </p:spPr>
        <p:txBody>
          <a:bodyPr wrap="square">
            <a:spAutoFit/>
          </a:bodyPr>
          <a:lstStyle/>
          <a:p>
            <a:r>
              <a:rPr lang="es-ES" sz="2000" b="0" i="0" dirty="0">
                <a:solidFill>
                  <a:srgbClr val="474747"/>
                </a:solidFill>
                <a:effectLst/>
                <a:latin typeface="+mj-lt"/>
              </a:rPr>
              <a:t>Se cumple la tercera forma normal (3FN), si y solo si está en 2FN y ningún atributo no-clave depende funcionalmente de ningún otro conjunto de atributos no-clave.</a:t>
            </a:r>
            <a:endParaRPr lang="ca-ES" sz="2000" dirty="0">
              <a:latin typeface="+mj-lt"/>
            </a:endParaRPr>
          </a:p>
        </p:txBody>
      </p:sp>
      <p:sp>
        <p:nvSpPr>
          <p:cNvPr id="13" name="CuadroTexto 12">
            <a:extLst>
              <a:ext uri="{FF2B5EF4-FFF2-40B4-BE49-F238E27FC236}">
                <a16:creationId xmlns:a16="http://schemas.microsoft.com/office/drawing/2014/main" id="{7D7FBD59-BE35-C970-07FF-B543EB88A03D}"/>
              </a:ext>
            </a:extLst>
          </p:cNvPr>
          <p:cNvSpPr txBox="1"/>
          <p:nvPr/>
        </p:nvSpPr>
        <p:spPr>
          <a:xfrm>
            <a:off x="1267570" y="2182559"/>
            <a:ext cx="9032240" cy="1631216"/>
          </a:xfrm>
          <a:prstGeom prst="rect">
            <a:avLst/>
          </a:prstGeom>
          <a:noFill/>
        </p:spPr>
        <p:txBody>
          <a:bodyPr wrap="square">
            <a:spAutoFit/>
          </a:bodyPr>
          <a:lstStyle/>
          <a:p>
            <a:r>
              <a:rPr lang="es-ES" sz="2000" dirty="0">
                <a:solidFill>
                  <a:srgbClr val="474747"/>
                </a:solidFill>
                <a:latin typeface="+mj-lt"/>
              </a:rPr>
              <a:t>CLIENTES (</a:t>
            </a:r>
            <a:r>
              <a:rPr lang="es-ES" sz="2000" b="1" u="sng" dirty="0" err="1">
                <a:solidFill>
                  <a:srgbClr val="474747"/>
                </a:solidFill>
                <a:latin typeface="+mj-lt"/>
              </a:rPr>
              <a:t>idCliente</a:t>
            </a:r>
            <a:r>
              <a:rPr lang="es-ES" sz="2000" dirty="0">
                <a:solidFill>
                  <a:srgbClr val="474747"/>
                </a:solidFill>
                <a:latin typeface="+mj-lt"/>
              </a:rPr>
              <a:t>, calle, número, ciudad, provincia)</a:t>
            </a:r>
          </a:p>
          <a:p>
            <a:pPr lvl="1"/>
            <a:r>
              <a:rPr lang="es-ES" sz="1600" b="0" i="0" dirty="0" err="1">
                <a:solidFill>
                  <a:srgbClr val="474747"/>
                </a:solidFill>
                <a:effectLst/>
                <a:latin typeface="+mj-lt"/>
              </a:rPr>
              <a:t>idCliente</a:t>
            </a:r>
            <a:r>
              <a:rPr lang="es-ES" sz="1600" b="0" i="0" dirty="0">
                <a:solidFill>
                  <a:srgbClr val="474747"/>
                </a:solidFill>
                <a:effectLst/>
                <a:latin typeface="+mj-lt"/>
              </a:rPr>
              <a:t> </a:t>
            </a:r>
            <a:r>
              <a:rPr lang="es-ES" sz="1600" b="0" i="0" dirty="0">
                <a:solidFill>
                  <a:srgbClr val="474747"/>
                </a:solidFill>
                <a:effectLst/>
                <a:latin typeface="+mj-lt"/>
                <a:sym typeface="Wingdings" panose="05000000000000000000" pitchFamily="2" charset="2"/>
              </a:rPr>
              <a:t> calle</a:t>
            </a:r>
            <a:br>
              <a:rPr lang="es-ES" sz="1600" b="0" i="0" dirty="0">
                <a:solidFill>
                  <a:srgbClr val="474747"/>
                </a:solidFill>
                <a:effectLst/>
                <a:latin typeface="+mj-lt"/>
                <a:sym typeface="Wingdings" panose="05000000000000000000" pitchFamily="2" charset="2"/>
              </a:rPr>
            </a:br>
            <a:r>
              <a:rPr lang="es-ES" sz="1600" b="0" i="0" dirty="0" err="1">
                <a:solidFill>
                  <a:srgbClr val="474747"/>
                </a:solidFill>
                <a:effectLst/>
                <a:latin typeface="+mj-lt"/>
                <a:sym typeface="Wingdings" panose="05000000000000000000" pitchFamily="2" charset="2"/>
              </a:rPr>
              <a:t>idCliente</a:t>
            </a:r>
            <a:r>
              <a:rPr lang="es-ES" sz="1600" b="0" i="0" dirty="0">
                <a:solidFill>
                  <a:srgbClr val="474747"/>
                </a:solidFill>
                <a:effectLst/>
                <a:latin typeface="+mj-lt"/>
                <a:sym typeface="Wingdings" panose="05000000000000000000" pitchFamily="2" charset="2"/>
              </a:rPr>
              <a:t>  número</a:t>
            </a:r>
          </a:p>
          <a:p>
            <a:pPr lvl="1"/>
            <a:r>
              <a:rPr lang="es-ES" sz="1600" dirty="0" err="1">
                <a:solidFill>
                  <a:srgbClr val="474747"/>
                </a:solidFill>
                <a:latin typeface="+mj-lt"/>
                <a:sym typeface="Wingdings" panose="05000000000000000000" pitchFamily="2" charset="2"/>
              </a:rPr>
              <a:t>IdCliente</a:t>
            </a:r>
            <a:r>
              <a:rPr lang="es-ES" sz="1600" dirty="0">
                <a:solidFill>
                  <a:srgbClr val="474747"/>
                </a:solidFill>
                <a:latin typeface="+mj-lt"/>
                <a:sym typeface="Wingdings" panose="05000000000000000000" pitchFamily="2" charset="2"/>
              </a:rPr>
              <a:t>  ciudad  Provincia (</a:t>
            </a:r>
            <a:r>
              <a:rPr lang="es-ES" sz="1600" dirty="0">
                <a:solidFill>
                  <a:srgbClr val="474747"/>
                </a:solidFill>
                <a:highlight>
                  <a:srgbClr val="FFFF00"/>
                </a:highlight>
                <a:latin typeface="+mj-lt"/>
                <a:sym typeface="Wingdings" panose="05000000000000000000" pitchFamily="2" charset="2"/>
              </a:rPr>
              <a:t>no cumple 3FN, un atributo no-clave depende funcionalmente de un atributo no-clave</a:t>
            </a:r>
            <a:r>
              <a:rPr lang="es-ES" sz="1600" dirty="0">
                <a:solidFill>
                  <a:srgbClr val="474747"/>
                </a:solidFill>
                <a:latin typeface="+mj-lt"/>
                <a:sym typeface="Wingdings" panose="05000000000000000000" pitchFamily="2" charset="2"/>
              </a:rPr>
              <a:t>)</a:t>
            </a:r>
            <a:endParaRPr lang="es-ES" sz="1600" b="0" i="0" dirty="0">
              <a:solidFill>
                <a:srgbClr val="474747"/>
              </a:solidFill>
              <a:effectLst/>
              <a:latin typeface="+mj-lt"/>
            </a:endParaRPr>
          </a:p>
          <a:p>
            <a:endParaRPr lang="ca-ES" sz="1600" dirty="0">
              <a:latin typeface="+mj-lt"/>
            </a:endParaRPr>
          </a:p>
        </p:txBody>
      </p:sp>
      <p:sp>
        <p:nvSpPr>
          <p:cNvPr id="16" name="CuadroTexto 15">
            <a:extLst>
              <a:ext uri="{FF2B5EF4-FFF2-40B4-BE49-F238E27FC236}">
                <a16:creationId xmlns:a16="http://schemas.microsoft.com/office/drawing/2014/main" id="{CC0A4A67-0263-0CED-B797-893B62A6D3E0}"/>
              </a:ext>
            </a:extLst>
          </p:cNvPr>
          <p:cNvSpPr txBox="1"/>
          <p:nvPr/>
        </p:nvSpPr>
        <p:spPr>
          <a:xfrm>
            <a:off x="1158240" y="4628759"/>
            <a:ext cx="9032240" cy="1938992"/>
          </a:xfrm>
          <a:prstGeom prst="rect">
            <a:avLst/>
          </a:prstGeom>
          <a:noFill/>
        </p:spPr>
        <p:txBody>
          <a:bodyPr wrap="square">
            <a:spAutoFit/>
          </a:bodyPr>
          <a:lstStyle/>
          <a:p>
            <a:r>
              <a:rPr lang="es-ES" sz="2000" dirty="0">
                <a:solidFill>
                  <a:srgbClr val="474747"/>
                </a:solidFill>
                <a:latin typeface="+mj-lt"/>
              </a:rPr>
              <a:t>CLIENTES (</a:t>
            </a:r>
            <a:r>
              <a:rPr lang="es-ES" sz="2000" b="1" u="sng" dirty="0" err="1">
                <a:solidFill>
                  <a:srgbClr val="474747"/>
                </a:solidFill>
                <a:latin typeface="+mj-lt"/>
              </a:rPr>
              <a:t>idCliente</a:t>
            </a:r>
            <a:r>
              <a:rPr lang="es-ES" sz="2000" dirty="0">
                <a:solidFill>
                  <a:srgbClr val="474747"/>
                </a:solidFill>
                <a:latin typeface="+mj-lt"/>
              </a:rPr>
              <a:t>, calle, número, ciudad, provincia)</a:t>
            </a:r>
          </a:p>
          <a:p>
            <a:pPr lvl="1"/>
            <a:r>
              <a:rPr lang="es-ES" sz="1600" b="0" i="0" dirty="0" err="1">
                <a:solidFill>
                  <a:srgbClr val="474747"/>
                </a:solidFill>
                <a:effectLst/>
                <a:latin typeface="+mj-lt"/>
              </a:rPr>
              <a:t>idCliente</a:t>
            </a:r>
            <a:r>
              <a:rPr lang="es-ES" sz="1600" b="0" i="0" dirty="0">
                <a:solidFill>
                  <a:srgbClr val="474747"/>
                </a:solidFill>
                <a:effectLst/>
                <a:latin typeface="+mj-lt"/>
              </a:rPr>
              <a:t> </a:t>
            </a:r>
            <a:r>
              <a:rPr lang="es-ES" sz="1600" b="0" i="0" dirty="0">
                <a:solidFill>
                  <a:srgbClr val="474747"/>
                </a:solidFill>
                <a:effectLst/>
                <a:latin typeface="+mj-lt"/>
                <a:sym typeface="Wingdings" panose="05000000000000000000" pitchFamily="2" charset="2"/>
              </a:rPr>
              <a:t> calle</a:t>
            </a:r>
            <a:br>
              <a:rPr lang="es-ES" sz="1600" b="0" i="0" dirty="0">
                <a:solidFill>
                  <a:srgbClr val="474747"/>
                </a:solidFill>
                <a:effectLst/>
                <a:latin typeface="+mj-lt"/>
                <a:sym typeface="Wingdings" panose="05000000000000000000" pitchFamily="2" charset="2"/>
              </a:rPr>
            </a:br>
            <a:r>
              <a:rPr lang="es-ES" sz="1600" b="0" i="0" dirty="0" err="1">
                <a:solidFill>
                  <a:srgbClr val="474747"/>
                </a:solidFill>
                <a:effectLst/>
                <a:latin typeface="+mj-lt"/>
                <a:sym typeface="Wingdings" panose="05000000000000000000" pitchFamily="2" charset="2"/>
              </a:rPr>
              <a:t>idCliente</a:t>
            </a:r>
            <a:r>
              <a:rPr lang="es-ES" sz="1600" b="0" i="0" dirty="0">
                <a:solidFill>
                  <a:srgbClr val="474747"/>
                </a:solidFill>
                <a:effectLst/>
                <a:latin typeface="+mj-lt"/>
                <a:sym typeface="Wingdings" panose="05000000000000000000" pitchFamily="2" charset="2"/>
              </a:rPr>
              <a:t>  número</a:t>
            </a:r>
          </a:p>
          <a:p>
            <a:pPr lvl="1"/>
            <a:r>
              <a:rPr lang="es-ES" sz="1600" dirty="0" err="1">
                <a:solidFill>
                  <a:srgbClr val="474747"/>
                </a:solidFill>
                <a:latin typeface="+mj-lt"/>
                <a:sym typeface="Wingdings" panose="05000000000000000000" pitchFamily="2" charset="2"/>
              </a:rPr>
              <a:t>IdCliente</a:t>
            </a:r>
            <a:r>
              <a:rPr lang="es-ES" sz="1600" dirty="0">
                <a:solidFill>
                  <a:srgbClr val="474747"/>
                </a:solidFill>
                <a:latin typeface="+mj-lt"/>
                <a:sym typeface="Wingdings" panose="05000000000000000000" pitchFamily="2" charset="2"/>
              </a:rPr>
              <a:t>  ciudad </a:t>
            </a:r>
          </a:p>
          <a:p>
            <a:pPr lvl="1"/>
            <a:endParaRPr lang="es-ES" sz="1600" b="0" i="0" dirty="0">
              <a:solidFill>
                <a:srgbClr val="474747"/>
              </a:solidFill>
              <a:effectLst/>
              <a:latin typeface="+mj-lt"/>
              <a:sym typeface="Wingdings" panose="05000000000000000000" pitchFamily="2" charset="2"/>
            </a:endParaRPr>
          </a:p>
          <a:p>
            <a:r>
              <a:rPr lang="es-ES" sz="2000" dirty="0">
                <a:solidFill>
                  <a:srgbClr val="474747"/>
                </a:solidFill>
                <a:latin typeface="+mj-lt"/>
                <a:sym typeface="Wingdings" panose="05000000000000000000" pitchFamily="2" charset="2"/>
              </a:rPr>
              <a:t>CIUDAD (</a:t>
            </a:r>
            <a:r>
              <a:rPr lang="es-ES" sz="2000" b="1" u="sng" dirty="0">
                <a:solidFill>
                  <a:srgbClr val="474747"/>
                </a:solidFill>
                <a:latin typeface="+mj-lt"/>
                <a:sym typeface="Wingdings" panose="05000000000000000000" pitchFamily="2" charset="2"/>
              </a:rPr>
              <a:t>ciudad</a:t>
            </a:r>
            <a:r>
              <a:rPr lang="es-ES" sz="2000" dirty="0">
                <a:solidFill>
                  <a:srgbClr val="474747"/>
                </a:solidFill>
                <a:latin typeface="+mj-lt"/>
                <a:sym typeface="Wingdings" panose="05000000000000000000" pitchFamily="2" charset="2"/>
              </a:rPr>
              <a:t>, provincia)</a:t>
            </a:r>
          </a:p>
          <a:p>
            <a:pPr lvl="1"/>
            <a:r>
              <a:rPr lang="es-ES" sz="1600" dirty="0">
                <a:solidFill>
                  <a:srgbClr val="474747"/>
                </a:solidFill>
                <a:latin typeface="+mj-lt"/>
                <a:sym typeface="Wingdings" panose="05000000000000000000" pitchFamily="2" charset="2"/>
              </a:rPr>
              <a:t>Ciudad  provincia</a:t>
            </a:r>
            <a:endParaRPr lang="es-ES" sz="1600" dirty="0">
              <a:solidFill>
                <a:srgbClr val="474747"/>
              </a:solidFill>
              <a:latin typeface="+mj-lt"/>
            </a:endParaRPr>
          </a:p>
        </p:txBody>
      </p:sp>
      <p:sp>
        <p:nvSpPr>
          <p:cNvPr id="17" name="Flecha: hacia la izquierda 16">
            <a:extLst>
              <a:ext uri="{FF2B5EF4-FFF2-40B4-BE49-F238E27FC236}">
                <a16:creationId xmlns:a16="http://schemas.microsoft.com/office/drawing/2014/main" id="{90628BA3-FE1E-F6F7-6F07-73AD54093F27}"/>
              </a:ext>
            </a:extLst>
          </p:cNvPr>
          <p:cNvSpPr/>
          <p:nvPr/>
        </p:nvSpPr>
        <p:spPr>
          <a:xfrm rot="5400000" flipH="1">
            <a:off x="4628963" y="3091084"/>
            <a:ext cx="1188614" cy="1886736"/>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s-ES" dirty="0"/>
              <a:t>solución (3FN)</a:t>
            </a:r>
            <a:endParaRPr lang="ca-ES" dirty="0"/>
          </a:p>
        </p:txBody>
      </p:sp>
    </p:spTree>
    <p:extLst>
      <p:ext uri="{BB962C8B-B14F-4D97-AF65-F5344CB8AC3E}">
        <p14:creationId xmlns:p14="http://schemas.microsoft.com/office/powerpoint/2010/main" val="2537306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8240" y="270562"/>
            <a:ext cx="9875520" cy="1356360"/>
          </a:xfrm>
        </p:spPr>
        <p:txBody>
          <a:bodyPr/>
          <a:lstStyle/>
          <a:p>
            <a:pPr algn="ctr"/>
            <a:r>
              <a:rPr lang="es-ES" dirty="0"/>
              <a:t>Modelos de datos</a:t>
            </a:r>
          </a:p>
        </p:txBody>
      </p:sp>
      <p:pic>
        <p:nvPicPr>
          <p:cNvPr id="105" name="Imagen 104"/>
          <p:cNvPicPr/>
          <p:nvPr/>
        </p:nvPicPr>
        <p:blipFill>
          <a:blip r:embed="rId2"/>
          <a:stretch>
            <a:fillRect/>
          </a:stretch>
        </p:blipFill>
        <p:spPr>
          <a:xfrm>
            <a:off x="6096000" y="3429000"/>
            <a:ext cx="0" cy="0"/>
          </a:xfrm>
          <a:prstGeom prst="rect">
            <a:avLst/>
          </a:prstGeom>
          <a:noFill/>
          <a:ln w="9525">
            <a:noFill/>
          </a:ln>
        </p:spPr>
      </p:pic>
      <p:sp>
        <p:nvSpPr>
          <p:cNvPr id="6" name="Marcador de contenido 5">
            <a:extLst>
              <a:ext uri="{FF2B5EF4-FFF2-40B4-BE49-F238E27FC236}">
                <a16:creationId xmlns:a16="http://schemas.microsoft.com/office/drawing/2014/main" id="{2F1998AA-A768-8EEE-5173-A9830F101A3F}"/>
              </a:ext>
            </a:extLst>
          </p:cNvPr>
          <p:cNvSpPr>
            <a:spLocks noGrp="1"/>
          </p:cNvSpPr>
          <p:nvPr>
            <p:ph idx="1"/>
          </p:nvPr>
        </p:nvSpPr>
        <p:spPr>
          <a:xfrm>
            <a:off x="1143000" y="1469569"/>
            <a:ext cx="9872871" cy="3531637"/>
          </a:xfrm>
        </p:spPr>
        <p:txBody>
          <a:bodyPr>
            <a:normAutofit/>
          </a:bodyPr>
          <a:lstStyle/>
          <a:p>
            <a:pPr marL="45720" indent="0">
              <a:buClrTx/>
              <a:buNone/>
            </a:pPr>
            <a:r>
              <a:rPr lang="es-ES" b="1" dirty="0">
                <a:solidFill>
                  <a:schemeClr val="tx1"/>
                </a:solidFill>
                <a:latin typeface="Arial" panose="020B0604020202020204" pitchFamily="34" charset="0"/>
                <a:cs typeface="Arial" panose="020B0604020202020204" pitchFamily="34" charset="0"/>
              </a:rPr>
              <a:t>Modelo de datos conceptuales.</a:t>
            </a:r>
            <a:br>
              <a:rPr lang="es-ES" b="1" dirty="0">
                <a:solidFill>
                  <a:schemeClr val="tx1"/>
                </a:solidFill>
              </a:rPr>
            </a:br>
            <a:r>
              <a:rPr lang="es-ES" dirty="0">
                <a:solidFill>
                  <a:schemeClr val="tx1"/>
                </a:solidFill>
              </a:rPr>
              <a:t>Describen la estructura de los datos y las restricciones de integridad. Un ejemplo es el </a:t>
            </a:r>
            <a:r>
              <a:rPr lang="es-ES" u="sng" dirty="0">
                <a:solidFill>
                  <a:schemeClr val="tx1"/>
                </a:solidFill>
              </a:rPr>
              <a:t>modelo Entidad-Relación</a:t>
            </a:r>
            <a:r>
              <a:rPr lang="es-ES" dirty="0">
                <a:solidFill>
                  <a:schemeClr val="tx1"/>
                </a:solidFill>
              </a:rPr>
              <a:t>. Identifica las entidades y sus relaciones.</a:t>
            </a:r>
          </a:p>
          <a:p>
            <a:pPr marL="45720" indent="0">
              <a:buClrTx/>
              <a:buNone/>
            </a:pPr>
            <a:r>
              <a:rPr lang="es-ES" b="1" dirty="0">
                <a:solidFill>
                  <a:schemeClr val="tx1"/>
                </a:solidFill>
                <a:latin typeface="Arial" panose="020B0604020202020204" pitchFamily="34" charset="0"/>
                <a:cs typeface="Arial" panose="020B0604020202020204" pitchFamily="34" charset="0"/>
              </a:rPr>
              <a:t>Modelo de datos lógicos.</a:t>
            </a:r>
            <a:br>
              <a:rPr lang="es-ES" b="1" dirty="0">
                <a:solidFill>
                  <a:schemeClr val="tx1"/>
                </a:solidFill>
              </a:rPr>
            </a:br>
            <a:r>
              <a:rPr lang="es-ES" dirty="0">
                <a:solidFill>
                  <a:schemeClr val="tx1"/>
                </a:solidFill>
              </a:rPr>
              <a:t>Orientado a las operaciones en vez de a la descripción de una realidad. El ejemplo más típico es el </a:t>
            </a:r>
            <a:r>
              <a:rPr lang="es-ES" u="sng" dirty="0">
                <a:solidFill>
                  <a:schemeClr val="tx1"/>
                </a:solidFill>
              </a:rPr>
              <a:t>modelo relacional</a:t>
            </a:r>
            <a:r>
              <a:rPr lang="es-ES" dirty="0">
                <a:solidFill>
                  <a:schemeClr val="tx1"/>
                </a:solidFill>
              </a:rPr>
              <a:t>. Profundiza en la definición de las entidades y sus relaciones.</a:t>
            </a:r>
          </a:p>
          <a:p>
            <a:pPr marL="45720" indent="0">
              <a:buClrTx/>
              <a:buNone/>
            </a:pPr>
            <a:r>
              <a:rPr lang="es-ES" b="1" dirty="0">
                <a:solidFill>
                  <a:schemeClr val="tx1"/>
                </a:solidFill>
                <a:latin typeface="Arial" panose="020B0604020202020204" pitchFamily="34" charset="0"/>
                <a:cs typeface="Arial" panose="020B0604020202020204" pitchFamily="34" charset="0"/>
              </a:rPr>
              <a:t>Modelo de datos físicos.</a:t>
            </a:r>
            <a:br>
              <a:rPr lang="es-ES" b="1" dirty="0">
                <a:solidFill>
                  <a:schemeClr val="tx1"/>
                </a:solidFill>
              </a:rPr>
            </a:br>
            <a:r>
              <a:rPr lang="es-ES" dirty="0">
                <a:solidFill>
                  <a:schemeClr val="tx1"/>
                </a:solidFill>
              </a:rPr>
              <a:t>Transforma los diseño del modelo lógico en tablas de bases de datos físicas detalladas y optimizadas.</a:t>
            </a:r>
          </a:p>
          <a:p>
            <a:pPr lvl="1">
              <a:buClrTx/>
            </a:pPr>
            <a:endParaRPr lang="es-ES" sz="2200" dirty="0">
              <a:solidFill>
                <a:schemeClr val="tx1"/>
              </a:solidFill>
            </a:endParaRPr>
          </a:p>
          <a:p>
            <a:pPr>
              <a:buClrTx/>
            </a:pPr>
            <a:endParaRPr lang="ca-ES"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8240" y="270562"/>
            <a:ext cx="9875520" cy="1356360"/>
          </a:xfrm>
        </p:spPr>
        <p:txBody>
          <a:bodyPr/>
          <a:lstStyle/>
          <a:p>
            <a:pPr algn="ctr"/>
            <a:r>
              <a:rPr lang="es-ES" dirty="0"/>
              <a:t>Metodología de diseño de bases de datos</a:t>
            </a:r>
          </a:p>
        </p:txBody>
      </p:sp>
      <p:pic>
        <p:nvPicPr>
          <p:cNvPr id="105" name="Imagen 104"/>
          <p:cNvPicPr/>
          <p:nvPr/>
        </p:nvPicPr>
        <p:blipFill>
          <a:blip r:embed="rId2"/>
          <a:stretch>
            <a:fillRect/>
          </a:stretch>
        </p:blipFill>
        <p:spPr>
          <a:xfrm>
            <a:off x="6096000" y="3429000"/>
            <a:ext cx="0" cy="0"/>
          </a:xfrm>
          <a:prstGeom prst="rect">
            <a:avLst/>
          </a:prstGeom>
          <a:noFill/>
          <a:ln w="9525">
            <a:noFill/>
          </a:ln>
        </p:spPr>
      </p:pic>
      <p:pic>
        <p:nvPicPr>
          <p:cNvPr id="1026" name="Picture 2" descr="Etapas del modelamiento en bases de datos.">
            <a:extLst>
              <a:ext uri="{FF2B5EF4-FFF2-40B4-BE49-F238E27FC236}">
                <a16:creationId xmlns:a16="http://schemas.microsoft.com/office/drawing/2014/main" id="{145D022E-840C-A2C1-2EC4-8CB34C013BB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0833" y="1749287"/>
            <a:ext cx="6081424" cy="4343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9746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8240" y="270562"/>
            <a:ext cx="9875520" cy="1356360"/>
          </a:xfrm>
        </p:spPr>
        <p:txBody>
          <a:bodyPr/>
          <a:lstStyle/>
          <a:p>
            <a:pPr algn="ctr"/>
            <a:r>
              <a:rPr lang="es-ES" dirty="0"/>
              <a:t>Modelo Entidad-relación</a:t>
            </a:r>
          </a:p>
        </p:txBody>
      </p:sp>
      <p:pic>
        <p:nvPicPr>
          <p:cNvPr id="105" name="Imagen 104"/>
          <p:cNvPicPr/>
          <p:nvPr/>
        </p:nvPicPr>
        <p:blipFill>
          <a:blip r:embed="rId2"/>
          <a:stretch>
            <a:fillRect/>
          </a:stretch>
        </p:blipFill>
        <p:spPr>
          <a:xfrm>
            <a:off x="6096000" y="3429000"/>
            <a:ext cx="0" cy="0"/>
          </a:xfrm>
          <a:prstGeom prst="rect">
            <a:avLst/>
          </a:prstGeom>
          <a:noFill/>
          <a:ln w="9525">
            <a:noFill/>
          </a:ln>
        </p:spPr>
      </p:pic>
      <p:sp>
        <p:nvSpPr>
          <p:cNvPr id="3" name="CuadroTexto 2">
            <a:extLst>
              <a:ext uri="{FF2B5EF4-FFF2-40B4-BE49-F238E27FC236}">
                <a16:creationId xmlns:a16="http://schemas.microsoft.com/office/drawing/2014/main" id="{281301DD-94EC-4F38-0980-1A53E8A30985}"/>
              </a:ext>
            </a:extLst>
          </p:cNvPr>
          <p:cNvSpPr txBox="1"/>
          <p:nvPr/>
        </p:nvSpPr>
        <p:spPr>
          <a:xfrm>
            <a:off x="1230946" y="1475638"/>
            <a:ext cx="9730105" cy="400110"/>
          </a:xfrm>
          <a:prstGeom prst="rect">
            <a:avLst/>
          </a:prstGeom>
          <a:noFill/>
        </p:spPr>
        <p:txBody>
          <a:bodyPr wrap="square" rtlCol="0">
            <a:spAutoFit/>
          </a:bodyPr>
          <a:lstStyle/>
          <a:p>
            <a:pPr indent="0" algn="ctr">
              <a:spcAft>
                <a:spcPts val="2400"/>
              </a:spcAft>
              <a:buNone/>
            </a:pPr>
            <a:r>
              <a:rPr lang="es-ES" sz="2000" dirty="0"/>
              <a:t>Introducido por Peter Chen 1976.</a:t>
            </a:r>
          </a:p>
        </p:txBody>
      </p:sp>
      <p:sp>
        <p:nvSpPr>
          <p:cNvPr id="5" name="CuadroTexto 4">
            <a:extLst>
              <a:ext uri="{FF2B5EF4-FFF2-40B4-BE49-F238E27FC236}">
                <a16:creationId xmlns:a16="http://schemas.microsoft.com/office/drawing/2014/main" id="{3A73253D-344F-ECF5-AB48-4FA6EB0F5801}"/>
              </a:ext>
            </a:extLst>
          </p:cNvPr>
          <p:cNvSpPr txBox="1"/>
          <p:nvPr/>
        </p:nvSpPr>
        <p:spPr>
          <a:xfrm>
            <a:off x="1085531" y="2127677"/>
            <a:ext cx="9875520" cy="923330"/>
          </a:xfrm>
          <a:prstGeom prst="rect">
            <a:avLst/>
          </a:prstGeom>
          <a:noFill/>
        </p:spPr>
        <p:txBody>
          <a:bodyPr wrap="square">
            <a:spAutoFit/>
          </a:bodyPr>
          <a:lstStyle/>
          <a:p>
            <a:r>
              <a:rPr lang="es-ES" b="0" i="0" dirty="0">
                <a:solidFill>
                  <a:srgbClr val="333333"/>
                </a:solidFill>
                <a:effectLst/>
                <a:latin typeface="Helvetica Neue"/>
              </a:rPr>
              <a:t>El modelo entidad-relación se fundamenta en identificar los elementos o </a:t>
            </a:r>
            <a:r>
              <a:rPr lang="es-ES" b="0" i="0" u="sng" dirty="0">
                <a:solidFill>
                  <a:srgbClr val="333333"/>
                </a:solidFill>
                <a:effectLst/>
                <a:latin typeface="Helvetica Neue"/>
              </a:rPr>
              <a:t>entidades</a:t>
            </a:r>
            <a:r>
              <a:rPr lang="es-ES" b="0" i="0" dirty="0">
                <a:solidFill>
                  <a:srgbClr val="333333"/>
                </a:solidFill>
                <a:effectLst/>
                <a:latin typeface="Helvetica Neue"/>
              </a:rPr>
              <a:t> importantes del sistema, los datos (</a:t>
            </a:r>
            <a:r>
              <a:rPr lang="es-ES" b="0" i="0" u="sng" dirty="0">
                <a:solidFill>
                  <a:srgbClr val="333333"/>
                </a:solidFill>
                <a:effectLst/>
                <a:latin typeface="Helvetica Neue"/>
              </a:rPr>
              <a:t>atributos</a:t>
            </a:r>
            <a:r>
              <a:rPr lang="es-ES" b="0" i="0" dirty="0">
                <a:solidFill>
                  <a:srgbClr val="333333"/>
                </a:solidFill>
                <a:effectLst/>
                <a:latin typeface="Helvetica Neue"/>
              </a:rPr>
              <a:t>) que componen cada entidad y la </a:t>
            </a:r>
            <a:r>
              <a:rPr lang="es-ES" b="0" i="0" u="sng" dirty="0">
                <a:solidFill>
                  <a:srgbClr val="333333"/>
                </a:solidFill>
                <a:effectLst/>
                <a:latin typeface="Helvetica Neue"/>
              </a:rPr>
              <a:t>relación</a:t>
            </a:r>
            <a:r>
              <a:rPr lang="es-ES" b="0" i="0" dirty="0">
                <a:solidFill>
                  <a:srgbClr val="333333"/>
                </a:solidFill>
                <a:effectLst/>
                <a:latin typeface="Helvetica Neue"/>
              </a:rPr>
              <a:t> entre las diferentes entidades.</a:t>
            </a:r>
            <a:endParaRPr lang="ca-ES" dirty="0"/>
          </a:p>
        </p:txBody>
      </p:sp>
      <p:graphicFrame>
        <p:nvGraphicFramePr>
          <p:cNvPr id="6" name="Diagrama 5">
            <a:extLst>
              <a:ext uri="{FF2B5EF4-FFF2-40B4-BE49-F238E27FC236}">
                <a16:creationId xmlns:a16="http://schemas.microsoft.com/office/drawing/2014/main" id="{021CB948-F299-DD2C-996B-F3CA8A718CC0}"/>
              </a:ext>
            </a:extLst>
          </p:cNvPr>
          <p:cNvGraphicFramePr/>
          <p:nvPr>
            <p:extLst>
              <p:ext uri="{D42A27DB-BD31-4B8C-83A1-F6EECF244321}">
                <p14:modId xmlns:p14="http://schemas.microsoft.com/office/powerpoint/2010/main" val="3716920093"/>
              </p:ext>
            </p:extLst>
          </p:nvPr>
        </p:nvGraphicFramePr>
        <p:xfrm>
          <a:off x="4350755" y="3429000"/>
          <a:ext cx="3345071" cy="24406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00607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8240" y="270562"/>
            <a:ext cx="9875520" cy="1356360"/>
          </a:xfrm>
        </p:spPr>
        <p:txBody>
          <a:bodyPr/>
          <a:lstStyle/>
          <a:p>
            <a:pPr algn="ctr"/>
            <a:r>
              <a:rPr lang="es-ES" dirty="0"/>
              <a:t>Diagrama Entidad-relación</a:t>
            </a:r>
          </a:p>
        </p:txBody>
      </p:sp>
      <p:pic>
        <p:nvPicPr>
          <p:cNvPr id="105" name="Imagen 104"/>
          <p:cNvPicPr/>
          <p:nvPr/>
        </p:nvPicPr>
        <p:blipFill>
          <a:blip r:embed="rId2"/>
          <a:stretch>
            <a:fillRect/>
          </a:stretch>
        </p:blipFill>
        <p:spPr>
          <a:xfrm>
            <a:off x="6096000" y="3429000"/>
            <a:ext cx="0" cy="0"/>
          </a:xfrm>
          <a:prstGeom prst="rect">
            <a:avLst/>
          </a:prstGeom>
          <a:noFill/>
          <a:ln w="9525">
            <a:noFill/>
          </a:ln>
        </p:spPr>
      </p:pic>
      <p:sp>
        <p:nvSpPr>
          <p:cNvPr id="3" name="CuadroTexto 2">
            <a:extLst>
              <a:ext uri="{FF2B5EF4-FFF2-40B4-BE49-F238E27FC236}">
                <a16:creationId xmlns:a16="http://schemas.microsoft.com/office/drawing/2014/main" id="{281301DD-94EC-4F38-0980-1A53E8A30985}"/>
              </a:ext>
            </a:extLst>
          </p:cNvPr>
          <p:cNvSpPr txBox="1"/>
          <p:nvPr/>
        </p:nvSpPr>
        <p:spPr>
          <a:xfrm>
            <a:off x="1230946" y="1485577"/>
            <a:ext cx="9730105" cy="400110"/>
          </a:xfrm>
          <a:prstGeom prst="rect">
            <a:avLst/>
          </a:prstGeom>
          <a:noFill/>
        </p:spPr>
        <p:txBody>
          <a:bodyPr wrap="square" rtlCol="0">
            <a:spAutoFit/>
          </a:bodyPr>
          <a:lstStyle/>
          <a:p>
            <a:pPr indent="0" algn="ctr">
              <a:spcAft>
                <a:spcPts val="2400"/>
              </a:spcAft>
              <a:buNone/>
            </a:pPr>
            <a:r>
              <a:rPr lang="es-ES" sz="2000" dirty="0"/>
              <a:t>Elementos básicos para la representación gráfica de un diagrama entidad-relación</a:t>
            </a:r>
          </a:p>
        </p:txBody>
      </p:sp>
      <p:pic>
        <p:nvPicPr>
          <p:cNvPr id="3074" name="Picture 2" descr="Elementos de diagrama de CHEN.">
            <a:extLst>
              <a:ext uri="{FF2B5EF4-FFF2-40B4-BE49-F238E27FC236}">
                <a16:creationId xmlns:a16="http://schemas.microsoft.com/office/drawing/2014/main" id="{0CA3DA0D-94E4-6C0D-89E7-45B59A6CC5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339" y="2044713"/>
            <a:ext cx="6719318" cy="3779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6331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8240" y="270562"/>
            <a:ext cx="9875520" cy="1356360"/>
          </a:xfrm>
        </p:spPr>
        <p:txBody>
          <a:bodyPr/>
          <a:lstStyle/>
          <a:p>
            <a:pPr algn="ctr"/>
            <a:r>
              <a:rPr lang="es-ES" dirty="0"/>
              <a:t>Diagrama Entidad-relación</a:t>
            </a:r>
          </a:p>
        </p:txBody>
      </p:sp>
      <p:pic>
        <p:nvPicPr>
          <p:cNvPr id="105" name="Imagen 104"/>
          <p:cNvPicPr/>
          <p:nvPr/>
        </p:nvPicPr>
        <p:blipFill>
          <a:blip r:embed="rId2"/>
          <a:stretch>
            <a:fillRect/>
          </a:stretch>
        </p:blipFill>
        <p:spPr>
          <a:xfrm>
            <a:off x="6096000" y="3429000"/>
            <a:ext cx="0" cy="0"/>
          </a:xfrm>
          <a:prstGeom prst="rect">
            <a:avLst/>
          </a:prstGeom>
          <a:noFill/>
          <a:ln w="9525">
            <a:noFill/>
          </a:ln>
        </p:spPr>
      </p:pic>
      <p:sp>
        <p:nvSpPr>
          <p:cNvPr id="3" name="CuadroTexto 2">
            <a:extLst>
              <a:ext uri="{FF2B5EF4-FFF2-40B4-BE49-F238E27FC236}">
                <a16:creationId xmlns:a16="http://schemas.microsoft.com/office/drawing/2014/main" id="{281301DD-94EC-4F38-0980-1A53E8A30985}"/>
              </a:ext>
            </a:extLst>
          </p:cNvPr>
          <p:cNvSpPr txBox="1"/>
          <p:nvPr/>
        </p:nvSpPr>
        <p:spPr>
          <a:xfrm>
            <a:off x="1230946" y="1485577"/>
            <a:ext cx="9730105" cy="400110"/>
          </a:xfrm>
          <a:prstGeom prst="rect">
            <a:avLst/>
          </a:prstGeom>
          <a:noFill/>
        </p:spPr>
        <p:txBody>
          <a:bodyPr wrap="square" rtlCol="0">
            <a:spAutoFit/>
          </a:bodyPr>
          <a:lstStyle/>
          <a:p>
            <a:pPr indent="0" algn="ctr">
              <a:spcAft>
                <a:spcPts val="2400"/>
              </a:spcAft>
              <a:buNone/>
            </a:pPr>
            <a:r>
              <a:rPr lang="es-ES" sz="2000" dirty="0"/>
              <a:t>Ejemplo de entidad y sus atributos</a:t>
            </a:r>
          </a:p>
        </p:txBody>
      </p:sp>
      <p:pic>
        <p:nvPicPr>
          <p:cNvPr id="4" name="Picture 4" descr="Entidad y atributos. Siendo cod atributo &quot;clave&quot; o &quot;identificador&quot;.">
            <a:extLst>
              <a:ext uri="{FF2B5EF4-FFF2-40B4-BE49-F238E27FC236}">
                <a16:creationId xmlns:a16="http://schemas.microsoft.com/office/drawing/2014/main" id="{EB67F487-B0BA-586C-66B1-295E350BAF0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55187" y="2559829"/>
            <a:ext cx="7681621" cy="2812594"/>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F89BAC09-A728-EBB4-8D54-B73CF1AEBC8E}"/>
              </a:ext>
            </a:extLst>
          </p:cNvPr>
          <p:cNvSpPr txBox="1"/>
          <p:nvPr/>
        </p:nvSpPr>
        <p:spPr>
          <a:xfrm>
            <a:off x="3607904" y="3143138"/>
            <a:ext cx="779381" cy="338554"/>
          </a:xfrm>
          <a:prstGeom prst="rect">
            <a:avLst/>
          </a:prstGeom>
          <a:solidFill>
            <a:schemeClr val="tx1"/>
          </a:solidFill>
        </p:spPr>
        <p:txBody>
          <a:bodyPr wrap="none" rtlCol="0">
            <a:spAutoFit/>
          </a:bodyPr>
          <a:lstStyle/>
          <a:p>
            <a:r>
              <a:rPr lang="es-ES" sz="1600" b="1" dirty="0" err="1">
                <a:solidFill>
                  <a:schemeClr val="bg1"/>
                </a:solidFill>
              </a:rPr>
              <a:t>codigo</a:t>
            </a:r>
            <a:endParaRPr lang="ca-ES" sz="1600" b="1" dirty="0">
              <a:solidFill>
                <a:schemeClr val="bg1"/>
              </a:solidFill>
            </a:endParaRPr>
          </a:p>
        </p:txBody>
      </p:sp>
    </p:spTree>
    <p:extLst>
      <p:ext uri="{BB962C8B-B14F-4D97-AF65-F5344CB8AC3E}">
        <p14:creationId xmlns:p14="http://schemas.microsoft.com/office/powerpoint/2010/main" val="3657770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8240" y="270562"/>
            <a:ext cx="9875520" cy="1356360"/>
          </a:xfrm>
        </p:spPr>
        <p:txBody>
          <a:bodyPr/>
          <a:lstStyle/>
          <a:p>
            <a:pPr algn="ctr"/>
            <a:r>
              <a:rPr lang="es-ES" dirty="0"/>
              <a:t>Tipos de relaciones</a:t>
            </a:r>
          </a:p>
        </p:txBody>
      </p:sp>
      <p:pic>
        <p:nvPicPr>
          <p:cNvPr id="105" name="Imagen 104"/>
          <p:cNvPicPr/>
          <p:nvPr/>
        </p:nvPicPr>
        <p:blipFill>
          <a:blip r:embed="rId2"/>
          <a:stretch>
            <a:fillRect/>
          </a:stretch>
        </p:blipFill>
        <p:spPr>
          <a:xfrm>
            <a:off x="6096000" y="3429000"/>
            <a:ext cx="0" cy="0"/>
          </a:xfrm>
          <a:prstGeom prst="rect">
            <a:avLst/>
          </a:prstGeom>
          <a:noFill/>
          <a:ln w="9525">
            <a:noFill/>
          </a:ln>
        </p:spPr>
      </p:pic>
      <p:pic>
        <p:nvPicPr>
          <p:cNvPr id="5122" name="Picture 2">
            <a:extLst>
              <a:ext uri="{FF2B5EF4-FFF2-40B4-BE49-F238E27FC236}">
                <a16:creationId xmlns:a16="http://schemas.microsoft.com/office/drawing/2014/main" id="{9531BA9B-9057-5D57-8A24-BFAF82E5B6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5367" y="1457957"/>
            <a:ext cx="6871843" cy="4306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420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8240" y="270562"/>
            <a:ext cx="9875520" cy="1356360"/>
          </a:xfrm>
        </p:spPr>
        <p:txBody>
          <a:bodyPr/>
          <a:lstStyle/>
          <a:p>
            <a:pPr algn="ctr"/>
            <a:r>
              <a:rPr lang="es-ES" dirty="0"/>
              <a:t>Modelo de relaciones lógico</a:t>
            </a:r>
          </a:p>
        </p:txBody>
      </p:sp>
      <p:pic>
        <p:nvPicPr>
          <p:cNvPr id="105" name="Imagen 104"/>
          <p:cNvPicPr/>
          <p:nvPr/>
        </p:nvPicPr>
        <p:blipFill>
          <a:blip r:embed="rId2"/>
          <a:stretch>
            <a:fillRect/>
          </a:stretch>
        </p:blipFill>
        <p:spPr>
          <a:xfrm>
            <a:off x="6096000" y="3429000"/>
            <a:ext cx="0" cy="0"/>
          </a:xfrm>
          <a:prstGeom prst="rect">
            <a:avLst/>
          </a:prstGeom>
          <a:noFill/>
          <a:ln w="9525">
            <a:noFill/>
          </a:ln>
        </p:spPr>
      </p:pic>
      <p:sp>
        <p:nvSpPr>
          <p:cNvPr id="3" name="CuadroTexto 2">
            <a:extLst>
              <a:ext uri="{FF2B5EF4-FFF2-40B4-BE49-F238E27FC236}">
                <a16:creationId xmlns:a16="http://schemas.microsoft.com/office/drawing/2014/main" id="{F0BF813C-E53C-0293-8EDF-4E60D00E8DB4}"/>
              </a:ext>
            </a:extLst>
          </p:cNvPr>
          <p:cNvSpPr txBox="1"/>
          <p:nvPr/>
        </p:nvSpPr>
        <p:spPr>
          <a:xfrm>
            <a:off x="1767659" y="1626922"/>
            <a:ext cx="9730105" cy="400110"/>
          </a:xfrm>
          <a:prstGeom prst="rect">
            <a:avLst/>
          </a:prstGeom>
          <a:noFill/>
        </p:spPr>
        <p:txBody>
          <a:bodyPr wrap="square" rtlCol="0">
            <a:spAutoFit/>
          </a:bodyPr>
          <a:lstStyle/>
          <a:p>
            <a:pPr indent="0">
              <a:spcAft>
                <a:spcPts val="2400"/>
              </a:spcAft>
              <a:buNone/>
            </a:pPr>
            <a:r>
              <a:rPr lang="es-ES" sz="2000" b="1" dirty="0"/>
              <a:t>El modelo lógico describe con mayor detalle los atributos:</a:t>
            </a:r>
          </a:p>
        </p:txBody>
      </p:sp>
      <p:sp>
        <p:nvSpPr>
          <p:cNvPr id="5" name="CuadroTexto 4">
            <a:extLst>
              <a:ext uri="{FF2B5EF4-FFF2-40B4-BE49-F238E27FC236}">
                <a16:creationId xmlns:a16="http://schemas.microsoft.com/office/drawing/2014/main" id="{A39DED7B-3B5A-CA26-941C-8303E3AFE352}"/>
              </a:ext>
            </a:extLst>
          </p:cNvPr>
          <p:cNvSpPr txBox="1"/>
          <p:nvPr/>
        </p:nvSpPr>
        <p:spPr>
          <a:xfrm>
            <a:off x="2124075" y="2146589"/>
            <a:ext cx="6671642" cy="2246769"/>
          </a:xfrm>
          <a:prstGeom prst="rect">
            <a:avLst/>
          </a:prstGeom>
          <a:noFill/>
        </p:spPr>
        <p:txBody>
          <a:bodyPr wrap="square" rtlCol="0">
            <a:spAutoFit/>
          </a:bodyPr>
          <a:lstStyle>
            <a:defPPr>
              <a:defRPr lang="en-US"/>
            </a:defPPr>
            <a:lvl1pPr indent="0" algn="ctr">
              <a:spcAft>
                <a:spcPts val="2400"/>
              </a:spcAft>
              <a:buNone/>
              <a:defRPr sz="2000"/>
            </a:lvl1pPr>
          </a:lstStyle>
          <a:p>
            <a:pPr marL="342900" indent="-342900" algn="l">
              <a:buFont typeface="Arial" panose="020B0604020202020204" pitchFamily="34" charset="0"/>
              <a:buChar char="•"/>
            </a:pPr>
            <a:r>
              <a:rPr lang="es-ES" dirty="0"/>
              <a:t>Describe las entidades y sus relaciones.</a:t>
            </a:r>
          </a:p>
          <a:p>
            <a:pPr marL="342900" indent="-342900" algn="l">
              <a:buFont typeface="Arial" panose="020B0604020202020204" pitchFamily="34" charset="0"/>
              <a:buChar char="•"/>
            </a:pPr>
            <a:r>
              <a:rPr lang="es-ES" dirty="0"/>
              <a:t>Los atributos que componen cada entidad.</a:t>
            </a:r>
          </a:p>
          <a:p>
            <a:pPr marL="342900" indent="-342900" algn="l">
              <a:buFont typeface="Arial" panose="020B0604020202020204" pitchFamily="34" charset="0"/>
              <a:buChar char="•"/>
            </a:pPr>
            <a:r>
              <a:rPr lang="es-ES" dirty="0"/>
              <a:t>Define la clave principal de cada entidad.</a:t>
            </a:r>
          </a:p>
          <a:p>
            <a:pPr marL="342900" indent="-342900" algn="l">
              <a:buFont typeface="Arial" panose="020B0604020202020204" pitchFamily="34" charset="0"/>
              <a:buChar char="•"/>
            </a:pPr>
            <a:r>
              <a:rPr lang="es-ES" dirty="0"/>
              <a:t>Define las clase externas.</a:t>
            </a:r>
          </a:p>
        </p:txBody>
      </p:sp>
      <p:sp>
        <p:nvSpPr>
          <p:cNvPr id="6" name="CuadroTexto 5">
            <a:extLst>
              <a:ext uri="{FF2B5EF4-FFF2-40B4-BE49-F238E27FC236}">
                <a16:creationId xmlns:a16="http://schemas.microsoft.com/office/drawing/2014/main" id="{102CE397-0FF3-868D-EBB2-E04FEFD53AAB}"/>
              </a:ext>
            </a:extLst>
          </p:cNvPr>
          <p:cNvSpPr txBox="1"/>
          <p:nvPr/>
        </p:nvSpPr>
        <p:spPr>
          <a:xfrm>
            <a:off x="1767659" y="4830969"/>
            <a:ext cx="9730105" cy="707886"/>
          </a:xfrm>
          <a:prstGeom prst="rect">
            <a:avLst/>
          </a:prstGeom>
          <a:noFill/>
        </p:spPr>
        <p:txBody>
          <a:bodyPr wrap="square" rtlCol="0">
            <a:spAutoFit/>
          </a:bodyPr>
          <a:lstStyle/>
          <a:p>
            <a:pPr indent="0">
              <a:spcAft>
                <a:spcPts val="2400"/>
              </a:spcAft>
              <a:buNone/>
            </a:pPr>
            <a:r>
              <a:rPr lang="es-ES" sz="2000" dirty="0"/>
              <a:t>Es en este momento cuando se utiliza la </a:t>
            </a:r>
            <a:r>
              <a:rPr lang="es-ES" sz="2000" b="1" u="sng" dirty="0"/>
              <a:t>normalización</a:t>
            </a:r>
            <a:r>
              <a:rPr lang="es-ES" sz="2000" dirty="0"/>
              <a:t>, que permite organizar los datos evitando redundancias y duplicidades.</a:t>
            </a:r>
          </a:p>
        </p:txBody>
      </p:sp>
    </p:spTree>
    <p:extLst>
      <p:ext uri="{BB962C8B-B14F-4D97-AF65-F5344CB8AC3E}">
        <p14:creationId xmlns:p14="http://schemas.microsoft.com/office/powerpoint/2010/main" val="2193369927"/>
      </p:ext>
    </p:extLst>
  </p:cSld>
  <p:clrMapOvr>
    <a:masterClrMapping/>
  </p:clrMapOvr>
</p:sld>
</file>

<file path=ppt/theme/theme1.xml><?xml version="1.0" encoding="utf-8"?>
<a:theme xmlns:a="http://schemas.openxmlformats.org/drawingml/2006/main" name="Base">
  <a:themeElements>
    <a:clrScheme name="Bas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e">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e">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Calibri"/>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TM03457444[[fn=Base]]</Template>
  <TotalTime>13807</TotalTime>
  <Words>1726</Words>
  <Application>Microsoft Office PowerPoint</Application>
  <PresentationFormat>Panorámica</PresentationFormat>
  <Paragraphs>251</Paragraphs>
  <Slides>23</Slides>
  <Notes>0</Notes>
  <HiddenSlides>0</HiddenSlides>
  <MMClips>0</MMClips>
  <ScaleCrop>false</ScaleCrop>
  <HeadingPairs>
    <vt:vector size="6" baseType="variant">
      <vt:variant>
        <vt:lpstr>Fuentes usadas</vt:lpstr>
      </vt:variant>
      <vt:variant>
        <vt:i4>9</vt:i4>
      </vt:variant>
      <vt:variant>
        <vt:lpstr>Tema</vt:lpstr>
      </vt:variant>
      <vt:variant>
        <vt:i4>2</vt:i4>
      </vt:variant>
      <vt:variant>
        <vt:lpstr>Títulos de diapositiva</vt:lpstr>
      </vt:variant>
      <vt:variant>
        <vt:i4>23</vt:i4>
      </vt:variant>
    </vt:vector>
  </HeadingPairs>
  <TitlesOfParts>
    <vt:vector size="34" baseType="lpstr">
      <vt:lpstr>Abadi</vt:lpstr>
      <vt:lpstr>Arial</vt:lpstr>
      <vt:lpstr>Bahnschrift</vt:lpstr>
      <vt:lpstr>Calibri</vt:lpstr>
      <vt:lpstr>Calibri Light</vt:lpstr>
      <vt:lpstr>Corbel</vt:lpstr>
      <vt:lpstr>Helvetica Neue</vt:lpstr>
      <vt:lpstr>HelveticaNeueLTStd-Roman</vt:lpstr>
      <vt:lpstr>Wingdings</vt:lpstr>
      <vt:lpstr>Base</vt:lpstr>
      <vt:lpstr>Diseño personalizado</vt:lpstr>
      <vt:lpstr>UF1471  Base de datos relacionales y modelado de datos .</vt:lpstr>
      <vt:lpstr>¿Qué es un modelo de datos?</vt:lpstr>
      <vt:lpstr>Modelos de datos</vt:lpstr>
      <vt:lpstr>Metodología de diseño de bases de datos</vt:lpstr>
      <vt:lpstr>Modelo Entidad-relación</vt:lpstr>
      <vt:lpstr>Diagrama Entidad-relación</vt:lpstr>
      <vt:lpstr>Diagrama Entidad-relación</vt:lpstr>
      <vt:lpstr>Tipos de relaciones</vt:lpstr>
      <vt:lpstr>Modelo de relaciones lógico</vt:lpstr>
      <vt:lpstr>Conceptos de modelo relacional</vt:lpstr>
      <vt:lpstr>Clave Primaria</vt:lpstr>
      <vt:lpstr>Clave Foránea o Externa</vt:lpstr>
      <vt:lpstr>Cardinalidad</vt:lpstr>
      <vt:lpstr>Cardinalidad</vt:lpstr>
      <vt:lpstr>Modelamiento físico</vt:lpstr>
      <vt:lpstr>Modelamiento físico</vt:lpstr>
      <vt:lpstr>Las reglas de Codd (1)</vt:lpstr>
      <vt:lpstr>Las reglas de Codd (2)</vt:lpstr>
      <vt:lpstr>Normalización</vt:lpstr>
      <vt:lpstr>4 formas normales</vt:lpstr>
      <vt:lpstr>Primera forma normal 1FN</vt:lpstr>
      <vt:lpstr>Segunda forma normal 2FN</vt:lpstr>
      <vt:lpstr>Tercera forma normal 3FN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UF1303 Elaboración de Hojas de Estilo</dc:title>
  <dc:creator>Carlos</dc:creator>
  <cp:lastModifiedBy>Carles Amor Sureda</cp:lastModifiedBy>
  <cp:revision>143</cp:revision>
  <dcterms:created xsi:type="dcterms:W3CDTF">2022-03-10T09:27:00Z</dcterms:created>
  <dcterms:modified xsi:type="dcterms:W3CDTF">2024-09-15T17:22:52Z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CD0E5AF000EC4B6F8823789CFADCBB4A</vt:lpwstr>
  </property>
  <property fmtid="{D5CDD505-2E9C-101B-9397-08002B2CF9AE}" pid="3" name="KSOProductBuildVer">
    <vt:lpwstr>3082-11.2.0.11254</vt:lpwstr>
  </property>
</Properties>
</file>