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300" r:id="rId4"/>
    <p:sldId id="302" r:id="rId5"/>
    <p:sldId id="373" r:id="rId6"/>
    <p:sldId id="368" r:id="rId7"/>
    <p:sldId id="369" r:id="rId8"/>
    <p:sldId id="370" r:id="rId9"/>
    <p:sldId id="371" r:id="rId10"/>
    <p:sldId id="3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90" autoAdjust="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A08A3-3CCC-49E6-964C-E1738A6D992D}" type="datetimeFigureOut">
              <a:rPr lang="es-ES" smtClean="0"/>
              <a:t>01/09/2024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2CB49-322C-48BB-A333-B208C96D6BAF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5609724-043B-4825-9221-1F0B318CAD26}" type="datetimeFigureOut">
              <a:rPr lang="es-ES" smtClean="0"/>
              <a:t>01/09/2024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165BF0-F1A3-4E4C-A649-5E227C90A76D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9724-043B-4825-9221-1F0B318CAD26}" type="datetimeFigureOut">
              <a:rPr lang="es-ES" smtClean="0"/>
              <a:t>01/09/2024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5BF0-F1A3-4E4C-A649-5E227C90A7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9724-043B-4825-9221-1F0B318CAD26}" type="datetimeFigureOut">
              <a:rPr lang="es-ES" smtClean="0"/>
              <a:t>01/09/2024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5BF0-F1A3-4E4C-A649-5E227C90A7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UF1841: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5BF0-F1A3-4E4C-A649-5E227C90A76D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 descr="imagotip_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7515" y="6232525"/>
            <a:ext cx="2893060" cy="358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9724-043B-4825-9221-1F0B318CAD26}" type="datetimeFigureOut">
              <a:rPr lang="es-ES" smtClean="0"/>
              <a:t>01/09/2024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5BF0-F1A3-4E4C-A649-5E227C90A76D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9724-043B-4825-9221-1F0B318CAD26}" type="datetimeFigureOut">
              <a:rPr lang="es-ES" smtClean="0"/>
              <a:t>01/09/2024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5BF0-F1A3-4E4C-A649-5E227C90A7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9724-043B-4825-9221-1F0B318CAD26}" type="datetimeFigureOut">
              <a:rPr lang="es-ES" smtClean="0"/>
              <a:t>01/09/2024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5BF0-F1A3-4E4C-A649-5E227C90A7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9724-043B-4825-9221-1F0B318CAD26}" type="datetimeFigureOut">
              <a:rPr lang="es-ES" smtClean="0"/>
              <a:t>01/09/2024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5BF0-F1A3-4E4C-A649-5E227C90A7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9724-043B-4825-9221-1F0B318CAD26}" type="datetimeFigureOut">
              <a:rPr lang="es-ES" smtClean="0"/>
              <a:t>01/09/2024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5BF0-F1A3-4E4C-A649-5E227C90A7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9724-043B-4825-9221-1F0B318CAD26}" type="datetimeFigureOut">
              <a:rPr lang="es-ES" smtClean="0"/>
              <a:t>01/09/2024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5BF0-F1A3-4E4C-A649-5E227C90A7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9724-043B-4825-9221-1F0B318CAD26}" type="datetimeFigureOut">
              <a:rPr lang="es-ES" smtClean="0"/>
              <a:t>01/09/2024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5BF0-F1A3-4E4C-A649-5E227C90A7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5609724-043B-4825-9221-1F0B318CAD26}" type="datetimeFigureOut">
              <a:rPr lang="es-ES" smtClean="0"/>
              <a:t>01/09/2024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2165BF0-F1A3-4E4C-A649-5E227C90A76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anose="020B0503020204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friend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3290" y="1808921"/>
            <a:ext cx="10345420" cy="3240157"/>
          </a:xfrm>
        </p:spPr>
        <p:txBody>
          <a:bodyPr>
            <a:normAutofit/>
          </a:bodyPr>
          <a:lstStyle/>
          <a:p>
            <a:r>
              <a:rPr lang="es-ES" b="1" dirty="0">
                <a:latin typeface="Abadi" panose="020B0604020104020204" pitchFamily="34" charset="0"/>
              </a:rPr>
              <a:t>UF1470</a:t>
            </a:r>
            <a:br>
              <a:rPr lang="es-ES" b="1" dirty="0">
                <a:latin typeface="Abadi" panose="020B0604020104020204" pitchFamily="34" charset="0"/>
              </a:rPr>
            </a:br>
            <a:br>
              <a:rPr lang="es-ES" dirty="0"/>
            </a:br>
            <a:r>
              <a:rPr lang="es-ES" sz="3600" dirty="0">
                <a:latin typeface="+mn-lt"/>
                <a:cs typeface="+mn-lt"/>
              </a:rPr>
              <a:t>Administración SGBD</a:t>
            </a:r>
            <a:endParaRPr lang="es-ES" sz="3600" dirty="0">
              <a:latin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242570"/>
            <a:ext cx="9875520" cy="1356360"/>
          </a:xfrm>
        </p:spPr>
        <p:txBody>
          <a:bodyPr/>
          <a:lstStyle/>
          <a:p>
            <a:pPr algn="ctr"/>
            <a:r>
              <a:rPr lang="es-ES" dirty="0"/>
              <a:t>SGBDR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43635" y="1498934"/>
            <a:ext cx="9730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400"/>
              </a:spcAft>
              <a:buNone/>
            </a:pPr>
            <a:r>
              <a:rPr lang="es-ES" sz="2000" dirty="0"/>
              <a:t>Sistema gestor de bases de datos relacionales, es un conjunto de programas que nos permiten gestionar bases de datos.</a:t>
            </a:r>
          </a:p>
        </p:txBody>
      </p:sp>
      <p:sp>
        <p:nvSpPr>
          <p:cNvPr id="7" name="Flecha hacia abajo 6"/>
          <p:cNvSpPr/>
          <p:nvPr/>
        </p:nvSpPr>
        <p:spPr>
          <a:xfrm>
            <a:off x="5626735" y="2326810"/>
            <a:ext cx="763270" cy="650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4" name="CuadroTexto 2"/>
          <p:cNvSpPr txBox="1"/>
          <p:nvPr/>
        </p:nvSpPr>
        <p:spPr>
          <a:xfrm>
            <a:off x="1143635" y="3025353"/>
            <a:ext cx="9874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400"/>
              </a:spcAft>
              <a:buNone/>
            </a:pPr>
            <a:r>
              <a:rPr lang="es-ES" sz="2000" b="1" dirty="0">
                <a:highlight>
                  <a:srgbClr val="FFFF00"/>
                </a:highlight>
              </a:rPr>
              <a:t>MySQL</a:t>
            </a:r>
            <a:r>
              <a:rPr lang="es-ES" sz="2000" dirty="0"/>
              <a:t> es un sistema gestor de bases de datos relacionales</a:t>
            </a:r>
          </a:p>
        </p:txBody>
      </p:sp>
      <p:sp>
        <p:nvSpPr>
          <p:cNvPr id="6" name="CuadroTexto 2"/>
          <p:cNvSpPr txBox="1"/>
          <p:nvPr/>
        </p:nvSpPr>
        <p:spPr>
          <a:xfrm>
            <a:off x="1143635" y="5130977"/>
            <a:ext cx="9730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400"/>
              </a:spcAft>
              <a:buNone/>
            </a:pPr>
            <a:r>
              <a:rPr lang="es-ES" sz="2000" dirty="0"/>
              <a:t>MySQL permite almacenar y acceder a los datos a través de múltiples motores de almacenamiento. MySQL utiliza el motor </a:t>
            </a:r>
            <a:r>
              <a:rPr lang="es-ES" sz="2000" dirty="0" err="1"/>
              <a:t>innoDB</a:t>
            </a:r>
            <a:endParaRPr lang="es-ES" sz="2000" dirty="0"/>
          </a:p>
        </p:txBody>
      </p:sp>
      <p:sp>
        <p:nvSpPr>
          <p:cNvPr id="8" name="Flecha hacia abajo 7"/>
          <p:cNvSpPr/>
          <p:nvPr/>
        </p:nvSpPr>
        <p:spPr>
          <a:xfrm>
            <a:off x="5627370" y="4159942"/>
            <a:ext cx="763270" cy="650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8240" y="270562"/>
            <a:ext cx="9875520" cy="1356360"/>
          </a:xfrm>
        </p:spPr>
        <p:txBody>
          <a:bodyPr/>
          <a:lstStyle/>
          <a:p>
            <a:pPr algn="ctr"/>
            <a:r>
              <a:rPr lang="es-ES" dirty="0" err="1"/>
              <a:t>phpMyAdmin</a:t>
            </a:r>
            <a:endParaRPr lang="es-ES" dirty="0"/>
          </a:p>
        </p:txBody>
      </p:sp>
      <p:pic>
        <p:nvPicPr>
          <p:cNvPr id="105" name="Imagen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1998AA-A768-8EEE-5173-A9830F101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69569"/>
            <a:ext cx="9872871" cy="3531637"/>
          </a:xfrm>
        </p:spPr>
        <p:txBody>
          <a:bodyPr>
            <a:normAutofit lnSpcReduction="10000"/>
          </a:bodyPr>
          <a:lstStyle/>
          <a:p>
            <a:pPr marL="45720" indent="0">
              <a:buClrTx/>
              <a:buNone/>
            </a:pPr>
            <a:br>
              <a:rPr lang="es-ES" b="1" dirty="0">
                <a:solidFill>
                  <a:schemeClr val="tx1"/>
                </a:solidFill>
              </a:rPr>
            </a:br>
            <a:endParaRPr lang="es-ES" b="1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s-ES" dirty="0">
                <a:solidFill>
                  <a:schemeClr val="tx1"/>
                </a:solidFill>
              </a:rPr>
              <a:t>Es un software gratuito escrito en PHP</a:t>
            </a:r>
          </a:p>
          <a:p>
            <a:pPr lvl="1">
              <a:buClrTx/>
            </a:pPr>
            <a:endParaRPr lang="es-ES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s-ES" dirty="0">
                <a:solidFill>
                  <a:schemeClr val="tx1"/>
                </a:solidFill>
              </a:rPr>
              <a:t>Permite manejar la administración, mediante una interfaz visual, de base de datos MySQL o </a:t>
            </a:r>
            <a:r>
              <a:rPr lang="es-ES" dirty="0" err="1">
                <a:solidFill>
                  <a:schemeClr val="tx1"/>
                </a:solidFill>
              </a:rPr>
              <a:t>mariaDB</a:t>
            </a:r>
            <a:endParaRPr lang="es-ES" dirty="0">
              <a:solidFill>
                <a:schemeClr val="tx1"/>
              </a:solidFill>
            </a:endParaRPr>
          </a:p>
          <a:p>
            <a:pPr lvl="1">
              <a:buClrTx/>
            </a:pPr>
            <a:endParaRPr lang="es-ES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s-ES" dirty="0">
                <a:solidFill>
                  <a:schemeClr val="tx1"/>
                </a:solidFill>
              </a:rPr>
              <a:t>Realiza la mayoría de  las tareas administrativas:</a:t>
            </a:r>
          </a:p>
          <a:p>
            <a:pPr lvl="2">
              <a:buClrTx/>
            </a:pPr>
            <a:r>
              <a:rPr lang="es-ES" dirty="0">
                <a:solidFill>
                  <a:schemeClr val="tx1"/>
                </a:solidFill>
              </a:rPr>
              <a:t>Creación de la base de datos.</a:t>
            </a:r>
          </a:p>
          <a:p>
            <a:pPr lvl="2">
              <a:buClrTx/>
            </a:pPr>
            <a:r>
              <a:rPr lang="es-ES" dirty="0">
                <a:solidFill>
                  <a:schemeClr val="tx1"/>
                </a:solidFill>
              </a:rPr>
              <a:t>Ejecutar consultas.</a:t>
            </a:r>
          </a:p>
          <a:p>
            <a:pPr lvl="2">
              <a:buClrTx/>
            </a:pPr>
            <a:r>
              <a:rPr lang="es-ES" dirty="0">
                <a:solidFill>
                  <a:schemeClr val="tx1"/>
                </a:solidFill>
              </a:rPr>
              <a:t>Agregar o eliminar cuentas de usuarios.</a:t>
            </a:r>
          </a:p>
          <a:p>
            <a:pPr lvl="1">
              <a:buClrTx/>
            </a:pPr>
            <a:endParaRPr lang="es-ES" dirty="0">
              <a:solidFill>
                <a:schemeClr val="tx1"/>
              </a:solidFill>
            </a:endParaRPr>
          </a:p>
          <a:p>
            <a:pPr lvl="1">
              <a:buClrTx/>
            </a:pPr>
            <a:endParaRPr lang="es-ES" dirty="0">
              <a:solidFill>
                <a:schemeClr val="tx1"/>
              </a:solidFill>
            </a:endParaRPr>
          </a:p>
          <a:p>
            <a:pPr lvl="1">
              <a:buClrTx/>
            </a:pPr>
            <a:endParaRPr lang="es-ES" dirty="0">
              <a:solidFill>
                <a:schemeClr val="tx1"/>
              </a:solidFill>
            </a:endParaRPr>
          </a:p>
          <a:p>
            <a:pPr lvl="1">
              <a:buClrTx/>
            </a:pPr>
            <a:endParaRPr lang="es-ES" dirty="0">
              <a:solidFill>
                <a:schemeClr val="tx1"/>
              </a:solidFill>
            </a:endParaRPr>
          </a:p>
          <a:p>
            <a:pPr>
              <a:buClrTx/>
            </a:pPr>
            <a:endParaRPr lang="ca-E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8">
            <a:extLst>
              <a:ext uri="{FF2B5EF4-FFF2-40B4-BE49-F238E27FC236}">
                <a16:creationId xmlns:a16="http://schemas.microsoft.com/office/drawing/2014/main" id="{1AEA4D7B-BCAE-586F-585B-389945390EB2}"/>
              </a:ext>
            </a:extLst>
          </p:cNvPr>
          <p:cNvSpPr txBox="1">
            <a:spLocks/>
          </p:cNvSpPr>
          <p:nvPr/>
        </p:nvSpPr>
        <p:spPr>
          <a:xfrm>
            <a:off x="1377326" y="1904336"/>
            <a:ext cx="7885944" cy="3534513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rbel" panose="020B0503020204020204" pitchFamily="34" charset="0"/>
              <a:buNone/>
            </a:pPr>
            <a:r>
              <a:rPr lang="es-ES" dirty="0">
                <a:solidFill>
                  <a:schemeClr val="tx1"/>
                </a:solidFill>
              </a:rPr>
              <a:t>Es un paquete de software libre que incluye:</a:t>
            </a:r>
            <a:br>
              <a:rPr lang="es-ES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Apache 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 Servidor Web (X</a:t>
            </a:r>
            <a:r>
              <a:rPr lang="es-E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A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MPP)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MySQL  Sistema de gestión de bases de datos (XA</a:t>
            </a:r>
            <a:r>
              <a:rPr lang="es-E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M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PP)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Lenguajes de guiones de servidor  PHP y PERL (XAM</a:t>
            </a:r>
            <a:r>
              <a:rPr lang="es-E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PP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" name="Título 7">
            <a:extLst>
              <a:ext uri="{FF2B5EF4-FFF2-40B4-BE49-F238E27FC236}">
                <a16:creationId xmlns:a16="http://schemas.microsoft.com/office/drawing/2014/main" id="{2ADBC113-FA1D-D45B-20E0-408F8747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281" y="603176"/>
            <a:ext cx="10033211" cy="81597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dirty="0"/>
              <a:t>¿Qué es XAMPP?</a:t>
            </a:r>
          </a:p>
        </p:txBody>
      </p:sp>
    </p:spTree>
    <p:extLst>
      <p:ext uri="{BB962C8B-B14F-4D97-AF65-F5344CB8AC3E}">
        <p14:creationId xmlns:p14="http://schemas.microsoft.com/office/powerpoint/2010/main" val="410831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8240" y="270562"/>
            <a:ext cx="9875520" cy="1356360"/>
          </a:xfrm>
        </p:spPr>
        <p:txBody>
          <a:bodyPr/>
          <a:lstStyle/>
          <a:p>
            <a:pPr algn="ctr"/>
            <a:r>
              <a:rPr lang="es-ES" dirty="0"/>
              <a:t>XAMPP</a:t>
            </a:r>
          </a:p>
        </p:txBody>
      </p:sp>
      <p:pic>
        <p:nvPicPr>
          <p:cNvPr id="105" name="Imagen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1998AA-A768-8EEE-5173-A9830F101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889" y="1992391"/>
            <a:ext cx="9872871" cy="3086506"/>
          </a:xfrm>
        </p:spPr>
        <p:txBody>
          <a:bodyPr>
            <a:normAutofit/>
          </a:bodyPr>
          <a:lstStyle/>
          <a:p>
            <a:pPr lvl="1">
              <a:buClrTx/>
            </a:pPr>
            <a:r>
              <a:rPr lang="es-ES" dirty="0">
                <a:solidFill>
                  <a:schemeClr val="tx1"/>
                </a:solidFill>
              </a:rPr>
              <a:t> Es un paquete de software libre, que permite la administración de información mediante un sistema de gestión de bases de datos </a:t>
            </a:r>
            <a:r>
              <a:rPr lang="es-ES" dirty="0">
                <a:solidFill>
                  <a:schemeClr val="tx1"/>
                </a:solidFill>
                <a:highlight>
                  <a:srgbClr val="FFFF00"/>
                </a:highlight>
              </a:rPr>
              <a:t>MySQL</a:t>
            </a:r>
            <a:r>
              <a:rPr lang="es-ES" dirty="0">
                <a:solidFill>
                  <a:schemeClr val="tx1"/>
                </a:solidFill>
              </a:rPr>
              <a:t>, el servidor web </a:t>
            </a:r>
            <a:r>
              <a:rPr lang="es-ES" dirty="0">
                <a:solidFill>
                  <a:schemeClr val="tx1"/>
                </a:solidFill>
                <a:highlight>
                  <a:srgbClr val="FFFF00"/>
                </a:highlight>
              </a:rPr>
              <a:t>Apache</a:t>
            </a:r>
            <a:r>
              <a:rPr lang="es-ES" dirty="0">
                <a:solidFill>
                  <a:schemeClr val="tx1"/>
                </a:solidFill>
              </a:rPr>
              <a:t> y los intérpretes para lenguajes de script </a:t>
            </a:r>
            <a:r>
              <a:rPr lang="es-ES" dirty="0">
                <a:solidFill>
                  <a:schemeClr val="tx1"/>
                </a:solidFill>
                <a:highlight>
                  <a:srgbClr val="FFFF00"/>
                </a:highlight>
              </a:rPr>
              <a:t>PHP</a:t>
            </a:r>
            <a:r>
              <a:rPr lang="es-ES" dirty="0">
                <a:solidFill>
                  <a:schemeClr val="tx1"/>
                </a:solidFill>
              </a:rPr>
              <a:t> y Perl.</a:t>
            </a:r>
          </a:p>
          <a:p>
            <a:pPr lvl="1">
              <a:buClrTx/>
            </a:pPr>
            <a:endParaRPr lang="es-ES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s-ES" dirty="0">
                <a:solidFill>
                  <a:schemeClr val="tx1"/>
                </a:solidFill>
              </a:rPr>
              <a:t>Entre otras cosas aplicaciones, en el paquete XAMPP se encuentra </a:t>
            </a:r>
            <a:r>
              <a:rPr lang="es-ES" dirty="0" err="1">
                <a:solidFill>
                  <a:schemeClr val="tx1"/>
                </a:solidFill>
              </a:rPr>
              <a:t>phpMyAdmin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pPr lvl="1">
              <a:buClrTx/>
            </a:pPr>
            <a:endParaRPr lang="es-ES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s-ES" dirty="0">
                <a:solidFill>
                  <a:schemeClr val="tx1"/>
                </a:solidFill>
              </a:rPr>
              <a:t>XAMPP permite desarrollar aplicaciones web del lado servidor con acceso a base de datos.</a:t>
            </a:r>
          </a:p>
          <a:p>
            <a:pPr>
              <a:buClrTx/>
            </a:pPr>
            <a:endParaRPr lang="ca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89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8240" y="270562"/>
            <a:ext cx="9875520" cy="1356360"/>
          </a:xfrm>
        </p:spPr>
        <p:txBody>
          <a:bodyPr/>
          <a:lstStyle/>
          <a:p>
            <a:pPr algn="ctr"/>
            <a:r>
              <a:rPr lang="es-ES" dirty="0"/>
              <a:t>PHP</a:t>
            </a:r>
          </a:p>
        </p:txBody>
      </p:sp>
      <p:pic>
        <p:nvPicPr>
          <p:cNvPr id="105" name="Imagen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1998AA-A768-8EEE-5173-A9830F101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889" y="1845990"/>
            <a:ext cx="9872871" cy="3166019"/>
          </a:xfrm>
        </p:spPr>
        <p:txBody>
          <a:bodyPr>
            <a:normAutofit/>
          </a:bodyPr>
          <a:lstStyle/>
          <a:p>
            <a:pPr lvl="1">
              <a:buClrTx/>
            </a:pPr>
            <a:r>
              <a:rPr lang="es-ES" dirty="0">
                <a:solidFill>
                  <a:schemeClr val="tx1"/>
                </a:solidFill>
                <a:highlight>
                  <a:srgbClr val="FFFF00"/>
                </a:highlight>
              </a:rPr>
              <a:t>PHP</a:t>
            </a:r>
            <a:r>
              <a:rPr lang="es-ES" dirty="0">
                <a:solidFill>
                  <a:schemeClr val="tx1"/>
                </a:solidFill>
              </a:rPr>
              <a:t> (acrónimo recursivo de PHP: </a:t>
            </a:r>
            <a:r>
              <a:rPr lang="es-ES" dirty="0" err="1">
                <a:solidFill>
                  <a:schemeClr val="tx1"/>
                </a:solidFill>
              </a:rPr>
              <a:t>Hypertext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Preprocessor</a:t>
            </a:r>
            <a:r>
              <a:rPr lang="es-ES" dirty="0">
                <a:solidFill>
                  <a:schemeClr val="tx1"/>
                </a:solidFill>
              </a:rPr>
              <a:t> ) es un lenguaje de scripts del lado servidor de código abierto utilizado en el desarrollo web</a:t>
            </a:r>
          </a:p>
          <a:p>
            <a:pPr lvl="1">
              <a:buClrTx/>
            </a:pPr>
            <a:endParaRPr lang="es-ES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s-ES" b="0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Google Sans"/>
              </a:rPr>
              <a:t>Es un </a:t>
            </a:r>
            <a:r>
              <a:rPr lang="es-ES" dirty="0">
                <a:solidFill>
                  <a:srgbClr val="474747"/>
                </a:solidFill>
                <a:highlight>
                  <a:srgbClr val="FFFFFF"/>
                </a:highlight>
                <a:latin typeface="Google Sans"/>
              </a:rPr>
              <a:t>que permite desarrollar aplicaciones para la web y crear páginas web.</a:t>
            </a:r>
          </a:p>
          <a:p>
            <a:pPr lvl="1">
              <a:buClrTx/>
            </a:pPr>
            <a:endParaRPr lang="es-ES" dirty="0">
              <a:solidFill>
                <a:srgbClr val="040C28"/>
              </a:solidFill>
              <a:highlight>
                <a:srgbClr val="D3E3FD"/>
              </a:highlight>
              <a:latin typeface="Google Sans"/>
            </a:endParaRPr>
          </a:p>
          <a:p>
            <a:pPr lvl="1">
              <a:buClrTx/>
            </a:pPr>
            <a:r>
              <a:rPr lang="es-ES" b="0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Google Sans"/>
              </a:rPr>
              <a:t>Favorece la conexión entre los servidores y la interfaz de usuario. </a:t>
            </a:r>
          </a:p>
          <a:p>
            <a:pPr lvl="1">
              <a:buClrTx/>
            </a:pPr>
            <a:endParaRPr lang="es-ES" dirty="0">
              <a:solidFill>
                <a:srgbClr val="474747"/>
              </a:solidFill>
              <a:highlight>
                <a:srgbClr val="FFFFFF"/>
              </a:highlight>
              <a:latin typeface="Google Sans"/>
            </a:endParaRPr>
          </a:p>
          <a:p>
            <a:pPr lvl="1">
              <a:buClrTx/>
            </a:pPr>
            <a:r>
              <a:rPr lang="es-ES" dirty="0">
                <a:solidFill>
                  <a:schemeClr val="tx1"/>
                </a:solidFill>
              </a:rPr>
              <a:t>Se puede ser incrustar en HTML.</a:t>
            </a:r>
          </a:p>
          <a:p>
            <a:pPr marL="274320" lvl="1" indent="0">
              <a:buClrTx/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96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1D326AA-FAE4-52CC-30A2-4443F0DA83CD}"/>
              </a:ext>
            </a:extLst>
          </p:cNvPr>
          <p:cNvSpPr/>
          <p:nvPr/>
        </p:nvSpPr>
        <p:spPr>
          <a:xfrm>
            <a:off x="2094428" y="1509578"/>
            <a:ext cx="1990165" cy="3666564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0070C0"/>
              </a:solidFill>
            </a:endParaRPr>
          </a:p>
        </p:txBody>
      </p:sp>
      <p:pic>
        <p:nvPicPr>
          <p:cNvPr id="5" name="Gráfico 4" descr="Portátil">
            <a:extLst>
              <a:ext uri="{FF2B5EF4-FFF2-40B4-BE49-F238E27FC236}">
                <a16:creationId xmlns:a16="http://schemas.microsoft.com/office/drawing/2014/main" id="{50B6C65C-BC09-F744-0F2E-3BFB8EDE4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4133" y="1598498"/>
            <a:ext cx="1247739" cy="1247739"/>
          </a:xfrm>
          <a:prstGeom prst="rect">
            <a:avLst/>
          </a:prstGeom>
        </p:spPr>
      </p:pic>
      <p:pic>
        <p:nvPicPr>
          <p:cNvPr id="6" name="Gráfico 5" descr="Servidor">
            <a:extLst>
              <a:ext uri="{FF2B5EF4-FFF2-40B4-BE49-F238E27FC236}">
                <a16:creationId xmlns:a16="http://schemas.microsoft.com/office/drawing/2014/main" id="{83783649-A34C-A38E-80DC-CB65225A2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3709" y="2305792"/>
            <a:ext cx="1702342" cy="1702342"/>
          </a:xfrm>
          <a:prstGeom prst="rect">
            <a:avLst/>
          </a:prstGeom>
        </p:spPr>
      </p:pic>
      <p:sp>
        <p:nvSpPr>
          <p:cNvPr id="7" name="Título 4">
            <a:extLst>
              <a:ext uri="{FF2B5EF4-FFF2-40B4-BE49-F238E27FC236}">
                <a16:creationId xmlns:a16="http://schemas.microsoft.com/office/drawing/2014/main" id="{7A39B3FC-D6FB-3A13-4EF2-9FBD119FB8E7}"/>
              </a:ext>
            </a:extLst>
          </p:cNvPr>
          <p:cNvSpPr txBox="1">
            <a:spLocks/>
          </p:cNvSpPr>
          <p:nvPr/>
        </p:nvSpPr>
        <p:spPr>
          <a:xfrm>
            <a:off x="1747640" y="5212487"/>
            <a:ext cx="2708165" cy="6709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1800" dirty="0">
                <a:solidFill>
                  <a:srgbClr val="0070C0"/>
                </a:solidFill>
                <a:highlight>
                  <a:srgbClr val="FFFF00"/>
                </a:highlight>
              </a:rPr>
              <a:t>Cliente</a:t>
            </a:r>
          </a:p>
          <a:p>
            <a:pPr algn="ctr"/>
            <a:r>
              <a:rPr lang="es-ES" sz="1800" b="0" dirty="0">
                <a:solidFill>
                  <a:srgbClr val="0070C0"/>
                </a:solidFill>
              </a:rPr>
              <a:t>HTML, CSS, JavaScript</a:t>
            </a:r>
          </a:p>
        </p:txBody>
      </p:sp>
      <p:sp>
        <p:nvSpPr>
          <p:cNvPr id="8" name="Título 4">
            <a:extLst>
              <a:ext uri="{FF2B5EF4-FFF2-40B4-BE49-F238E27FC236}">
                <a16:creationId xmlns:a16="http://schemas.microsoft.com/office/drawing/2014/main" id="{E44FA537-2CCA-B916-BB9D-517C7A9D1B5E}"/>
              </a:ext>
            </a:extLst>
          </p:cNvPr>
          <p:cNvSpPr txBox="1">
            <a:spLocks/>
          </p:cNvSpPr>
          <p:nvPr/>
        </p:nvSpPr>
        <p:spPr>
          <a:xfrm>
            <a:off x="7434868" y="5250710"/>
            <a:ext cx="2407589" cy="6709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1800" b="0" dirty="0">
                <a:solidFill>
                  <a:srgbClr val="0070C0"/>
                </a:solidFill>
                <a:highlight>
                  <a:srgbClr val="FFFF00"/>
                </a:highlight>
              </a:rPr>
              <a:t>Servidor</a:t>
            </a:r>
          </a:p>
          <a:p>
            <a:pPr algn="ctr"/>
            <a:r>
              <a:rPr lang="es-ES" sz="1800" b="0" dirty="0">
                <a:solidFill>
                  <a:srgbClr val="0070C0"/>
                </a:solidFill>
              </a:rPr>
              <a:t>PHP, ASP, PERL</a:t>
            </a:r>
          </a:p>
          <a:p>
            <a:pPr algn="ctr"/>
            <a:endParaRPr lang="es-ES" sz="1800" b="0" dirty="0">
              <a:solidFill>
                <a:srgbClr val="0070C0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B98B4E3-15BD-B389-9C0C-5CF9D1C51C99}"/>
              </a:ext>
            </a:extLst>
          </p:cNvPr>
          <p:cNvCxnSpPr>
            <a:cxnSpLocks/>
          </p:cNvCxnSpPr>
          <p:nvPr/>
        </p:nvCxnSpPr>
        <p:spPr>
          <a:xfrm>
            <a:off x="4201133" y="2846237"/>
            <a:ext cx="33528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4">
            <a:extLst>
              <a:ext uri="{FF2B5EF4-FFF2-40B4-BE49-F238E27FC236}">
                <a16:creationId xmlns:a16="http://schemas.microsoft.com/office/drawing/2014/main" id="{3B7C70BD-D04D-D2D2-837F-3082E3E0B5FF}"/>
              </a:ext>
            </a:extLst>
          </p:cNvPr>
          <p:cNvSpPr txBox="1">
            <a:spLocks/>
          </p:cNvSpPr>
          <p:nvPr/>
        </p:nvSpPr>
        <p:spPr>
          <a:xfrm>
            <a:off x="4821129" y="3023679"/>
            <a:ext cx="1218453" cy="3445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1800" b="0" dirty="0">
                <a:solidFill>
                  <a:srgbClr val="0070C0"/>
                </a:solidFill>
              </a:rPr>
              <a:t>HTTP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A535DD5-F228-E88A-8538-10E519BA9C8C}"/>
              </a:ext>
            </a:extLst>
          </p:cNvPr>
          <p:cNvSpPr/>
          <p:nvPr/>
        </p:nvSpPr>
        <p:spPr>
          <a:xfrm>
            <a:off x="7643581" y="1509578"/>
            <a:ext cx="1990165" cy="3666564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0070C0"/>
              </a:solidFill>
            </a:endParaRPr>
          </a:p>
        </p:txBody>
      </p:sp>
      <p:sp>
        <p:nvSpPr>
          <p:cNvPr id="12" name="Título 4">
            <a:extLst>
              <a:ext uri="{FF2B5EF4-FFF2-40B4-BE49-F238E27FC236}">
                <a16:creationId xmlns:a16="http://schemas.microsoft.com/office/drawing/2014/main" id="{57F46132-06FF-ED52-C973-C6900C545E65}"/>
              </a:ext>
            </a:extLst>
          </p:cNvPr>
          <p:cNvSpPr txBox="1">
            <a:spLocks/>
          </p:cNvSpPr>
          <p:nvPr/>
        </p:nvSpPr>
        <p:spPr>
          <a:xfrm>
            <a:off x="4455805" y="2546081"/>
            <a:ext cx="2155639" cy="3445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1600" b="0" i="1" dirty="0">
                <a:solidFill>
                  <a:srgbClr val="0070C0"/>
                </a:solidFill>
              </a:rPr>
              <a:t>petición - </a:t>
            </a:r>
            <a:r>
              <a:rPr lang="es-ES" sz="1600" b="0" i="1" dirty="0" err="1">
                <a:solidFill>
                  <a:srgbClr val="0070C0"/>
                </a:solidFill>
              </a:rPr>
              <a:t>request</a:t>
            </a:r>
            <a:endParaRPr lang="es-ES" sz="1600" b="0" i="1" dirty="0">
              <a:solidFill>
                <a:srgbClr val="0070C0"/>
              </a:solidFill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42A5014-034A-529C-36BD-0AB09A419670}"/>
              </a:ext>
            </a:extLst>
          </p:cNvPr>
          <p:cNvCxnSpPr>
            <a:cxnSpLocks/>
          </p:cNvCxnSpPr>
          <p:nvPr/>
        </p:nvCxnSpPr>
        <p:spPr>
          <a:xfrm flipH="1">
            <a:off x="4201133" y="3553531"/>
            <a:ext cx="33528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4">
            <a:extLst>
              <a:ext uri="{FF2B5EF4-FFF2-40B4-BE49-F238E27FC236}">
                <a16:creationId xmlns:a16="http://schemas.microsoft.com/office/drawing/2014/main" id="{121A0E88-60A6-9BA9-BBE4-18648739E246}"/>
              </a:ext>
            </a:extLst>
          </p:cNvPr>
          <p:cNvSpPr txBox="1">
            <a:spLocks/>
          </p:cNvSpPr>
          <p:nvPr/>
        </p:nvSpPr>
        <p:spPr>
          <a:xfrm>
            <a:off x="4506936" y="3534683"/>
            <a:ext cx="2155639" cy="3445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1600" b="0" i="1" dirty="0">
                <a:solidFill>
                  <a:srgbClr val="0070C0"/>
                </a:solidFill>
              </a:rPr>
              <a:t>respuesta - response</a:t>
            </a:r>
          </a:p>
        </p:txBody>
      </p:sp>
      <p:pic>
        <p:nvPicPr>
          <p:cNvPr id="15" name="Gráfico 14" descr="Equipo">
            <a:extLst>
              <a:ext uri="{FF2B5EF4-FFF2-40B4-BE49-F238E27FC236}">
                <a16:creationId xmlns:a16="http://schemas.microsoft.com/office/drawing/2014/main" id="{CA884A94-DF62-926D-D56C-1EC125E7AA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36126" y="2761911"/>
            <a:ext cx="1161897" cy="1161897"/>
          </a:xfrm>
          <a:prstGeom prst="rect">
            <a:avLst/>
          </a:prstGeom>
        </p:spPr>
      </p:pic>
      <p:pic>
        <p:nvPicPr>
          <p:cNvPr id="16" name="Gráfico 15" descr="Smartphone">
            <a:extLst>
              <a:ext uri="{FF2B5EF4-FFF2-40B4-BE49-F238E27FC236}">
                <a16:creationId xmlns:a16="http://schemas.microsoft.com/office/drawing/2014/main" id="{21886379-6DFC-097A-6F9C-A7DCA2EAA6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1679" y="4114260"/>
            <a:ext cx="712224" cy="712224"/>
          </a:xfrm>
          <a:prstGeom prst="rect">
            <a:avLst/>
          </a:prstGeom>
        </p:spPr>
      </p:pic>
      <p:sp>
        <p:nvSpPr>
          <p:cNvPr id="17" name="Título 4">
            <a:extLst>
              <a:ext uri="{FF2B5EF4-FFF2-40B4-BE49-F238E27FC236}">
                <a16:creationId xmlns:a16="http://schemas.microsoft.com/office/drawing/2014/main" id="{3F18428A-8DA4-11C1-ABE0-96ADE8A6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078" y="623543"/>
            <a:ext cx="9931400" cy="815975"/>
          </a:xfrm>
        </p:spPr>
        <p:txBody>
          <a:bodyPr/>
          <a:lstStyle/>
          <a:p>
            <a:pPr algn="ctr"/>
            <a:r>
              <a:rPr lang="es-ES" dirty="0"/>
              <a:t>Arquitectura cliente servidor</a:t>
            </a:r>
          </a:p>
        </p:txBody>
      </p:sp>
    </p:spTree>
    <p:extLst>
      <p:ext uri="{BB962C8B-B14F-4D97-AF65-F5344CB8AC3E}">
        <p14:creationId xmlns:p14="http://schemas.microsoft.com/office/powerpoint/2010/main" val="244288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1330512-DB4A-40D9-78BD-DF95551AF513}"/>
              </a:ext>
            </a:extLst>
          </p:cNvPr>
          <p:cNvCxnSpPr>
            <a:cxnSpLocks/>
          </p:cNvCxnSpPr>
          <p:nvPr/>
        </p:nvCxnSpPr>
        <p:spPr>
          <a:xfrm>
            <a:off x="7494299" y="1189414"/>
            <a:ext cx="0" cy="49754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D2F4107-BCBA-CFF5-5AEC-64E6369396AD}"/>
              </a:ext>
            </a:extLst>
          </p:cNvPr>
          <p:cNvCxnSpPr>
            <a:cxnSpLocks/>
          </p:cNvCxnSpPr>
          <p:nvPr/>
        </p:nvCxnSpPr>
        <p:spPr>
          <a:xfrm>
            <a:off x="3836701" y="1189414"/>
            <a:ext cx="0" cy="49754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DFFA950-F20C-D3B4-3DCB-22E2C9053FBC}"/>
              </a:ext>
            </a:extLst>
          </p:cNvPr>
          <p:cNvSpPr/>
          <p:nvPr/>
        </p:nvSpPr>
        <p:spPr>
          <a:xfrm>
            <a:off x="1070686" y="2036143"/>
            <a:ext cx="1990165" cy="168088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0070C0"/>
              </a:solidFill>
            </a:endParaRPr>
          </a:p>
        </p:txBody>
      </p:sp>
      <p:sp>
        <p:nvSpPr>
          <p:cNvPr id="27" name="Título 4">
            <a:extLst>
              <a:ext uri="{FF2B5EF4-FFF2-40B4-BE49-F238E27FC236}">
                <a16:creationId xmlns:a16="http://schemas.microsoft.com/office/drawing/2014/main" id="{3213291C-66B5-6997-49FA-8A45D2B3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852" y="345248"/>
            <a:ext cx="9931400" cy="815975"/>
          </a:xfrm>
        </p:spPr>
        <p:txBody>
          <a:bodyPr/>
          <a:lstStyle/>
          <a:p>
            <a:r>
              <a:rPr lang="es-ES" dirty="0"/>
              <a:t>Arquitectura cliente servidor. Tres niveles</a:t>
            </a:r>
          </a:p>
        </p:txBody>
      </p:sp>
      <p:pic>
        <p:nvPicPr>
          <p:cNvPr id="29" name="Gráfico 28" descr="Portátil">
            <a:extLst>
              <a:ext uri="{FF2B5EF4-FFF2-40B4-BE49-F238E27FC236}">
                <a16:creationId xmlns:a16="http://schemas.microsoft.com/office/drawing/2014/main" id="{8C7FD918-73DE-1646-AC76-E2ECB6E96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0391" y="2197025"/>
            <a:ext cx="1247739" cy="1247739"/>
          </a:xfrm>
          <a:prstGeom prst="rect">
            <a:avLst/>
          </a:prstGeom>
        </p:spPr>
      </p:pic>
      <p:pic>
        <p:nvPicPr>
          <p:cNvPr id="30" name="Gráfico 29" descr="Servidor">
            <a:extLst>
              <a:ext uri="{FF2B5EF4-FFF2-40B4-BE49-F238E27FC236}">
                <a16:creationId xmlns:a16="http://schemas.microsoft.com/office/drawing/2014/main" id="{F3DF5C89-282D-D1F0-5963-B788C25CC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5379" y="2137761"/>
            <a:ext cx="1477549" cy="1477549"/>
          </a:xfrm>
          <a:prstGeom prst="rect">
            <a:avLst/>
          </a:prstGeom>
        </p:spPr>
      </p:pic>
      <p:sp>
        <p:nvSpPr>
          <p:cNvPr id="31" name="Título 4">
            <a:extLst>
              <a:ext uri="{FF2B5EF4-FFF2-40B4-BE49-F238E27FC236}">
                <a16:creationId xmlns:a16="http://schemas.microsoft.com/office/drawing/2014/main" id="{51BFECC5-49C8-7065-95E1-8D8AD126574B}"/>
              </a:ext>
            </a:extLst>
          </p:cNvPr>
          <p:cNvSpPr txBox="1">
            <a:spLocks/>
          </p:cNvSpPr>
          <p:nvPr/>
        </p:nvSpPr>
        <p:spPr>
          <a:xfrm>
            <a:off x="1456541" y="1622394"/>
            <a:ext cx="1218453" cy="3445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1800" b="0" dirty="0">
                <a:solidFill>
                  <a:srgbClr val="0070C0"/>
                </a:solidFill>
              </a:rPr>
              <a:t>Cliente</a:t>
            </a:r>
          </a:p>
        </p:txBody>
      </p:sp>
      <p:sp>
        <p:nvSpPr>
          <p:cNvPr id="32" name="Título 4">
            <a:extLst>
              <a:ext uri="{FF2B5EF4-FFF2-40B4-BE49-F238E27FC236}">
                <a16:creationId xmlns:a16="http://schemas.microsoft.com/office/drawing/2014/main" id="{460DED15-8501-64CC-EB9A-DD4C67AAE4E8}"/>
              </a:ext>
            </a:extLst>
          </p:cNvPr>
          <p:cNvSpPr txBox="1">
            <a:spLocks/>
          </p:cNvSpPr>
          <p:nvPr/>
        </p:nvSpPr>
        <p:spPr>
          <a:xfrm>
            <a:off x="4762887" y="1391741"/>
            <a:ext cx="1745877" cy="575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1800" b="0" dirty="0">
                <a:solidFill>
                  <a:srgbClr val="0070C0"/>
                </a:solidFill>
              </a:rPr>
              <a:t>Servidor Web</a:t>
            </a:r>
          </a:p>
          <a:p>
            <a:pPr algn="ctr"/>
            <a:r>
              <a:rPr lang="es-ES" sz="1800" dirty="0">
                <a:solidFill>
                  <a:srgbClr val="0070C0"/>
                </a:solidFill>
                <a:highlight>
                  <a:srgbClr val="FFFF00"/>
                </a:highlight>
              </a:rPr>
              <a:t>Apache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AF26A84-8A29-D619-BDEA-C9A1737A78E0}"/>
              </a:ext>
            </a:extLst>
          </p:cNvPr>
          <p:cNvCxnSpPr>
            <a:cxnSpLocks/>
          </p:cNvCxnSpPr>
          <p:nvPr/>
        </p:nvCxnSpPr>
        <p:spPr>
          <a:xfrm>
            <a:off x="3191647" y="2848519"/>
            <a:ext cx="126780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ítulo 4">
            <a:extLst>
              <a:ext uri="{FF2B5EF4-FFF2-40B4-BE49-F238E27FC236}">
                <a16:creationId xmlns:a16="http://schemas.microsoft.com/office/drawing/2014/main" id="{370BF634-8F91-93E0-3077-FB510601BF92}"/>
              </a:ext>
            </a:extLst>
          </p:cNvPr>
          <p:cNvSpPr txBox="1">
            <a:spLocks/>
          </p:cNvSpPr>
          <p:nvPr/>
        </p:nvSpPr>
        <p:spPr>
          <a:xfrm>
            <a:off x="2738935" y="2960207"/>
            <a:ext cx="2155639" cy="3445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1600" b="0" i="1" dirty="0">
                <a:solidFill>
                  <a:srgbClr val="0070C0"/>
                </a:solidFill>
              </a:rPr>
              <a:t>Petición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30EF9CF-3825-F73E-3C0E-3E886A0AC834}"/>
              </a:ext>
            </a:extLst>
          </p:cNvPr>
          <p:cNvCxnSpPr>
            <a:cxnSpLocks/>
          </p:cNvCxnSpPr>
          <p:nvPr/>
        </p:nvCxnSpPr>
        <p:spPr>
          <a:xfrm flipH="1">
            <a:off x="5028265" y="4816109"/>
            <a:ext cx="1838449" cy="1884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4">
            <a:extLst>
              <a:ext uri="{FF2B5EF4-FFF2-40B4-BE49-F238E27FC236}">
                <a16:creationId xmlns:a16="http://schemas.microsoft.com/office/drawing/2014/main" id="{28EA0333-9344-AFB1-CAF7-FC837D597C9A}"/>
              </a:ext>
            </a:extLst>
          </p:cNvPr>
          <p:cNvSpPr txBox="1">
            <a:spLocks/>
          </p:cNvSpPr>
          <p:nvPr/>
        </p:nvSpPr>
        <p:spPr>
          <a:xfrm>
            <a:off x="3836701" y="5208009"/>
            <a:ext cx="1838450" cy="3445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1600" b="0" i="1" dirty="0">
                <a:solidFill>
                  <a:srgbClr val="0070C0"/>
                </a:solidFill>
              </a:rPr>
              <a:t>Respuesta HTML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B40ABE2-DB8F-B7D4-AFE0-011F1F293088}"/>
              </a:ext>
            </a:extLst>
          </p:cNvPr>
          <p:cNvSpPr/>
          <p:nvPr/>
        </p:nvSpPr>
        <p:spPr>
          <a:xfrm>
            <a:off x="4640744" y="2036143"/>
            <a:ext cx="1990165" cy="1717465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0070C0"/>
              </a:solidFill>
            </a:endParaRPr>
          </a:p>
        </p:txBody>
      </p:sp>
      <p:sp>
        <p:nvSpPr>
          <p:cNvPr id="38" name="Título 4">
            <a:extLst>
              <a:ext uri="{FF2B5EF4-FFF2-40B4-BE49-F238E27FC236}">
                <a16:creationId xmlns:a16="http://schemas.microsoft.com/office/drawing/2014/main" id="{4D61AFB6-2E11-EDFA-D4E9-EBDAC8D012E3}"/>
              </a:ext>
            </a:extLst>
          </p:cNvPr>
          <p:cNvSpPr txBox="1">
            <a:spLocks/>
          </p:cNvSpPr>
          <p:nvPr/>
        </p:nvSpPr>
        <p:spPr>
          <a:xfrm>
            <a:off x="8580276" y="1391741"/>
            <a:ext cx="1745877" cy="575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1800" b="0" dirty="0">
                <a:solidFill>
                  <a:srgbClr val="0070C0"/>
                </a:solidFill>
              </a:rPr>
              <a:t>Base de Datos</a:t>
            </a:r>
          </a:p>
          <a:p>
            <a:pPr algn="ctr"/>
            <a:r>
              <a:rPr lang="es-ES" sz="1800" dirty="0">
                <a:solidFill>
                  <a:srgbClr val="0070C0"/>
                </a:solidFill>
                <a:highlight>
                  <a:srgbClr val="FFFF00"/>
                </a:highlight>
              </a:rPr>
              <a:t>MySQL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A128CBC-BEF7-CDD7-811E-B78D3D3C113D}"/>
              </a:ext>
            </a:extLst>
          </p:cNvPr>
          <p:cNvSpPr/>
          <p:nvPr/>
        </p:nvSpPr>
        <p:spPr>
          <a:xfrm>
            <a:off x="8464632" y="2036143"/>
            <a:ext cx="1990165" cy="1717465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0070C0"/>
              </a:solidFill>
            </a:endParaRPr>
          </a:p>
        </p:txBody>
      </p:sp>
      <p:pic>
        <p:nvPicPr>
          <p:cNvPr id="40" name="Gráfico 39" descr="Base de datos">
            <a:extLst>
              <a:ext uri="{FF2B5EF4-FFF2-40B4-BE49-F238E27FC236}">
                <a16:creationId xmlns:a16="http://schemas.microsoft.com/office/drawing/2014/main" id="{296F74BA-FE11-DE41-5870-0E6A143083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2681" y="2268546"/>
            <a:ext cx="1081069" cy="1081069"/>
          </a:xfrm>
          <a:prstGeom prst="rect">
            <a:avLst/>
          </a:prstGeom>
        </p:spPr>
      </p:pic>
      <p:sp>
        <p:nvSpPr>
          <p:cNvPr id="41" name="Elipse 40">
            <a:extLst>
              <a:ext uri="{FF2B5EF4-FFF2-40B4-BE49-F238E27FC236}">
                <a16:creationId xmlns:a16="http://schemas.microsoft.com/office/drawing/2014/main" id="{37249158-1CA3-89C5-E195-B18D4F3474E1}"/>
              </a:ext>
            </a:extLst>
          </p:cNvPr>
          <p:cNvSpPr/>
          <p:nvPr/>
        </p:nvSpPr>
        <p:spPr>
          <a:xfrm>
            <a:off x="6996465" y="4537539"/>
            <a:ext cx="955651" cy="41604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BBD53ED-5590-2B6B-126E-EC79CBF69D61}"/>
              </a:ext>
            </a:extLst>
          </p:cNvPr>
          <p:cNvCxnSpPr>
            <a:cxnSpLocks/>
          </p:cNvCxnSpPr>
          <p:nvPr/>
        </p:nvCxnSpPr>
        <p:spPr>
          <a:xfrm>
            <a:off x="6630909" y="3808047"/>
            <a:ext cx="471610" cy="728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314F5FBF-7ED2-E620-A662-F89AD4DEC2EF}"/>
              </a:ext>
            </a:extLst>
          </p:cNvPr>
          <p:cNvCxnSpPr>
            <a:cxnSpLocks/>
          </p:cNvCxnSpPr>
          <p:nvPr/>
        </p:nvCxnSpPr>
        <p:spPr>
          <a:xfrm flipH="1">
            <a:off x="7952116" y="3852149"/>
            <a:ext cx="471610" cy="728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D9ED349E-BB6A-98AC-4769-B765A6D52C8E}"/>
              </a:ext>
            </a:extLst>
          </p:cNvPr>
          <p:cNvCxnSpPr>
            <a:cxnSpLocks/>
          </p:cNvCxnSpPr>
          <p:nvPr/>
        </p:nvCxnSpPr>
        <p:spPr>
          <a:xfrm flipV="1">
            <a:off x="7825993" y="3762499"/>
            <a:ext cx="471610" cy="728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ítulo 4">
            <a:extLst>
              <a:ext uri="{FF2B5EF4-FFF2-40B4-BE49-F238E27FC236}">
                <a16:creationId xmlns:a16="http://schemas.microsoft.com/office/drawing/2014/main" id="{58D301F9-62D7-2843-5DF2-641062CFFEDA}"/>
              </a:ext>
            </a:extLst>
          </p:cNvPr>
          <p:cNvSpPr txBox="1">
            <a:spLocks/>
          </p:cNvSpPr>
          <p:nvPr/>
        </p:nvSpPr>
        <p:spPr>
          <a:xfrm>
            <a:off x="7825993" y="3986011"/>
            <a:ext cx="2155639" cy="5840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1600" b="0" i="1" dirty="0">
                <a:solidFill>
                  <a:srgbClr val="0070C0"/>
                </a:solidFill>
              </a:rPr>
              <a:t>Consulta</a:t>
            </a:r>
          </a:p>
          <a:p>
            <a:pPr algn="ctr"/>
            <a:r>
              <a:rPr lang="es-ES" sz="1600" b="0" i="1" dirty="0">
                <a:solidFill>
                  <a:srgbClr val="0070C0"/>
                </a:solidFill>
              </a:rPr>
              <a:t>Base de datos</a:t>
            </a:r>
          </a:p>
        </p:txBody>
      </p:sp>
      <p:pic>
        <p:nvPicPr>
          <p:cNvPr id="46" name="Gráfico 45" descr="Documento">
            <a:extLst>
              <a:ext uri="{FF2B5EF4-FFF2-40B4-BE49-F238E27FC236}">
                <a16:creationId xmlns:a16="http://schemas.microsoft.com/office/drawing/2014/main" id="{6CEB329F-D9A7-763C-C564-AA67F58EA0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58603" y="4330012"/>
            <a:ext cx="914400" cy="914400"/>
          </a:xfrm>
          <a:prstGeom prst="rect">
            <a:avLst/>
          </a:prstGeom>
        </p:spPr>
      </p:pic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3127931E-4220-F773-C3A4-DDC4B305F514}"/>
              </a:ext>
            </a:extLst>
          </p:cNvPr>
          <p:cNvCxnSpPr>
            <a:cxnSpLocks/>
          </p:cNvCxnSpPr>
          <p:nvPr/>
        </p:nvCxnSpPr>
        <p:spPr>
          <a:xfrm rot="10800000">
            <a:off x="1971286" y="3852149"/>
            <a:ext cx="2201072" cy="982808"/>
          </a:xfrm>
          <a:prstGeom prst="bentConnector3">
            <a:avLst>
              <a:gd name="adj1" fmla="val 100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ítulo 4">
            <a:extLst>
              <a:ext uri="{FF2B5EF4-FFF2-40B4-BE49-F238E27FC236}">
                <a16:creationId xmlns:a16="http://schemas.microsoft.com/office/drawing/2014/main" id="{03FB5477-D313-33C6-C85E-942925DCA26D}"/>
              </a:ext>
            </a:extLst>
          </p:cNvPr>
          <p:cNvSpPr txBox="1">
            <a:spLocks/>
          </p:cNvSpPr>
          <p:nvPr/>
        </p:nvSpPr>
        <p:spPr>
          <a:xfrm>
            <a:off x="1548171" y="5881683"/>
            <a:ext cx="1218453" cy="283144"/>
          </a:xfrm>
          <a:prstGeom prst="rect">
            <a:avLst/>
          </a:prstGeom>
          <a:solidFill>
            <a:srgbClr val="9AC14C"/>
          </a:solidFill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1600" dirty="0">
                <a:solidFill>
                  <a:schemeClr val="bg1"/>
                </a:solidFill>
              </a:rPr>
              <a:t>Nivel 1</a:t>
            </a:r>
          </a:p>
        </p:txBody>
      </p:sp>
      <p:sp>
        <p:nvSpPr>
          <p:cNvPr id="49" name="Título 4">
            <a:extLst>
              <a:ext uri="{FF2B5EF4-FFF2-40B4-BE49-F238E27FC236}">
                <a16:creationId xmlns:a16="http://schemas.microsoft.com/office/drawing/2014/main" id="{DCBE2F96-6F57-AC26-9623-B16C8E513711}"/>
              </a:ext>
            </a:extLst>
          </p:cNvPr>
          <p:cNvSpPr txBox="1">
            <a:spLocks/>
          </p:cNvSpPr>
          <p:nvPr/>
        </p:nvSpPr>
        <p:spPr>
          <a:xfrm>
            <a:off x="5084281" y="5881682"/>
            <a:ext cx="1218453" cy="284400"/>
          </a:xfrm>
          <a:prstGeom prst="rect">
            <a:avLst/>
          </a:prstGeom>
          <a:solidFill>
            <a:srgbClr val="9AC14C"/>
          </a:solidFill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1600" dirty="0">
                <a:solidFill>
                  <a:schemeClr val="bg1"/>
                </a:solidFill>
              </a:rPr>
              <a:t>Nivel 2</a:t>
            </a:r>
          </a:p>
        </p:txBody>
      </p:sp>
      <p:sp>
        <p:nvSpPr>
          <p:cNvPr id="50" name="Título 4">
            <a:extLst>
              <a:ext uri="{FF2B5EF4-FFF2-40B4-BE49-F238E27FC236}">
                <a16:creationId xmlns:a16="http://schemas.microsoft.com/office/drawing/2014/main" id="{473FF7BB-B753-4277-57BC-03C3F0B22032}"/>
              </a:ext>
            </a:extLst>
          </p:cNvPr>
          <p:cNvSpPr txBox="1">
            <a:spLocks/>
          </p:cNvSpPr>
          <p:nvPr/>
        </p:nvSpPr>
        <p:spPr>
          <a:xfrm>
            <a:off x="8780063" y="5881682"/>
            <a:ext cx="1218453" cy="284400"/>
          </a:xfrm>
          <a:prstGeom prst="rect">
            <a:avLst/>
          </a:prstGeom>
          <a:solidFill>
            <a:srgbClr val="9AC14C"/>
          </a:solidFill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1600" dirty="0">
                <a:solidFill>
                  <a:schemeClr val="bg1"/>
                </a:solidFill>
              </a:rPr>
              <a:t>Nivel 3</a:t>
            </a:r>
          </a:p>
        </p:txBody>
      </p:sp>
    </p:spTree>
    <p:extLst>
      <p:ext uri="{BB962C8B-B14F-4D97-AF65-F5344CB8AC3E}">
        <p14:creationId xmlns:p14="http://schemas.microsoft.com/office/powerpoint/2010/main" val="395229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13B580E-1FBF-70AD-2621-A468D029AEBE}"/>
              </a:ext>
            </a:extLst>
          </p:cNvPr>
          <p:cNvSpPr txBox="1"/>
          <p:nvPr/>
        </p:nvSpPr>
        <p:spPr>
          <a:xfrm>
            <a:off x="983974" y="1427517"/>
            <a:ext cx="104062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Google Sans"/>
              </a:rPr>
              <a:t>Descarga e instala XAMPP, utiliza la web del siguiente enlace: </a:t>
            </a:r>
            <a:r>
              <a:rPr lang="es-ES" dirty="0">
                <a:latin typeface="Google Sans"/>
                <a:hlinkClick r:id="rId2"/>
              </a:rPr>
              <a:t>https://www.apachefriends.org/</a:t>
            </a:r>
            <a:endParaRPr lang="es-ES" dirty="0">
              <a:latin typeface="Google Sans"/>
            </a:endParaRPr>
          </a:p>
          <a:p>
            <a:endParaRPr lang="es-ES" dirty="0">
              <a:latin typeface="Google Sans"/>
            </a:endParaRPr>
          </a:p>
          <a:p>
            <a:r>
              <a:rPr lang="es-ES" dirty="0">
                <a:latin typeface="Google Sans"/>
              </a:rPr>
              <a:t>Realiza los siguientes pasos (ayúdate con los primeros 4 videos del apartado Contenidos del aula virtual):</a:t>
            </a:r>
          </a:p>
          <a:p>
            <a:endParaRPr lang="es-ES" dirty="0">
              <a:latin typeface="Google Sans"/>
            </a:endParaRPr>
          </a:p>
          <a:p>
            <a:r>
              <a:rPr lang="es-ES" b="1" dirty="0">
                <a:latin typeface="Google Sans"/>
              </a:rPr>
              <a:t>Paso 1 </a:t>
            </a:r>
            <a:r>
              <a:rPr lang="es-ES" dirty="0">
                <a:latin typeface="Google Sans"/>
              </a:rPr>
              <a:t>Descarga e instala XAMPP asegurándote de elegir todos los servicios que ofrece XAMPP, especialmente Apache y MySQL.</a:t>
            </a:r>
          </a:p>
          <a:p>
            <a:endParaRPr lang="es-ES" dirty="0">
              <a:latin typeface="Google Sans"/>
            </a:endParaRPr>
          </a:p>
          <a:p>
            <a:r>
              <a:rPr lang="es-ES" b="1" dirty="0">
                <a:latin typeface="Google Sans"/>
              </a:rPr>
              <a:t>Paso 2 </a:t>
            </a:r>
            <a:r>
              <a:rPr lang="es-ES" dirty="0">
                <a:latin typeface="Google Sans"/>
              </a:rPr>
              <a:t>Activa la opción para ejecutar XAMPP como administrador, y así evitar el error de “acceso no permitido” </a:t>
            </a:r>
          </a:p>
          <a:p>
            <a:endParaRPr lang="es-ES" dirty="0">
              <a:latin typeface="Google Sans"/>
            </a:endParaRPr>
          </a:p>
          <a:p>
            <a:r>
              <a:rPr lang="es-ES" b="1" dirty="0">
                <a:latin typeface="Google Sans"/>
              </a:rPr>
              <a:t>Paso 3 </a:t>
            </a:r>
            <a:r>
              <a:rPr lang="es-ES" dirty="0">
                <a:latin typeface="Google Sans"/>
              </a:rPr>
              <a:t>Integra los servicios de XAMPP en Windows para que cuando accedamos al panel de control de XAMPP ya estén en funcionamiento de manera correcta.</a:t>
            </a:r>
          </a:p>
          <a:p>
            <a:endParaRPr lang="es-ES" dirty="0">
              <a:latin typeface="Google Sans"/>
            </a:endParaRPr>
          </a:p>
          <a:p>
            <a:r>
              <a:rPr lang="es-ES" b="1" dirty="0">
                <a:latin typeface="Google Sans"/>
              </a:rPr>
              <a:t>Paso 4 </a:t>
            </a:r>
            <a:r>
              <a:rPr lang="es-ES" dirty="0">
                <a:latin typeface="Google Sans"/>
              </a:rPr>
              <a:t>Comprueba que puedes acceder correctamente a XAMPP. Crea un fichero HTML en una nueva carpeta dentro de la carpeta </a:t>
            </a:r>
            <a:r>
              <a:rPr lang="es-ES" dirty="0" err="1">
                <a:latin typeface="Google Sans"/>
              </a:rPr>
              <a:t>htdocs</a:t>
            </a:r>
            <a:r>
              <a:rPr lang="es-ES" dirty="0">
                <a:latin typeface="Google Sans"/>
              </a:rPr>
              <a:t> de XAMPP, y cárgalo desde el navegador para ver que todo funciona correctamente.</a:t>
            </a:r>
            <a:endParaRPr lang="ca-ES" dirty="0">
              <a:latin typeface="Google Sans"/>
            </a:endParaRP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80734443-5C02-7487-D01D-C7C089AA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852" y="345248"/>
            <a:ext cx="9931400" cy="815975"/>
          </a:xfrm>
        </p:spPr>
        <p:txBody>
          <a:bodyPr/>
          <a:lstStyle/>
          <a:p>
            <a:r>
              <a:rPr lang="es-ES" dirty="0"/>
              <a:t>Instalación y configuración de XAMPP</a:t>
            </a:r>
          </a:p>
        </p:txBody>
      </p:sp>
    </p:spTree>
    <p:extLst>
      <p:ext uri="{BB962C8B-B14F-4D97-AF65-F5344CB8AC3E}">
        <p14:creationId xmlns:p14="http://schemas.microsoft.com/office/powerpoint/2010/main" val="234037926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e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9940</TotalTime>
  <Words>485</Words>
  <Application>Microsoft Office PowerPoint</Application>
  <PresentationFormat>Panorámica</PresentationFormat>
  <Paragraphs>71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Abadi</vt:lpstr>
      <vt:lpstr>Arial</vt:lpstr>
      <vt:lpstr>Calibri</vt:lpstr>
      <vt:lpstr>Calibri Light</vt:lpstr>
      <vt:lpstr>Corbel</vt:lpstr>
      <vt:lpstr>Google Sans</vt:lpstr>
      <vt:lpstr>Wingdings</vt:lpstr>
      <vt:lpstr>Base</vt:lpstr>
      <vt:lpstr>Diseño personalizado</vt:lpstr>
      <vt:lpstr>UF1470  Administración SGBD</vt:lpstr>
      <vt:lpstr>SGBDR</vt:lpstr>
      <vt:lpstr>phpMyAdmin</vt:lpstr>
      <vt:lpstr>¿Qué es XAMPP?</vt:lpstr>
      <vt:lpstr>XAMPP</vt:lpstr>
      <vt:lpstr>PHP</vt:lpstr>
      <vt:lpstr>Arquitectura cliente servidor</vt:lpstr>
      <vt:lpstr>Arquitectura cliente servidor. Tres niveles</vt:lpstr>
      <vt:lpstr>Instalación y configuración de XAMPP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UF1303 Elaboración de Hojas de Estilo</dc:title>
  <dc:creator>Carlos</dc:creator>
  <cp:lastModifiedBy>Carles Amor Sureda</cp:lastModifiedBy>
  <cp:revision>104</cp:revision>
  <dcterms:created xsi:type="dcterms:W3CDTF">2022-03-10T09:27:00Z</dcterms:created>
  <dcterms:modified xsi:type="dcterms:W3CDTF">2024-09-01T17:57:55Z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CD0E5AF000EC4B6F8823789CFADCBB4A</vt:lpwstr>
  </property>
  <property fmtid="{D5CDD505-2E9C-101B-9397-08002B2CF9AE}" pid="3" name="KSOProductBuildVer">
    <vt:lpwstr>3082-11.2.0.11254</vt:lpwstr>
  </property>
</Properties>
</file>