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300" r:id="rId4"/>
    <p:sldId id="302" r:id="rId5"/>
    <p:sldId id="368" r:id="rId6"/>
    <p:sldId id="369" r:id="rId7"/>
    <p:sldId id="370" r:id="rId8"/>
    <p:sldId id="371" r:id="rId9"/>
    <p:sldId id="372" r:id="rId10"/>
    <p:sldId id="3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UF1841: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otip_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7515" y="6232525"/>
            <a:ext cx="2893060" cy="358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5609724-043B-4825-9221-1F0B318CAD26}" type="datetimeFigureOut">
              <a:rPr lang="es-ES" smtClean="0"/>
              <a:t>01/09/2024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2165BF0-F1A3-4E4C-A649-5E227C90A76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3290" y="1808921"/>
            <a:ext cx="10345420" cy="3240157"/>
          </a:xfrm>
        </p:spPr>
        <p:txBody>
          <a:bodyPr>
            <a:normAutofit/>
          </a:bodyPr>
          <a:lstStyle/>
          <a:p>
            <a:r>
              <a:rPr lang="es-ES" b="1" dirty="0">
                <a:latin typeface="Abadi" panose="020B0604020104020204" pitchFamily="34" charset="0"/>
              </a:rPr>
              <a:t>UF1470</a:t>
            </a:r>
            <a:br>
              <a:rPr lang="es-ES" b="1" dirty="0">
                <a:latin typeface="Abadi" panose="020B0604020104020204" pitchFamily="34" charset="0"/>
              </a:rPr>
            </a:br>
            <a:br>
              <a:rPr lang="es-ES" dirty="0"/>
            </a:br>
            <a:r>
              <a:rPr lang="es-ES" sz="3600">
                <a:latin typeface="+mn-lt"/>
                <a:cs typeface="+mn-lt"/>
              </a:rPr>
              <a:t>El Administrador (DBA)</a:t>
            </a:r>
            <a:br>
              <a:rPr lang="es-ES" sz="3600" dirty="0">
                <a:latin typeface="+mn-lt"/>
                <a:cs typeface="+mn-lt"/>
              </a:rPr>
            </a:br>
            <a:r>
              <a:rPr lang="es-ES" sz="2000" b="0" cap="none" dirty="0">
                <a:latin typeface="Bahnschrift" panose="020B0502040204020203" pitchFamily="34" charset="0"/>
                <a:cs typeface="+mn-lt"/>
              </a:rPr>
              <a:t>Funciones del Administrador y Tipos de usuarios.</a:t>
            </a:r>
            <a:endParaRPr lang="es-ES" sz="3600" dirty="0">
              <a:latin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242570"/>
            <a:ext cx="9875520" cy="1356360"/>
          </a:xfrm>
        </p:spPr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43635" y="1498934"/>
            <a:ext cx="9730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400"/>
              </a:spcAft>
              <a:buNone/>
            </a:pPr>
            <a:r>
              <a:rPr lang="es-ES" sz="2000" dirty="0"/>
              <a:t>Actualmente todas las empresas necesitan recurrir a una base de datos. La administración se lleva a cabo mediante un </a:t>
            </a:r>
            <a:r>
              <a:rPr lang="es-ES" sz="2000" b="1" dirty="0"/>
              <a:t>SGBD</a:t>
            </a:r>
            <a:r>
              <a:rPr lang="es-ES" sz="2000" dirty="0"/>
              <a:t> o </a:t>
            </a:r>
            <a:r>
              <a:rPr lang="es-ES" sz="2000" b="1" dirty="0"/>
              <a:t>Sistema Gestor de Base de datos</a:t>
            </a:r>
            <a:r>
              <a:rPr lang="es-ES" sz="2000" dirty="0"/>
              <a:t>.</a:t>
            </a:r>
          </a:p>
        </p:txBody>
      </p:sp>
      <p:sp>
        <p:nvSpPr>
          <p:cNvPr id="7" name="Flecha hacia abajo 6"/>
          <p:cNvSpPr/>
          <p:nvPr/>
        </p:nvSpPr>
        <p:spPr>
          <a:xfrm>
            <a:off x="5626735" y="2326810"/>
            <a:ext cx="763270" cy="650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4" name="CuadroTexto 2"/>
          <p:cNvSpPr txBox="1"/>
          <p:nvPr/>
        </p:nvSpPr>
        <p:spPr>
          <a:xfrm>
            <a:off x="1143635" y="3025353"/>
            <a:ext cx="987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400"/>
              </a:spcAft>
              <a:buNone/>
            </a:pPr>
            <a:r>
              <a:rPr lang="es-ES" sz="2000" dirty="0"/>
              <a:t>Para la adecuada gestión de estas base de datos es fundamental la figura de un  responsable que sea un profesional de las tecnologías de la información y que posea conocimiento avanzados sobre estos temas.</a:t>
            </a:r>
          </a:p>
        </p:txBody>
      </p:sp>
      <p:sp>
        <p:nvSpPr>
          <p:cNvPr id="6" name="CuadroTexto 2"/>
          <p:cNvSpPr txBox="1"/>
          <p:nvPr/>
        </p:nvSpPr>
        <p:spPr>
          <a:xfrm>
            <a:off x="1143635" y="5130977"/>
            <a:ext cx="973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400"/>
              </a:spcAft>
              <a:buNone/>
            </a:pPr>
            <a:r>
              <a:rPr lang="es-ES" sz="2000" b="1" u="sng" dirty="0"/>
              <a:t>El administrador </a:t>
            </a:r>
            <a:r>
              <a:rPr lang="es-ES" sz="2000" dirty="0"/>
              <a:t>(una o varias personas)</a:t>
            </a:r>
          </a:p>
        </p:txBody>
      </p:sp>
      <p:sp>
        <p:nvSpPr>
          <p:cNvPr id="8" name="Flecha hacia abajo 7"/>
          <p:cNvSpPr/>
          <p:nvPr/>
        </p:nvSpPr>
        <p:spPr>
          <a:xfrm>
            <a:off x="5627370" y="4159942"/>
            <a:ext cx="763270" cy="650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5" name="CuadroTexto 2">
            <a:extLst>
              <a:ext uri="{FF2B5EF4-FFF2-40B4-BE49-F238E27FC236}">
                <a16:creationId xmlns:a16="http://schemas.microsoft.com/office/drawing/2014/main" id="{B147FBB8-0BDB-FCF9-685C-756C69E6BB90}"/>
              </a:ext>
            </a:extLst>
          </p:cNvPr>
          <p:cNvSpPr txBox="1"/>
          <p:nvPr/>
        </p:nvSpPr>
        <p:spPr>
          <a:xfrm>
            <a:off x="1143000" y="5592858"/>
            <a:ext cx="973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400"/>
              </a:spcAft>
              <a:buNone/>
            </a:pPr>
            <a:r>
              <a:rPr lang="es-ES" sz="2000" dirty="0"/>
              <a:t>DBA, del inglés Data Base </a:t>
            </a:r>
            <a:r>
              <a:rPr lang="es-ES" sz="2000" dirty="0" err="1"/>
              <a:t>Administrator</a:t>
            </a:r>
            <a:endParaRPr lang="es-E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270562"/>
            <a:ext cx="9875520" cy="1356360"/>
          </a:xfrm>
        </p:spPr>
        <p:txBody>
          <a:bodyPr/>
          <a:lstStyle/>
          <a:p>
            <a:pPr algn="ctr"/>
            <a:r>
              <a:rPr lang="es-ES" dirty="0"/>
              <a:t>Funciones del Administrador</a:t>
            </a:r>
          </a:p>
        </p:txBody>
      </p:sp>
      <p:pic>
        <p:nvPicPr>
          <p:cNvPr id="105" name="Imagen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998AA-A768-8EEE-5173-A9830F10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69569"/>
            <a:ext cx="9872871" cy="3531637"/>
          </a:xfrm>
        </p:spPr>
        <p:txBody>
          <a:bodyPr/>
          <a:lstStyle/>
          <a:p>
            <a:pPr marL="502920" indent="-457200">
              <a:buClrTx/>
              <a:buFont typeface="+mj-lt"/>
              <a:buAutoNum type="arabicPeriod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la base de datos.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Estructura lógica  o esquema de la Base de Datos Se definen las tablas y los campos que las componen, así como, la relación que se establecen entre las tablas.</a:t>
            </a: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Después, se debe crear, mediante sentencias </a:t>
            </a:r>
            <a:r>
              <a:rPr lang="es-ES" b="1" dirty="0">
                <a:solidFill>
                  <a:schemeClr val="tx1"/>
                </a:solidFill>
              </a:rPr>
              <a:t>DDL</a:t>
            </a:r>
            <a:r>
              <a:rPr lang="es-ES" dirty="0">
                <a:solidFill>
                  <a:schemeClr val="tx1"/>
                </a:solidFill>
              </a:rPr>
              <a:t> o herramientas de gráficas de gestión, la estructura básica que permita almacenar y relacionar la información: las tabla, las restricciones y las vistas.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DDL, del inglés, </a:t>
            </a:r>
            <a:r>
              <a:rPr lang="es-ES" i="1" dirty="0">
                <a:solidFill>
                  <a:schemeClr val="tx1"/>
                </a:solidFill>
              </a:rPr>
              <a:t>Data </a:t>
            </a:r>
            <a:r>
              <a:rPr lang="es-ES" i="1" dirty="0" err="1">
                <a:solidFill>
                  <a:schemeClr val="tx1"/>
                </a:solidFill>
              </a:rPr>
              <a:t>Definition</a:t>
            </a:r>
            <a:r>
              <a:rPr lang="es-ES" i="1" dirty="0">
                <a:solidFill>
                  <a:schemeClr val="tx1"/>
                </a:solidFill>
              </a:rPr>
              <a:t> </a:t>
            </a:r>
            <a:r>
              <a:rPr lang="es-ES" i="1" dirty="0" err="1">
                <a:solidFill>
                  <a:schemeClr val="tx1"/>
                </a:solidFill>
              </a:rPr>
              <a:t>Language</a:t>
            </a:r>
            <a:r>
              <a:rPr lang="es-ES" dirty="0">
                <a:solidFill>
                  <a:schemeClr val="tx1"/>
                </a:solidFill>
              </a:rPr>
              <a:t>, es decir, Lenguaje de definición de datos, son un conjunto de instrucciones que permite crear (CREATE),  modificar (ALTER) y eliminar (DROP) elementos de como tablas y usuarios. Se deben manejar por el administrados o por usuarios cualificados.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>
              <a:buClrTx/>
            </a:pPr>
            <a:endParaRPr lang="ca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270562"/>
            <a:ext cx="9875520" cy="1356360"/>
          </a:xfrm>
        </p:spPr>
        <p:txBody>
          <a:bodyPr/>
          <a:lstStyle/>
          <a:p>
            <a:pPr algn="ctr"/>
            <a:r>
              <a:rPr lang="es-ES" dirty="0"/>
              <a:t>Funciones del Administrador</a:t>
            </a:r>
          </a:p>
        </p:txBody>
      </p:sp>
      <p:pic>
        <p:nvPicPr>
          <p:cNvPr id="105" name="Imagen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998AA-A768-8EEE-5173-A9830F10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415920"/>
            <a:ext cx="9872871" cy="4026159"/>
          </a:xfrm>
        </p:spPr>
        <p:txBody>
          <a:bodyPr>
            <a:normAutofit fontScale="92500" lnSpcReduction="10000"/>
          </a:bodyPr>
          <a:lstStyle/>
          <a:p>
            <a:pPr marL="502920" indent="-457200">
              <a:buClrTx/>
              <a:buFont typeface="+mj-lt"/>
              <a:buAutoNum type="arabicPeriod" startAt="2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almacenamiento físico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También, estructuras adicionales como índices.</a:t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 startAt="2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Adaptar y adecuar el diseño de la base de datos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Modificaciones que se tengan que llevar a cabo con el paso del tiempo para adecuar tablas, campos, restricciones a  nuevas circunstancias.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 startAt="2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 permisos o denegar a los usuarios, establecer privilegios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Permite un buen manejo de la base de datos. Es una de las mejores técnicas para implementar seguridad en el SGBD.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>
              <a:buClrTx/>
            </a:pPr>
            <a:endParaRPr lang="ca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9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270562"/>
            <a:ext cx="9875520" cy="1356360"/>
          </a:xfrm>
        </p:spPr>
        <p:txBody>
          <a:bodyPr/>
          <a:lstStyle/>
          <a:p>
            <a:pPr algn="ctr"/>
            <a:r>
              <a:rPr lang="es-ES" dirty="0"/>
              <a:t>Funciones del Administrador</a:t>
            </a:r>
          </a:p>
        </p:txBody>
      </p:sp>
      <p:pic>
        <p:nvPicPr>
          <p:cNvPr id="105" name="Imagen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998AA-A768-8EEE-5173-A9830F10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415920"/>
            <a:ext cx="9872871" cy="4026159"/>
          </a:xfrm>
        </p:spPr>
        <p:txBody>
          <a:bodyPr>
            <a:normAutofit fontScale="92500"/>
          </a:bodyPr>
          <a:lstStyle/>
          <a:p>
            <a:pPr marL="502920" indent="-457200">
              <a:buClrTx/>
              <a:buFont typeface="+mj-lt"/>
              <a:buAutoNum type="arabicPeriod" startAt="5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plan de seguridad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Evitar accesos no controlados. Controlar el espacio físico. Realizar auditorias.</a:t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 startAt="5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Recuperación y Copias de seguridad 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 Establecer opciones de recuperación y restauración de datos,  realizar copias de seguridad.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 startAt="5"/>
            </a:pPr>
            <a:r>
              <a:rPr lang="es-E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Monitorizar de la </a:t>
            </a: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s-E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datos.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Comprobar el rendimiento de la BBDD. Realizar </a:t>
            </a:r>
            <a:r>
              <a:rPr lang="es-ES" b="1" i="1" dirty="0" err="1">
                <a:solidFill>
                  <a:schemeClr val="tx1"/>
                </a:solidFill>
              </a:rPr>
              <a:t>tunings</a:t>
            </a:r>
            <a:r>
              <a:rPr lang="es-ES" dirty="0">
                <a:solidFill>
                  <a:schemeClr val="tx1"/>
                </a:solidFill>
              </a:rPr>
              <a:t> para la optimización cuando se detectan problemas que tiene que ver con el rendimiento.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>
              <a:buClrTx/>
            </a:pPr>
            <a:endParaRPr lang="ca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6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270562"/>
            <a:ext cx="9875520" cy="1356360"/>
          </a:xfrm>
        </p:spPr>
        <p:txBody>
          <a:bodyPr/>
          <a:lstStyle/>
          <a:p>
            <a:pPr algn="ctr"/>
            <a:r>
              <a:rPr lang="es-ES" dirty="0"/>
              <a:t>Funciones del Administrador</a:t>
            </a:r>
          </a:p>
        </p:txBody>
      </p:sp>
      <p:pic>
        <p:nvPicPr>
          <p:cNvPr id="105" name="Imagen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998AA-A768-8EEE-5173-A9830F10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415920"/>
            <a:ext cx="9872871" cy="4026159"/>
          </a:xfrm>
        </p:spPr>
        <p:txBody>
          <a:bodyPr>
            <a:normAutofit fontScale="92500"/>
          </a:bodyPr>
          <a:lstStyle/>
          <a:p>
            <a:pPr marL="502920" indent="-457200">
              <a:buClrTx/>
              <a:buFont typeface="+mj-lt"/>
              <a:buAutoNum type="arabicPeriod" startAt="8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plan de seguridad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Evitar accesos no controlados. Controlar el espacio físico. Realizar auditorias.</a:t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 startAt="8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Recuperación y Copias de seguridad 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 Establecer opciones de recuperación y restauración de datos,  realizar copias de seguridad.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 startAt="8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Monitorizar de la base de datos.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Comprobar el rendimiento de la BBDD. Realizar </a:t>
            </a:r>
            <a:r>
              <a:rPr lang="es-ES" b="1" i="1" dirty="0" err="1">
                <a:solidFill>
                  <a:schemeClr val="tx1"/>
                </a:solidFill>
              </a:rPr>
              <a:t>tunings</a:t>
            </a:r>
            <a:r>
              <a:rPr lang="es-ES" dirty="0">
                <a:solidFill>
                  <a:schemeClr val="tx1"/>
                </a:solidFill>
              </a:rPr>
              <a:t> para la optimización cuando se detectan problemas que tiene que ver con el rendimiento.</a:t>
            </a: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 lvl="1">
              <a:buClrTx/>
            </a:pPr>
            <a:endParaRPr lang="es-ES" dirty="0">
              <a:solidFill>
                <a:schemeClr val="tx1"/>
              </a:solidFill>
            </a:endParaRPr>
          </a:p>
          <a:p>
            <a:pPr>
              <a:buClrTx/>
            </a:pPr>
            <a:endParaRPr lang="ca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4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270562"/>
            <a:ext cx="9875520" cy="1356360"/>
          </a:xfrm>
        </p:spPr>
        <p:txBody>
          <a:bodyPr/>
          <a:lstStyle/>
          <a:p>
            <a:pPr algn="ctr"/>
            <a:r>
              <a:rPr lang="es-ES" dirty="0"/>
              <a:t>Funciones del Administrador</a:t>
            </a:r>
          </a:p>
        </p:txBody>
      </p:sp>
      <p:pic>
        <p:nvPicPr>
          <p:cNvPr id="105" name="Imagen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998AA-A768-8EEE-5173-A9830F10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415920"/>
            <a:ext cx="9872871" cy="3286709"/>
          </a:xfrm>
        </p:spPr>
        <p:txBody>
          <a:bodyPr>
            <a:normAutofit/>
          </a:bodyPr>
          <a:lstStyle/>
          <a:p>
            <a:pPr marL="502920" indent="-457200">
              <a:buClrTx/>
              <a:buFont typeface="+mj-lt"/>
              <a:buAutoNum type="arabicPeriod" startAt="8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procedimientos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 startAt="8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 componentes SGBD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 startAt="8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 apoyo y asistencia</a:t>
            </a:r>
            <a:b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indent="-457200">
              <a:buClrTx/>
              <a:buFont typeface="+mj-lt"/>
              <a:buAutoNum type="arabicPeriod" startAt="8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 y documentar cambios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1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270562"/>
            <a:ext cx="9875520" cy="1356360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Tipos de usuarios</a:t>
            </a:r>
          </a:p>
        </p:txBody>
      </p:sp>
      <p:pic>
        <p:nvPicPr>
          <p:cNvPr id="105" name="Imagen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Marcador de contenido 5">
            <a:extLst>
              <a:ext uri="{FF2B5EF4-FFF2-40B4-BE49-F238E27FC236}">
                <a16:creationId xmlns:a16="http://schemas.microsoft.com/office/drawing/2014/main" id="{7E1C7043-B75D-0440-F137-8549C9648587}"/>
              </a:ext>
            </a:extLst>
          </p:cNvPr>
          <p:cNvSpPr txBox="1">
            <a:spLocks/>
          </p:cNvSpPr>
          <p:nvPr/>
        </p:nvSpPr>
        <p:spPr>
          <a:xfrm>
            <a:off x="1158240" y="1415920"/>
            <a:ext cx="9872871" cy="4026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ClrTx/>
              <a:buFont typeface="+mj-lt"/>
              <a:buAutoNum type="arabicPeriod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 normales o finales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Se refiere a los usuarios a los que va dirigido el servicio (en este caso la base de datos), es decir, el cliente.  No necesitan información técnica y acceden a la información de manera sencilla.</a:t>
            </a:r>
          </a:p>
          <a:p>
            <a:pPr marL="502920" indent="-457200">
              <a:buClrTx/>
              <a:buFont typeface="+mj-lt"/>
              <a:buAutoNum type="arabicPeriod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 especializados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Acceden a la base de datos directamente sin necesidad de ninguna interfaz especial. Utilizan el </a:t>
            </a:r>
            <a:r>
              <a:rPr lang="es-ES" b="1" dirty="0">
                <a:solidFill>
                  <a:schemeClr val="tx1"/>
                </a:solidFill>
              </a:rPr>
              <a:t>lenguaje de manipulación de datos</a:t>
            </a:r>
            <a:r>
              <a:rPr lang="es-ES" dirty="0">
                <a:solidFill>
                  <a:schemeClr val="tx1"/>
                </a:solidFill>
              </a:rPr>
              <a:t>, conocido como </a:t>
            </a:r>
            <a:r>
              <a:rPr lang="es-ES" b="1" u="sng" dirty="0">
                <a:solidFill>
                  <a:schemeClr val="tx1"/>
                </a:solidFill>
              </a:rPr>
              <a:t>DML</a:t>
            </a:r>
            <a:r>
              <a:rPr lang="es-ES" dirty="0">
                <a:solidFill>
                  <a:schemeClr val="tx1"/>
                </a:solidFill>
              </a:rPr>
              <a:t> (del inglés, Data </a:t>
            </a:r>
            <a:r>
              <a:rPr lang="es-ES" dirty="0" err="1">
                <a:solidFill>
                  <a:schemeClr val="tx1"/>
                </a:solidFill>
              </a:rPr>
              <a:t>Manipulation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Lenguage</a:t>
            </a:r>
            <a:r>
              <a:rPr lang="es-ES" dirty="0">
                <a:solidFill>
                  <a:schemeClr val="tx1"/>
                </a:solidFill>
              </a:rPr>
              <a:t>). Usan instrucciones para insertar, actualizar y eliminar los datos de la tablas de las bases de datos, así como, realizar consultas. Pueden ser usuarios distintos a los administradores, siempre que tengan los privilegios necesarios.</a:t>
            </a:r>
          </a:p>
          <a:p>
            <a:pPr marL="731520" lvl="1" indent="-457200">
              <a:buClrTx/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/>
            </a:pP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Programadores de aplicaciones.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Son los usuarios especializados en el desarrollo de programas (</a:t>
            </a:r>
            <a:r>
              <a:rPr lang="pt-BR" dirty="0" err="1">
                <a:solidFill>
                  <a:schemeClr val="tx1"/>
                </a:solidFill>
              </a:rPr>
              <a:t>Cobol</a:t>
            </a:r>
            <a:r>
              <a:rPr lang="pt-BR" dirty="0">
                <a:solidFill>
                  <a:schemeClr val="tx1"/>
                </a:solidFill>
              </a:rPr>
              <a:t>, C++, Visual Basic, PHP o PL/SQL) </a:t>
            </a:r>
            <a:r>
              <a:rPr lang="pt-BR" dirty="0" err="1">
                <a:solidFill>
                  <a:schemeClr val="tx1"/>
                </a:solidFill>
              </a:rPr>
              <a:t>con</a:t>
            </a:r>
            <a:r>
              <a:rPr lang="pt-BR" dirty="0">
                <a:solidFill>
                  <a:schemeClr val="tx1"/>
                </a:solidFill>
              </a:rPr>
              <a:t> profundos </a:t>
            </a:r>
            <a:r>
              <a:rPr lang="pt-BR" dirty="0" err="1">
                <a:solidFill>
                  <a:schemeClr val="tx1"/>
                </a:solidFill>
              </a:rPr>
              <a:t>conocimientos</a:t>
            </a:r>
            <a:r>
              <a:rPr lang="pt-BR" dirty="0">
                <a:solidFill>
                  <a:schemeClr val="tx1"/>
                </a:solidFill>
              </a:rPr>
              <a:t> sobre </a:t>
            </a:r>
            <a:r>
              <a:rPr lang="pt-BR" dirty="0" err="1">
                <a:solidFill>
                  <a:schemeClr val="tx1"/>
                </a:solidFill>
              </a:rPr>
              <a:t>la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interacción</a:t>
            </a:r>
            <a:r>
              <a:rPr lang="pt-BR" dirty="0">
                <a:solidFill>
                  <a:schemeClr val="tx1"/>
                </a:solidFill>
              </a:rPr>
              <a:t> de </a:t>
            </a:r>
            <a:r>
              <a:rPr lang="pt-BR" dirty="0" err="1">
                <a:solidFill>
                  <a:schemeClr val="tx1"/>
                </a:solidFill>
              </a:rPr>
              <a:t>estos</a:t>
            </a:r>
            <a:r>
              <a:rPr lang="pt-BR" dirty="0">
                <a:solidFill>
                  <a:schemeClr val="tx1"/>
                </a:solidFill>
              </a:rPr>
              <a:t> programas y </a:t>
            </a:r>
            <a:r>
              <a:rPr lang="pt-BR" dirty="0" err="1">
                <a:solidFill>
                  <a:schemeClr val="tx1"/>
                </a:solidFill>
              </a:rPr>
              <a:t>las</a:t>
            </a:r>
            <a:r>
              <a:rPr lang="pt-BR" dirty="0">
                <a:solidFill>
                  <a:schemeClr val="tx1"/>
                </a:solidFill>
              </a:rPr>
              <a:t> bases de </a:t>
            </a:r>
            <a:r>
              <a:rPr lang="pt-BR" dirty="0" err="1">
                <a:solidFill>
                  <a:schemeClr val="tx1"/>
                </a:solidFill>
              </a:rPr>
              <a:t>datos</a:t>
            </a:r>
            <a:r>
              <a:rPr lang="pt-BR" dirty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  <a:p>
            <a:pPr marL="731520" lvl="1" indent="-457200">
              <a:buClrTx/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731520" lvl="1" indent="-457200">
              <a:buClrTx/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/>
            </a:pPr>
            <a:endParaRPr lang="ca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5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8240" y="270562"/>
            <a:ext cx="9875520" cy="1356360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Tipos de usuarios</a:t>
            </a:r>
          </a:p>
        </p:txBody>
      </p:sp>
      <p:pic>
        <p:nvPicPr>
          <p:cNvPr id="105" name="Imagen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Marcador de contenido 5">
            <a:extLst>
              <a:ext uri="{FF2B5EF4-FFF2-40B4-BE49-F238E27FC236}">
                <a16:creationId xmlns:a16="http://schemas.microsoft.com/office/drawing/2014/main" id="{7E1C7043-B75D-0440-F137-8549C9648587}"/>
              </a:ext>
            </a:extLst>
          </p:cNvPr>
          <p:cNvSpPr txBox="1">
            <a:spLocks/>
          </p:cNvSpPr>
          <p:nvPr/>
        </p:nvSpPr>
        <p:spPr>
          <a:xfrm>
            <a:off x="1158240" y="1415920"/>
            <a:ext cx="9872871" cy="402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ClrTx/>
              <a:buFont typeface="+mj-lt"/>
              <a:buAutoNum type="arabicPeriod" startAt="4"/>
            </a:pPr>
            <a:r>
              <a:rPr lang="es-E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Administradores de la base de datos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Se encargan del perfecto funcionamiento de la base de datos. Los administradores otorgan de los privilegios de cada uno de los usuarios. También, se encargan, de las vistas (en inglés, </a:t>
            </a:r>
            <a:r>
              <a:rPr lang="es-ES" dirty="0" err="1">
                <a:solidFill>
                  <a:schemeClr val="tx1"/>
                </a:solidFill>
              </a:rPr>
              <a:t>views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 marL="502920" indent="-457200">
              <a:buClrTx/>
              <a:buFont typeface="+mj-lt"/>
              <a:buAutoNum type="arabicPeriod" startAt="4"/>
            </a:pPr>
            <a:r>
              <a:rPr lang="es-E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Administradores del sistema informático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b="1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s-ES" dirty="0">
                <a:solidFill>
                  <a:schemeClr val="tx1"/>
                </a:solidFill>
              </a:rPr>
              <a:t>Se encargan del correcto de funcionamiento del sistema operativo de los equipos.</a:t>
            </a:r>
          </a:p>
          <a:p>
            <a:pPr marL="731520" lvl="1" indent="-457200">
              <a:buClrTx/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731520" lvl="1" indent="-457200">
              <a:buClrTx/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731520" lvl="1" indent="-457200">
              <a:buClrTx/>
              <a:buFont typeface="+mj-lt"/>
              <a:buAutoNum type="arabicPeriod"/>
            </a:pPr>
            <a:endParaRPr lang="es-ES" dirty="0">
              <a:solidFill>
                <a:schemeClr val="tx1"/>
              </a:solidFill>
            </a:endParaRPr>
          </a:p>
          <a:p>
            <a:pPr marL="502920" indent="-457200">
              <a:buClrTx/>
              <a:buFont typeface="+mj-lt"/>
              <a:buAutoNum type="arabicPeriod" startAt="4"/>
            </a:pPr>
            <a:endParaRPr lang="ca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4950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9812</TotalTime>
  <Words>722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Abadi</vt:lpstr>
      <vt:lpstr>Arial</vt:lpstr>
      <vt:lpstr>Bahnschrift</vt:lpstr>
      <vt:lpstr>Calibri</vt:lpstr>
      <vt:lpstr>Calibri Light</vt:lpstr>
      <vt:lpstr>Corbel</vt:lpstr>
      <vt:lpstr>Base</vt:lpstr>
      <vt:lpstr>Diseño personalizado</vt:lpstr>
      <vt:lpstr>UF1470  El Administrador (DBA) Funciones del Administrador y Tipos de usuarios.</vt:lpstr>
      <vt:lpstr>Introducción</vt:lpstr>
      <vt:lpstr>Funciones del Administrador</vt:lpstr>
      <vt:lpstr>Funciones del Administrador</vt:lpstr>
      <vt:lpstr>Funciones del Administrador</vt:lpstr>
      <vt:lpstr>Funciones del Administrador</vt:lpstr>
      <vt:lpstr>Funciones del Administrador</vt:lpstr>
      <vt:lpstr>Tipos de usuarios</vt:lpstr>
      <vt:lpstr>Tipos de usuarios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UF1303 Elaboración de Hojas de Estilo</dc:title>
  <dc:creator>Carlos</dc:creator>
  <cp:lastModifiedBy>Carles Amor Sureda</cp:lastModifiedBy>
  <cp:revision>100</cp:revision>
  <dcterms:created xsi:type="dcterms:W3CDTF">2022-03-10T09:27:00Z</dcterms:created>
  <dcterms:modified xsi:type="dcterms:W3CDTF">2024-09-01T17:59:22Z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CD0E5AF000EC4B6F8823789CFADCBB4A</vt:lpwstr>
  </property>
  <property fmtid="{D5CDD505-2E9C-101B-9397-08002B2CF9AE}" pid="3" name="KSOProductBuildVer">
    <vt:lpwstr>3082-11.2.0.11254</vt:lpwstr>
  </property>
</Properties>
</file>