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handoutMasterIdLst>
    <p:handoutMasterId r:id="rId65"/>
  </p:handoutMasterIdLst>
  <p:sldIdLst>
    <p:sldId id="529" r:id="rId2"/>
    <p:sldId id="499" r:id="rId3"/>
    <p:sldId id="421" r:id="rId4"/>
    <p:sldId id="504" r:id="rId5"/>
    <p:sldId id="502" r:id="rId6"/>
    <p:sldId id="503" r:id="rId7"/>
    <p:sldId id="335" r:id="rId8"/>
    <p:sldId id="423" r:id="rId9"/>
    <p:sldId id="424" r:id="rId10"/>
    <p:sldId id="497" r:id="rId11"/>
    <p:sldId id="426" r:id="rId12"/>
    <p:sldId id="530" r:id="rId13"/>
    <p:sldId id="531" r:id="rId14"/>
    <p:sldId id="429" r:id="rId15"/>
    <p:sldId id="494" r:id="rId16"/>
    <p:sldId id="430" r:id="rId17"/>
    <p:sldId id="431" r:id="rId18"/>
    <p:sldId id="500" r:id="rId19"/>
    <p:sldId id="501" r:id="rId20"/>
    <p:sldId id="505" r:id="rId21"/>
    <p:sldId id="512" r:id="rId22"/>
    <p:sldId id="508" r:id="rId23"/>
    <p:sldId id="344" r:id="rId24"/>
    <p:sldId id="345" r:id="rId25"/>
    <p:sldId id="521" r:id="rId26"/>
    <p:sldId id="506" r:id="rId27"/>
    <p:sldId id="507" r:id="rId28"/>
    <p:sldId id="347" r:id="rId29"/>
    <p:sldId id="348" r:id="rId30"/>
    <p:sldId id="433" r:id="rId31"/>
    <p:sldId id="488" r:id="rId32"/>
    <p:sldId id="509" r:id="rId33"/>
    <p:sldId id="371" r:id="rId34"/>
    <p:sldId id="376" r:id="rId35"/>
    <p:sldId id="460" r:id="rId36"/>
    <p:sldId id="510" r:id="rId37"/>
    <p:sldId id="377" r:id="rId38"/>
    <p:sldId id="513" r:id="rId39"/>
    <p:sldId id="514" r:id="rId40"/>
    <p:sldId id="484" r:id="rId41"/>
    <p:sldId id="381" r:id="rId42"/>
    <p:sldId id="483" r:id="rId43"/>
    <p:sldId id="495" r:id="rId44"/>
    <p:sldId id="453" r:id="rId45"/>
    <p:sldId id="459" r:id="rId46"/>
    <p:sldId id="523" r:id="rId47"/>
    <p:sldId id="524" r:id="rId48"/>
    <p:sldId id="525" r:id="rId49"/>
    <p:sldId id="526" r:id="rId50"/>
    <p:sldId id="527" r:id="rId51"/>
    <p:sldId id="522" r:id="rId52"/>
    <p:sldId id="520" r:id="rId53"/>
    <p:sldId id="471" r:id="rId54"/>
    <p:sldId id="472" r:id="rId55"/>
    <p:sldId id="475" r:id="rId56"/>
    <p:sldId id="477" r:id="rId57"/>
    <p:sldId id="478" r:id="rId58"/>
    <p:sldId id="481" r:id="rId59"/>
    <p:sldId id="496" r:id="rId60"/>
    <p:sldId id="479" r:id="rId61"/>
    <p:sldId id="482" r:id="rId62"/>
    <p:sldId id="528" r:id="rId63"/>
  </p:sldIdLst>
  <p:sldSz cx="9144000" cy="6858000" type="screen4x3"/>
  <p:notesSz cx="6743700" cy="985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6448" autoAdjust="0"/>
  </p:normalViewPr>
  <p:slideViewPr>
    <p:cSldViewPr>
      <p:cViewPr>
        <p:scale>
          <a:sx n="76" d="100"/>
          <a:sy n="76" d="100"/>
        </p:scale>
        <p:origin x="-12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DDD5-393D-4522-8D73-EB6946FE5A72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1D85-AE9F-47BD-837B-F9C88ABE1A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370" y="4681220"/>
            <a:ext cx="539496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Explicar quais são os terminais e quais os não terminais.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F5D4BD-1779-43EA-B069-920766F1854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Note que os nós são símbolos não terminais.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terminais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4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4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6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4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810127" cy="1362075"/>
          </a:xfrm>
        </p:spPr>
        <p:txBody>
          <a:bodyPr/>
          <a:lstStyle/>
          <a:p>
            <a:r>
              <a:rPr lang="en-US" smtClean="0"/>
              <a:t>CONCEITOS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IF688 – </a:t>
            </a:r>
            <a:r>
              <a:rPr lang="en-US" dirty="0" err="1" smtClean="0"/>
              <a:t>Teria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Computacionais</a:t>
            </a:r>
            <a:r>
              <a:rPr lang="en-US" dirty="0" smtClean="0"/>
              <a:t> (</a:t>
            </a:r>
            <a:r>
              <a:rPr lang="en-US" dirty="0" err="1" smtClean="0"/>
              <a:t>Compiladores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</a:rPr>
              <a:t>Deriva-se</a:t>
            </a:r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A linguagem (conjunto de strings) reconhecida por G chama-se L(G). Inclui todas as strings que é possível se obter através de derivações em G.</a:t>
            </a:r>
          </a:p>
        </p:txBody>
      </p:sp>
    </p:spTree>
    <p:extLst>
      <p:ext uri="{BB962C8B-B14F-4D97-AF65-F5344CB8AC3E}">
        <p14:creationId xmlns:p14="http://schemas.microsoft.com/office/powerpoint/2010/main" val="25174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gramática G abaixo: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2492896"/>
            <a:ext cx="7122994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i="1" dirty="0" smtClean="0"/>
              <a:t>list</a:t>
            </a:r>
            <a:r>
              <a:rPr lang="en-US" sz="3200" dirty="0" smtClean="0"/>
              <a:t> </a:t>
            </a:r>
            <a:r>
              <a:rPr lang="en-US" sz="3200" dirty="0">
                <a:latin typeface="Wingdings 3" pitchFamily="-111" charset="2"/>
              </a:rPr>
              <a:t>g</a:t>
            </a:r>
            <a:r>
              <a:rPr lang="en-US" sz="3200" b="1" dirty="0"/>
              <a:t> 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+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-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digit </a:t>
            </a:r>
            <a:endParaRPr lang="en-US" sz="3200" i="1" dirty="0" smtClean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837" y="4221088"/>
            <a:ext cx="5643602" cy="61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L(G) = {0,1,...,0+1, 0+2, ...}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Parse Trees (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5069159"/>
          </a:xfrm>
        </p:spPr>
        <p:txBody>
          <a:bodyPr>
            <a:normAutofit/>
          </a:bodyPr>
          <a:lstStyle/>
          <a:p>
            <a:r>
              <a:rPr lang="pt-BR" dirty="0" smtClean="0"/>
              <a:t>Árvore que descreve o processo de </a:t>
            </a:r>
            <a:r>
              <a:rPr lang="pt-BR" dirty="0"/>
              <a:t>derivação </a:t>
            </a:r>
            <a:r>
              <a:rPr lang="pt-BR" dirty="0" smtClean="0"/>
              <a:t>de uma </a:t>
            </a:r>
            <a:r>
              <a:rPr lang="pt-BR" dirty="0" err="1"/>
              <a:t>string</a:t>
            </a:r>
            <a:r>
              <a:rPr lang="pt-BR" dirty="0"/>
              <a:t> de </a:t>
            </a:r>
            <a:r>
              <a:rPr lang="pt-BR" dirty="0" smtClean="0"/>
              <a:t>entrada</a:t>
            </a:r>
          </a:p>
          <a:p>
            <a:r>
              <a:rPr lang="pt-BR" dirty="0" smtClean="0"/>
              <a:t>Definição</a:t>
            </a:r>
          </a:p>
          <a:p>
            <a:pPr lvl="1"/>
            <a:r>
              <a:rPr lang="pt-BR" dirty="0"/>
              <a:t>A raiz é o símbolo inicial</a:t>
            </a:r>
          </a:p>
          <a:p>
            <a:pPr lvl="1"/>
            <a:r>
              <a:rPr lang="pt-BR" dirty="0"/>
              <a:t>Cada folha é um terminal ou </a:t>
            </a:r>
            <a:r>
              <a:rPr lang="en-US" dirty="0">
                <a:sym typeface="Symbol" pitchFamily="-111" charset="2"/>
              </a:rPr>
              <a:t></a:t>
            </a:r>
            <a:endParaRPr lang="pt-BR" dirty="0"/>
          </a:p>
          <a:p>
            <a:pPr lvl="1"/>
            <a:r>
              <a:rPr lang="pt-BR" dirty="0"/>
              <a:t>Cada nó interior é um não-terminal</a:t>
            </a:r>
          </a:p>
          <a:p>
            <a:pPr lvl="1"/>
            <a:r>
              <a:rPr lang="pt-BR" dirty="0"/>
              <a:t>Se </a:t>
            </a:r>
            <a:r>
              <a:rPr lang="pt-BR" i="1" dirty="0"/>
              <a:t>A</a:t>
            </a:r>
            <a:r>
              <a:rPr lang="pt-BR" dirty="0"/>
              <a:t> é um não-terminal e 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i="1" dirty="0"/>
              <a:t>, X</a:t>
            </a:r>
            <a:r>
              <a:rPr lang="pt-BR" baseline="-25000" dirty="0"/>
              <a:t>2</a:t>
            </a:r>
            <a:r>
              <a:rPr lang="pt-BR" i="1" dirty="0"/>
              <a:t>,...,</a:t>
            </a:r>
            <a:r>
              <a:rPr lang="pt-BR" i="1" dirty="0" err="1"/>
              <a:t>X</a:t>
            </a:r>
            <a:r>
              <a:rPr lang="pt-BR" baseline="-25000" dirty="0" err="1"/>
              <a:t>n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dirty="0" err="1"/>
              <a:t>labels</a:t>
            </a:r>
            <a:r>
              <a:rPr lang="pt-BR" dirty="0"/>
              <a:t> de filhos deste nó, deve haver uma produção </a:t>
            </a:r>
            <a:r>
              <a:rPr lang="pt-BR" i="1" dirty="0"/>
              <a:t>A</a:t>
            </a:r>
            <a:r>
              <a:rPr lang="pt-BR" dirty="0"/>
              <a:t> </a:t>
            </a:r>
            <a:r>
              <a:rPr lang="pt-BR" dirty="0">
                <a:latin typeface="Wingdings 3" pitchFamily="-111" charset="2"/>
              </a:rPr>
              <a:t>g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1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2</a:t>
            </a:r>
            <a:r>
              <a:rPr lang="pt-BR" i="1" dirty="0">
                <a:sym typeface="Wingdings" pitchFamily="-111" charset="2"/>
              </a:rPr>
              <a:t> ... </a:t>
            </a:r>
            <a:r>
              <a:rPr lang="pt-BR" i="1" dirty="0" err="1">
                <a:sym typeface="Wingdings" pitchFamily="-111" charset="2"/>
              </a:rPr>
              <a:t>X</a:t>
            </a:r>
            <a:r>
              <a:rPr lang="pt-BR" baseline="-25000" dirty="0" err="1">
                <a:sym typeface="Wingdings" pitchFamily="-111" charset="2"/>
              </a:rPr>
              <a:t>n</a:t>
            </a:r>
            <a:r>
              <a:rPr lang="en-US" dirty="0">
                <a:sym typeface="Wingdings" pitchFamily="-111" charset="2"/>
              </a:rPr>
              <a:t/>
            </a:r>
            <a:br>
              <a:rPr lang="en-US" dirty="0">
                <a:sym typeface="Wingdings" pitchFamily="-111" charset="2"/>
              </a:rPr>
            </a:br>
            <a:endParaRPr lang="pt-BR" dirty="0">
              <a:sym typeface="Wingdings" pitchFamily="-111" charset="2"/>
            </a:endParaRPr>
          </a:p>
          <a:p>
            <a:endParaRPr lang="pt-BR" dirty="0"/>
          </a:p>
          <a:p>
            <a:endParaRPr lang="pt-BR" dirty="0" smtClean="0">
              <a:sym typeface="Wingdings" pitchFamily="-111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39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86248" y="1357298"/>
            <a:ext cx="3644900" cy="3814763"/>
            <a:chOff x="2057400" y="2438400"/>
            <a:chExt cx="3644900" cy="3814763"/>
          </a:xfrm>
        </p:grpSpPr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3436938" y="3962400"/>
              <a:ext cx="8175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1" name="Text Box 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749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2" name="Text Box 7"/>
            <p:cNvSpPr txBox="1">
              <a:spLocks noChangeArrowheads="1"/>
            </p:cNvSpPr>
            <p:nvPr/>
          </p:nvSpPr>
          <p:spPr bwMode="auto">
            <a:xfrm>
              <a:off x="4343400" y="2438400"/>
              <a:ext cx="5699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819400" y="3200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4" name="Text Box 9"/>
            <p:cNvSpPr txBox="1">
              <a:spLocks noChangeArrowheads="1"/>
            </p:cNvSpPr>
            <p:nvPr/>
          </p:nvSpPr>
          <p:spPr bwMode="auto">
            <a:xfrm>
              <a:off x="2057400" y="40386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5" name="Text Box 18"/>
            <p:cNvSpPr txBox="1">
              <a:spLocks noChangeArrowheads="1"/>
            </p:cNvSpPr>
            <p:nvPr/>
          </p:nvSpPr>
          <p:spPr bwMode="auto">
            <a:xfrm>
              <a:off x="30480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44958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2057400" y="57912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   9</a:t>
              </a:r>
              <a:endParaRPr lang="pt-BR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3429000" y="57912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  <a:endParaRPr lang="pt-BR"/>
            </a:p>
          </p:txBody>
        </p:sp>
        <p:sp>
          <p:nvSpPr>
            <p:cNvPr id="34829" name="Text Box 22"/>
            <p:cNvSpPr txBox="1">
              <a:spLocks noChangeArrowheads="1"/>
            </p:cNvSpPr>
            <p:nvPr/>
          </p:nvSpPr>
          <p:spPr bwMode="auto">
            <a:xfrm>
              <a:off x="51816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4830" name="AutoShape 23"/>
            <p:cNvCxnSpPr>
              <a:cxnSpLocks noChangeShapeType="1"/>
              <a:stCxn id="34823" idx="2"/>
              <a:endCxn id="34825" idx="0"/>
            </p:cNvCxnSpPr>
            <p:nvPr/>
          </p:nvCxnSpPr>
          <p:spPr bwMode="auto">
            <a:xfrm rot="5400000">
              <a:off x="2182019" y="4714081"/>
              <a:ext cx="2133600" cy="2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1" name="AutoShape 24"/>
            <p:cNvCxnSpPr>
              <a:cxnSpLocks noChangeShapeType="1"/>
              <a:stCxn id="34823" idx="2"/>
              <a:endCxn id="34824" idx="0"/>
            </p:cNvCxnSpPr>
            <p:nvPr/>
          </p:nvCxnSpPr>
          <p:spPr bwMode="auto">
            <a:xfrm rot="5400000">
              <a:off x="2677319" y="3456781"/>
              <a:ext cx="381000" cy="782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2" name="AutoShape 27"/>
            <p:cNvCxnSpPr>
              <a:cxnSpLocks noChangeShapeType="1"/>
              <a:stCxn id="34822" idx="2"/>
              <a:endCxn id="34826" idx="0"/>
            </p:cNvCxnSpPr>
            <p:nvPr/>
          </p:nvCxnSpPr>
          <p:spPr bwMode="auto">
            <a:xfrm rot="16200000" flipH="1">
              <a:off x="3211513" y="4316413"/>
              <a:ext cx="2890837" cy="58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3" name="AutoShape 29"/>
            <p:cNvCxnSpPr>
              <a:cxnSpLocks noChangeShapeType="1"/>
              <a:stCxn id="34822" idx="2"/>
              <a:endCxn id="34821" idx="0"/>
            </p:cNvCxnSpPr>
            <p:nvPr/>
          </p:nvCxnSpPr>
          <p:spPr bwMode="auto">
            <a:xfrm rot="16200000" flipH="1">
              <a:off x="4789488" y="2738438"/>
              <a:ext cx="376237" cy="700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4" name="AutoShape 32"/>
            <p:cNvCxnSpPr>
              <a:cxnSpLocks noChangeShapeType="1"/>
              <a:stCxn id="34821" idx="2"/>
              <a:endCxn id="34829" idx="0"/>
            </p:cNvCxnSpPr>
            <p:nvPr/>
          </p:nvCxnSpPr>
          <p:spPr bwMode="auto">
            <a:xfrm rot="16200000" flipH="1">
              <a:off x="4323556" y="4742657"/>
              <a:ext cx="2052637" cy="44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5" name="AutoShape 52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793332" y="2366169"/>
              <a:ext cx="300037" cy="136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6" name="AutoShape 53"/>
            <p:cNvCxnSpPr>
              <a:cxnSpLocks noChangeShapeType="1"/>
              <a:stCxn id="34839" idx="2"/>
              <a:endCxn id="34827" idx="0"/>
            </p:cNvCxnSpPr>
            <p:nvPr/>
          </p:nvCxnSpPr>
          <p:spPr bwMode="auto">
            <a:xfrm rot="5400000">
              <a:off x="2251075" y="5564188"/>
              <a:ext cx="4524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7" name="AutoShape 54"/>
            <p:cNvCxnSpPr>
              <a:cxnSpLocks noChangeShapeType="1"/>
              <a:stCxn id="34820" idx="2"/>
              <a:endCxn id="34828" idx="0"/>
            </p:cNvCxnSpPr>
            <p:nvPr/>
          </p:nvCxnSpPr>
          <p:spPr bwMode="auto">
            <a:xfrm rot="16200000" flipH="1">
              <a:off x="3163094" y="5106194"/>
              <a:ext cx="1366837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8" name="AutoShape 55"/>
            <p:cNvCxnSpPr>
              <a:cxnSpLocks noChangeShapeType="1"/>
              <a:stCxn id="34823" idx="2"/>
              <a:endCxn id="34820" idx="0"/>
            </p:cNvCxnSpPr>
            <p:nvPr/>
          </p:nvCxnSpPr>
          <p:spPr bwMode="auto">
            <a:xfrm rot="16200000" flipH="1">
              <a:off x="3398838" y="3516312"/>
              <a:ext cx="304800" cy="587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39" name="Text Box 4"/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cxnSp>
          <p:nvCxnSpPr>
            <p:cNvPr id="34840" name="AutoShape 23"/>
            <p:cNvCxnSpPr>
              <a:cxnSpLocks noChangeShapeType="1"/>
              <a:stCxn id="34824" idx="2"/>
              <a:endCxn id="34839" idx="0"/>
            </p:cNvCxnSpPr>
            <p:nvPr/>
          </p:nvCxnSpPr>
          <p:spPr bwMode="auto">
            <a:xfrm rot="5400000">
              <a:off x="2289175" y="4687888"/>
              <a:ext cx="3762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85720" y="5357826"/>
            <a:ext cx="7829576" cy="1257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20" y="1791222"/>
            <a:ext cx="3108833" cy="192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Árvore sintática para </a:t>
            </a:r>
            <a:r>
              <a:rPr lang="en-US" sz="4000" dirty="0" smtClean="0"/>
              <a:t>9 – 5 + 2</a:t>
            </a:r>
            <a:r>
              <a:rPr lang="pt-BR" sz="4000" b="1" dirty="0" smtClean="0"/>
              <a:t>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7218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 (epsilon)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5736" y="3140968"/>
            <a:ext cx="4246323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8794" y="3000372"/>
            <a:ext cx="4731438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| </a:t>
            </a:r>
            <a:r>
              <a:rPr lang="en-US" sz="3200" i="1" dirty="0" smtClean="0">
                <a:solidFill>
                  <a:schemeClr val="tx1"/>
                </a:solidFill>
                <a:sym typeface="Wingdings" pitchFamily="-111" charset="2"/>
              </a:rPr>
              <a:t>id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(</a:t>
            </a:r>
            <a:r>
              <a:rPr lang="en-US" sz="3200" i="1" dirty="0" err="1" smtClean="0">
                <a:solidFill>
                  <a:schemeClr val="tx1"/>
                </a:solidFill>
                <a:sym typeface="Wingdings" pitchFamily="-111" charset="2"/>
              </a:rPr>
              <a:t>params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2976" y="4714884"/>
            <a:ext cx="328614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57422" y="3286124"/>
            <a:ext cx="3571900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()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2" y="4714884"/>
            <a:ext cx="36433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A linguagem desta gramática inclui a string vazia.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</a:t>
            </a:r>
            <a:r>
              <a:rPr lang="pt-BR" dirty="0" err="1" smtClean="0"/>
              <a:t>PROGRAMAção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Especificação de uma </a:t>
            </a:r>
            <a:br>
              <a:rPr lang="pt-BR" dirty="0" smtClean="0"/>
            </a:br>
            <a:r>
              <a:rPr lang="pt-BR" dirty="0" smtClean="0"/>
              <a:t>Linguagem de Programação</a:t>
            </a:r>
          </a:p>
        </p:txBody>
      </p:sp>
      <p:sp>
        <p:nvSpPr>
          <p:cNvPr id="2" name="Seta para a direita 1"/>
          <p:cNvSpPr/>
          <p:nvPr/>
        </p:nvSpPr>
        <p:spPr>
          <a:xfrm flipH="1">
            <a:off x="4932040" y="1988840"/>
            <a:ext cx="576064" cy="5040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728315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Descrição da sintaxe</a:t>
            </a:r>
          </a:p>
          <a:p>
            <a:pPr lvl="1"/>
            <a:r>
              <a:rPr lang="pt-BR" dirty="0" smtClean="0"/>
              <a:t>Tipicamente formal</a:t>
            </a:r>
            <a:endParaRPr lang="pt-BR" b="1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Descrição da semântica</a:t>
            </a:r>
          </a:p>
          <a:p>
            <a:pPr lvl="1"/>
            <a:r>
              <a:rPr lang="pt-BR" dirty="0" smtClean="0"/>
              <a:t>Tipicamente informal</a:t>
            </a:r>
          </a:p>
          <a:p>
            <a:pPr lvl="2"/>
            <a:r>
              <a:rPr lang="pt-BR" dirty="0" smtClean="0"/>
              <a:t>Mas existem formalismos: semântica operacional, denotacional, de ações, etc.</a:t>
            </a:r>
          </a:p>
        </p:txBody>
      </p:sp>
    </p:spTree>
    <p:extLst>
      <p:ext uri="{BB962C8B-B14F-4D97-AF65-F5344CB8AC3E}">
        <p14:creationId xmlns:p14="http://schemas.microsoft.com/office/powerpoint/2010/main" val="3974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FORMAIS E autômatos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Parsing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435280" cy="2614618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Parsing</a:t>
            </a:r>
            <a:r>
              <a:rPr lang="pt-BR" dirty="0" smtClean="0"/>
              <a:t>: Processo de busca </a:t>
            </a:r>
            <a:r>
              <a:rPr lang="pt-BR" dirty="0"/>
              <a:t>de derivação de uma </a:t>
            </a:r>
            <a:r>
              <a:rPr lang="pt-BR" dirty="0" err="1" smtClean="0"/>
              <a:t>string</a:t>
            </a:r>
            <a:endParaRPr lang="pt-BR" dirty="0"/>
          </a:p>
          <a:p>
            <a:pPr lvl="1"/>
            <a:r>
              <a:rPr lang="pt-BR" dirty="0" smtClean="0"/>
              <a:t>Entrada: programa fonte</a:t>
            </a:r>
          </a:p>
          <a:p>
            <a:pPr lvl="1"/>
            <a:r>
              <a:rPr lang="pt-BR" dirty="0" smtClean="0"/>
              <a:t>Saída: árvore sintática do programa fonte </a:t>
            </a:r>
          </a:p>
          <a:p>
            <a:endParaRPr lang="pt-BR" b="1" dirty="0" smtClean="0">
              <a:sym typeface="Wingdings" pitchFamily="-111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275856" y="3284984"/>
            <a:ext cx="2268992" cy="3099936"/>
            <a:chOff x="3023088" y="2636912"/>
            <a:chExt cx="2268992" cy="3099936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096632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023088" y="5367516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0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Reconhecedores e </a:t>
            </a:r>
            <a:r>
              <a:rPr lang="pt-BR" dirty="0" err="1" smtClean="0"/>
              <a:t>Parsers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2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Ambiguidade, Precedência, e Associatividade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Ambiguidade</a:t>
            </a:r>
            <a:endParaRPr lang="pt-BR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gramática </a:t>
            </a:r>
            <a:r>
              <a:rPr lang="pt-BR" b="1" dirty="0" smtClean="0"/>
              <a:t>ambígua </a:t>
            </a:r>
            <a:r>
              <a:rPr lang="pt-BR" dirty="0" smtClean="0"/>
              <a:t>pode gerar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a mesma string</a:t>
            </a:r>
          </a:p>
        </p:txBody>
      </p:sp>
      <p:sp>
        <p:nvSpPr>
          <p:cNvPr id="2" name="Forma livre 1"/>
          <p:cNvSpPr/>
          <p:nvPr/>
        </p:nvSpPr>
        <p:spPr>
          <a:xfrm>
            <a:off x="1963571" y="3649200"/>
            <a:ext cx="4797469" cy="566176"/>
          </a:xfrm>
          <a:custGeom>
            <a:avLst/>
            <a:gdLst>
              <a:gd name="connsiteX0" fmla="*/ 0 w 4797469"/>
              <a:gd name="connsiteY0" fmla="*/ 541124 h 566176"/>
              <a:gd name="connsiteX1" fmla="*/ 313151 w 4797469"/>
              <a:gd name="connsiteY1" fmla="*/ 566176 h 566176"/>
              <a:gd name="connsiteX2" fmla="*/ 638828 w 4797469"/>
              <a:gd name="connsiteY2" fmla="*/ 553650 h 566176"/>
              <a:gd name="connsiteX3" fmla="*/ 726510 w 4797469"/>
              <a:gd name="connsiteY3" fmla="*/ 516072 h 566176"/>
              <a:gd name="connsiteX4" fmla="*/ 839244 w 4797469"/>
              <a:gd name="connsiteY4" fmla="*/ 428389 h 566176"/>
              <a:gd name="connsiteX5" fmla="*/ 939452 w 4797469"/>
              <a:gd name="connsiteY5" fmla="*/ 378285 h 566176"/>
              <a:gd name="connsiteX6" fmla="*/ 989557 w 4797469"/>
              <a:gd name="connsiteY6" fmla="*/ 353233 h 566176"/>
              <a:gd name="connsiteX7" fmla="*/ 1064713 w 4797469"/>
              <a:gd name="connsiteY7" fmla="*/ 303129 h 566176"/>
              <a:gd name="connsiteX8" fmla="*/ 1102291 w 4797469"/>
              <a:gd name="connsiteY8" fmla="*/ 278077 h 566176"/>
              <a:gd name="connsiteX9" fmla="*/ 1139869 w 4797469"/>
              <a:gd name="connsiteY9" fmla="*/ 265551 h 566176"/>
              <a:gd name="connsiteX10" fmla="*/ 1215025 w 4797469"/>
              <a:gd name="connsiteY10" fmla="*/ 215447 h 566176"/>
              <a:gd name="connsiteX11" fmla="*/ 1252603 w 4797469"/>
              <a:gd name="connsiteY11" fmla="*/ 190395 h 566176"/>
              <a:gd name="connsiteX12" fmla="*/ 1365337 w 4797469"/>
              <a:gd name="connsiteY12" fmla="*/ 152817 h 566176"/>
              <a:gd name="connsiteX13" fmla="*/ 1440494 w 4797469"/>
              <a:gd name="connsiteY13" fmla="*/ 127765 h 566176"/>
              <a:gd name="connsiteX14" fmla="*/ 1490598 w 4797469"/>
              <a:gd name="connsiteY14" fmla="*/ 102713 h 566176"/>
              <a:gd name="connsiteX15" fmla="*/ 1615858 w 4797469"/>
              <a:gd name="connsiteY15" fmla="*/ 77661 h 566176"/>
              <a:gd name="connsiteX16" fmla="*/ 1716066 w 4797469"/>
              <a:gd name="connsiteY16" fmla="*/ 52609 h 566176"/>
              <a:gd name="connsiteX17" fmla="*/ 1903957 w 4797469"/>
              <a:gd name="connsiteY17" fmla="*/ 27557 h 566176"/>
              <a:gd name="connsiteX18" fmla="*/ 1941535 w 4797469"/>
              <a:gd name="connsiteY18" fmla="*/ 15030 h 566176"/>
              <a:gd name="connsiteX19" fmla="*/ 2430050 w 4797469"/>
              <a:gd name="connsiteY19" fmla="*/ 15030 h 566176"/>
              <a:gd name="connsiteX20" fmla="*/ 2605414 w 4797469"/>
              <a:gd name="connsiteY20" fmla="*/ 27557 h 566176"/>
              <a:gd name="connsiteX21" fmla="*/ 3206663 w 4797469"/>
              <a:gd name="connsiteY21" fmla="*/ 40083 h 566176"/>
              <a:gd name="connsiteX22" fmla="*/ 3281820 w 4797469"/>
              <a:gd name="connsiteY22" fmla="*/ 65135 h 566176"/>
              <a:gd name="connsiteX23" fmla="*/ 3344450 w 4797469"/>
              <a:gd name="connsiteY23" fmla="*/ 115239 h 566176"/>
              <a:gd name="connsiteX24" fmla="*/ 3369502 w 4797469"/>
              <a:gd name="connsiteY24" fmla="*/ 152817 h 566176"/>
              <a:gd name="connsiteX25" fmla="*/ 3407080 w 4797469"/>
              <a:gd name="connsiteY25" fmla="*/ 165343 h 566176"/>
              <a:gd name="connsiteX26" fmla="*/ 3482236 w 4797469"/>
              <a:gd name="connsiteY26" fmla="*/ 215447 h 566176"/>
              <a:gd name="connsiteX27" fmla="*/ 3532340 w 4797469"/>
              <a:gd name="connsiteY27" fmla="*/ 240499 h 566176"/>
              <a:gd name="connsiteX28" fmla="*/ 3569918 w 4797469"/>
              <a:gd name="connsiteY28" fmla="*/ 265551 h 566176"/>
              <a:gd name="connsiteX29" fmla="*/ 3682652 w 4797469"/>
              <a:gd name="connsiteY29" fmla="*/ 303129 h 566176"/>
              <a:gd name="connsiteX30" fmla="*/ 3720231 w 4797469"/>
              <a:gd name="connsiteY30" fmla="*/ 328181 h 566176"/>
              <a:gd name="connsiteX31" fmla="*/ 3782861 w 4797469"/>
              <a:gd name="connsiteY31" fmla="*/ 353233 h 566176"/>
              <a:gd name="connsiteX32" fmla="*/ 3832965 w 4797469"/>
              <a:gd name="connsiteY32" fmla="*/ 378285 h 566176"/>
              <a:gd name="connsiteX33" fmla="*/ 3870543 w 4797469"/>
              <a:gd name="connsiteY33" fmla="*/ 390811 h 566176"/>
              <a:gd name="connsiteX34" fmla="*/ 3908121 w 4797469"/>
              <a:gd name="connsiteY34" fmla="*/ 415863 h 566176"/>
              <a:gd name="connsiteX35" fmla="*/ 3945699 w 4797469"/>
              <a:gd name="connsiteY35" fmla="*/ 428389 h 566176"/>
              <a:gd name="connsiteX36" fmla="*/ 4045907 w 4797469"/>
              <a:gd name="connsiteY36" fmla="*/ 465967 h 566176"/>
              <a:gd name="connsiteX37" fmla="*/ 4083485 w 4797469"/>
              <a:gd name="connsiteY37" fmla="*/ 491020 h 566176"/>
              <a:gd name="connsiteX38" fmla="*/ 4171168 w 4797469"/>
              <a:gd name="connsiteY38" fmla="*/ 516072 h 566176"/>
              <a:gd name="connsiteX39" fmla="*/ 4208746 w 4797469"/>
              <a:gd name="connsiteY39" fmla="*/ 528598 h 566176"/>
              <a:gd name="connsiteX40" fmla="*/ 4797469 w 4797469"/>
              <a:gd name="connsiteY40" fmla="*/ 553650 h 56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797469" h="566176">
                <a:moveTo>
                  <a:pt x="0" y="541124"/>
                </a:moveTo>
                <a:cubicBezTo>
                  <a:pt x="85320" y="549656"/>
                  <a:pt x="236566" y="566176"/>
                  <a:pt x="313151" y="566176"/>
                </a:cubicBezTo>
                <a:cubicBezTo>
                  <a:pt x="421790" y="566176"/>
                  <a:pt x="530269" y="557825"/>
                  <a:pt x="638828" y="553650"/>
                </a:cubicBezTo>
                <a:cubicBezTo>
                  <a:pt x="669494" y="543428"/>
                  <a:pt x="699424" y="535420"/>
                  <a:pt x="726510" y="516072"/>
                </a:cubicBezTo>
                <a:cubicBezTo>
                  <a:pt x="822733" y="447340"/>
                  <a:pt x="685857" y="505082"/>
                  <a:pt x="839244" y="428389"/>
                </a:cubicBezTo>
                <a:lnTo>
                  <a:pt x="939452" y="378285"/>
                </a:lnTo>
                <a:cubicBezTo>
                  <a:pt x="956154" y="369934"/>
                  <a:pt x="974020" y="363591"/>
                  <a:pt x="989557" y="353233"/>
                </a:cubicBezTo>
                <a:lnTo>
                  <a:pt x="1064713" y="303129"/>
                </a:lnTo>
                <a:cubicBezTo>
                  <a:pt x="1077239" y="294778"/>
                  <a:pt x="1088009" y="282838"/>
                  <a:pt x="1102291" y="278077"/>
                </a:cubicBezTo>
                <a:cubicBezTo>
                  <a:pt x="1114817" y="273902"/>
                  <a:pt x="1128327" y="271963"/>
                  <a:pt x="1139869" y="265551"/>
                </a:cubicBezTo>
                <a:cubicBezTo>
                  <a:pt x="1166189" y="250929"/>
                  <a:pt x="1189973" y="232148"/>
                  <a:pt x="1215025" y="215447"/>
                </a:cubicBezTo>
                <a:cubicBezTo>
                  <a:pt x="1227551" y="207096"/>
                  <a:pt x="1237998" y="194046"/>
                  <a:pt x="1252603" y="190395"/>
                </a:cubicBezTo>
                <a:cubicBezTo>
                  <a:pt x="1343783" y="167600"/>
                  <a:pt x="1261564" y="190552"/>
                  <a:pt x="1365337" y="152817"/>
                </a:cubicBezTo>
                <a:cubicBezTo>
                  <a:pt x="1390155" y="143792"/>
                  <a:pt x="1416874" y="139575"/>
                  <a:pt x="1440494" y="127765"/>
                </a:cubicBezTo>
                <a:cubicBezTo>
                  <a:pt x="1457195" y="119414"/>
                  <a:pt x="1472644" y="107843"/>
                  <a:pt x="1490598" y="102713"/>
                </a:cubicBezTo>
                <a:cubicBezTo>
                  <a:pt x="1531540" y="91015"/>
                  <a:pt x="1574549" y="87988"/>
                  <a:pt x="1615858" y="77661"/>
                </a:cubicBezTo>
                <a:cubicBezTo>
                  <a:pt x="1649261" y="69310"/>
                  <a:pt x="1682104" y="58269"/>
                  <a:pt x="1716066" y="52609"/>
                </a:cubicBezTo>
                <a:cubicBezTo>
                  <a:pt x="1828517" y="33867"/>
                  <a:pt x="1765980" y="42888"/>
                  <a:pt x="1903957" y="27557"/>
                </a:cubicBezTo>
                <a:cubicBezTo>
                  <a:pt x="1916483" y="23381"/>
                  <a:pt x="1928544" y="17392"/>
                  <a:pt x="1941535" y="15030"/>
                </a:cubicBezTo>
                <a:cubicBezTo>
                  <a:pt x="2109538" y="-15517"/>
                  <a:pt x="2241647" y="8953"/>
                  <a:pt x="2430050" y="15030"/>
                </a:cubicBezTo>
                <a:cubicBezTo>
                  <a:pt x="2488505" y="19206"/>
                  <a:pt x="2546841" y="25667"/>
                  <a:pt x="2605414" y="27557"/>
                </a:cubicBezTo>
                <a:cubicBezTo>
                  <a:pt x="2805770" y="34020"/>
                  <a:pt x="3006512" y="28964"/>
                  <a:pt x="3206663" y="40083"/>
                </a:cubicBezTo>
                <a:cubicBezTo>
                  <a:pt x="3233030" y="41548"/>
                  <a:pt x="3281820" y="65135"/>
                  <a:pt x="3281820" y="65135"/>
                </a:cubicBezTo>
                <a:cubicBezTo>
                  <a:pt x="3353616" y="172828"/>
                  <a:pt x="3258017" y="46093"/>
                  <a:pt x="3344450" y="115239"/>
                </a:cubicBezTo>
                <a:cubicBezTo>
                  <a:pt x="3356205" y="124643"/>
                  <a:pt x="3357747" y="143413"/>
                  <a:pt x="3369502" y="152817"/>
                </a:cubicBezTo>
                <a:cubicBezTo>
                  <a:pt x="3379812" y="161065"/>
                  <a:pt x="3395538" y="158931"/>
                  <a:pt x="3407080" y="165343"/>
                </a:cubicBezTo>
                <a:cubicBezTo>
                  <a:pt x="3433400" y="179965"/>
                  <a:pt x="3455306" y="201982"/>
                  <a:pt x="3482236" y="215447"/>
                </a:cubicBezTo>
                <a:cubicBezTo>
                  <a:pt x="3498937" y="223798"/>
                  <a:pt x="3516128" y="231235"/>
                  <a:pt x="3532340" y="240499"/>
                </a:cubicBezTo>
                <a:cubicBezTo>
                  <a:pt x="3545411" y="247968"/>
                  <a:pt x="3556081" y="259621"/>
                  <a:pt x="3569918" y="265551"/>
                </a:cubicBezTo>
                <a:cubicBezTo>
                  <a:pt x="3737374" y="337318"/>
                  <a:pt x="3479256" y="201432"/>
                  <a:pt x="3682652" y="303129"/>
                </a:cubicBezTo>
                <a:cubicBezTo>
                  <a:pt x="3696117" y="309862"/>
                  <a:pt x="3706766" y="321448"/>
                  <a:pt x="3720231" y="328181"/>
                </a:cubicBezTo>
                <a:cubicBezTo>
                  <a:pt x="3740342" y="338236"/>
                  <a:pt x="3762314" y="344101"/>
                  <a:pt x="3782861" y="353233"/>
                </a:cubicBezTo>
                <a:cubicBezTo>
                  <a:pt x="3799924" y="360817"/>
                  <a:pt x="3815802" y="370929"/>
                  <a:pt x="3832965" y="378285"/>
                </a:cubicBezTo>
                <a:cubicBezTo>
                  <a:pt x="3845101" y="383486"/>
                  <a:pt x="3858733" y="384906"/>
                  <a:pt x="3870543" y="390811"/>
                </a:cubicBezTo>
                <a:cubicBezTo>
                  <a:pt x="3884008" y="397544"/>
                  <a:pt x="3894656" y="409130"/>
                  <a:pt x="3908121" y="415863"/>
                </a:cubicBezTo>
                <a:cubicBezTo>
                  <a:pt x="3919931" y="421768"/>
                  <a:pt x="3933563" y="423188"/>
                  <a:pt x="3945699" y="428389"/>
                </a:cubicBezTo>
                <a:cubicBezTo>
                  <a:pt x="4037402" y="467690"/>
                  <a:pt x="3953532" y="442873"/>
                  <a:pt x="4045907" y="465967"/>
                </a:cubicBezTo>
                <a:cubicBezTo>
                  <a:pt x="4058433" y="474318"/>
                  <a:pt x="4070020" y="484287"/>
                  <a:pt x="4083485" y="491020"/>
                </a:cubicBezTo>
                <a:cubicBezTo>
                  <a:pt x="4103507" y="501031"/>
                  <a:pt x="4152440" y="510721"/>
                  <a:pt x="4171168" y="516072"/>
                </a:cubicBezTo>
                <a:cubicBezTo>
                  <a:pt x="4183864" y="519699"/>
                  <a:pt x="4196008" y="525124"/>
                  <a:pt x="4208746" y="528598"/>
                </a:cubicBezTo>
                <a:cubicBezTo>
                  <a:pt x="4445415" y="593144"/>
                  <a:pt x="4376279" y="553650"/>
                  <a:pt x="4797469" y="5536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761040" y="3912247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</a:t>
            </a:r>
            <a:r>
              <a:rPr lang="en-US" sz="2400" dirty="0" err="1" smtClean="0"/>
              <a:t>em</a:t>
            </a:r>
            <a:r>
              <a:rPr lang="en-US" sz="2400" dirty="0" smtClean="0"/>
              <a:t> L(G)</a:t>
            </a:r>
            <a:endParaRPr lang="en-US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31640" y="390344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5497685" y="3212976"/>
            <a:ext cx="1738611" cy="436223"/>
          </a:xfrm>
          <a:prstGeom prst="wedgeRectCallout">
            <a:avLst>
              <a:gd name="adj1" fmla="val -46915"/>
              <a:gd name="adj2" fmla="val 9111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derivações</a:t>
            </a:r>
            <a:r>
              <a:rPr lang="en-US" dirty="0" smtClean="0"/>
              <a:t> de s</a:t>
            </a:r>
            <a:endParaRPr lang="en-US" dirty="0"/>
          </a:p>
        </p:txBody>
      </p:sp>
      <p:sp>
        <p:nvSpPr>
          <p:cNvPr id="7" name="Forma livre 6"/>
          <p:cNvSpPr/>
          <p:nvPr/>
        </p:nvSpPr>
        <p:spPr>
          <a:xfrm>
            <a:off x="2627451" y="4202850"/>
            <a:ext cx="3820438" cy="592275"/>
          </a:xfrm>
          <a:custGeom>
            <a:avLst/>
            <a:gdLst>
              <a:gd name="connsiteX0" fmla="*/ 0 w 3820438"/>
              <a:gd name="connsiteY0" fmla="*/ 0 h 592275"/>
              <a:gd name="connsiteX1" fmla="*/ 125260 w 3820438"/>
              <a:gd name="connsiteY1" fmla="*/ 125260 h 592275"/>
              <a:gd name="connsiteX2" fmla="*/ 162838 w 3820438"/>
              <a:gd name="connsiteY2" fmla="*/ 150312 h 592275"/>
              <a:gd name="connsiteX3" fmla="*/ 212942 w 3820438"/>
              <a:gd name="connsiteY3" fmla="*/ 187890 h 592275"/>
              <a:gd name="connsiteX4" fmla="*/ 275572 w 3820438"/>
              <a:gd name="connsiteY4" fmla="*/ 225468 h 592275"/>
              <a:gd name="connsiteX5" fmla="*/ 313151 w 3820438"/>
              <a:gd name="connsiteY5" fmla="*/ 263046 h 592275"/>
              <a:gd name="connsiteX6" fmla="*/ 363255 w 3820438"/>
              <a:gd name="connsiteY6" fmla="*/ 300624 h 592275"/>
              <a:gd name="connsiteX7" fmla="*/ 475989 w 3820438"/>
              <a:gd name="connsiteY7" fmla="*/ 363255 h 592275"/>
              <a:gd name="connsiteX8" fmla="*/ 538619 w 3820438"/>
              <a:gd name="connsiteY8" fmla="*/ 400833 h 592275"/>
              <a:gd name="connsiteX9" fmla="*/ 576197 w 3820438"/>
              <a:gd name="connsiteY9" fmla="*/ 438411 h 592275"/>
              <a:gd name="connsiteX10" fmla="*/ 626301 w 3820438"/>
              <a:gd name="connsiteY10" fmla="*/ 450937 h 592275"/>
              <a:gd name="connsiteX11" fmla="*/ 726509 w 3820438"/>
              <a:gd name="connsiteY11" fmla="*/ 526093 h 592275"/>
              <a:gd name="connsiteX12" fmla="*/ 764088 w 3820438"/>
              <a:gd name="connsiteY12" fmla="*/ 563671 h 592275"/>
              <a:gd name="connsiteX13" fmla="*/ 889348 w 3820438"/>
              <a:gd name="connsiteY13" fmla="*/ 588723 h 592275"/>
              <a:gd name="connsiteX14" fmla="*/ 1039660 w 3820438"/>
              <a:gd name="connsiteY14" fmla="*/ 576197 h 592275"/>
              <a:gd name="connsiteX15" fmla="*/ 1152394 w 3820438"/>
              <a:gd name="connsiteY15" fmla="*/ 563671 h 592275"/>
              <a:gd name="connsiteX16" fmla="*/ 2079320 w 3820438"/>
              <a:gd name="connsiteY16" fmla="*/ 576197 h 592275"/>
              <a:gd name="connsiteX17" fmla="*/ 2718148 w 3820438"/>
              <a:gd name="connsiteY17" fmla="*/ 576197 h 592275"/>
              <a:gd name="connsiteX18" fmla="*/ 2830882 w 3820438"/>
              <a:gd name="connsiteY18" fmla="*/ 551145 h 592275"/>
              <a:gd name="connsiteX19" fmla="*/ 2981194 w 3820438"/>
              <a:gd name="connsiteY19" fmla="*/ 538619 h 592275"/>
              <a:gd name="connsiteX20" fmla="*/ 3043825 w 3820438"/>
              <a:gd name="connsiteY20" fmla="*/ 513567 h 592275"/>
              <a:gd name="connsiteX21" fmla="*/ 3169085 w 3820438"/>
              <a:gd name="connsiteY21" fmla="*/ 488515 h 592275"/>
              <a:gd name="connsiteX22" fmla="*/ 3231715 w 3820438"/>
              <a:gd name="connsiteY22" fmla="*/ 425885 h 592275"/>
              <a:gd name="connsiteX23" fmla="*/ 3319397 w 3820438"/>
              <a:gd name="connsiteY23" fmla="*/ 325676 h 592275"/>
              <a:gd name="connsiteX24" fmla="*/ 3369501 w 3820438"/>
              <a:gd name="connsiteY24" fmla="*/ 250520 h 592275"/>
              <a:gd name="connsiteX25" fmla="*/ 3482235 w 3820438"/>
              <a:gd name="connsiteY25" fmla="*/ 150312 h 592275"/>
              <a:gd name="connsiteX26" fmla="*/ 3532340 w 3820438"/>
              <a:gd name="connsiteY26" fmla="*/ 125260 h 592275"/>
              <a:gd name="connsiteX27" fmla="*/ 3594970 w 3820438"/>
              <a:gd name="connsiteY27" fmla="*/ 87682 h 592275"/>
              <a:gd name="connsiteX28" fmla="*/ 3632548 w 3820438"/>
              <a:gd name="connsiteY28" fmla="*/ 62630 h 592275"/>
              <a:gd name="connsiteX29" fmla="*/ 3670126 w 3820438"/>
              <a:gd name="connsiteY29" fmla="*/ 50104 h 592275"/>
              <a:gd name="connsiteX30" fmla="*/ 3707704 w 3820438"/>
              <a:gd name="connsiteY30" fmla="*/ 25052 h 592275"/>
              <a:gd name="connsiteX31" fmla="*/ 3745282 w 3820438"/>
              <a:gd name="connsiteY31" fmla="*/ 12526 h 592275"/>
              <a:gd name="connsiteX32" fmla="*/ 3820438 w 3820438"/>
              <a:gd name="connsiteY32" fmla="*/ 0 h 5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20438" h="592275">
                <a:moveTo>
                  <a:pt x="0" y="0"/>
                </a:moveTo>
                <a:cubicBezTo>
                  <a:pt x="41753" y="41753"/>
                  <a:pt x="76129" y="92506"/>
                  <a:pt x="125260" y="125260"/>
                </a:cubicBezTo>
                <a:cubicBezTo>
                  <a:pt x="137786" y="133611"/>
                  <a:pt x="150588" y="141562"/>
                  <a:pt x="162838" y="150312"/>
                </a:cubicBezTo>
                <a:cubicBezTo>
                  <a:pt x="179826" y="162446"/>
                  <a:pt x="195572" y="176310"/>
                  <a:pt x="212942" y="187890"/>
                </a:cubicBezTo>
                <a:cubicBezTo>
                  <a:pt x="233199" y="201395"/>
                  <a:pt x="256095" y="210860"/>
                  <a:pt x="275572" y="225468"/>
                </a:cubicBezTo>
                <a:cubicBezTo>
                  <a:pt x="289744" y="236097"/>
                  <a:pt x="299701" y="251518"/>
                  <a:pt x="313151" y="263046"/>
                </a:cubicBezTo>
                <a:cubicBezTo>
                  <a:pt x="329002" y="276632"/>
                  <a:pt x="346267" y="288490"/>
                  <a:pt x="363255" y="300624"/>
                </a:cubicBezTo>
                <a:cubicBezTo>
                  <a:pt x="419788" y="341005"/>
                  <a:pt x="395461" y="319330"/>
                  <a:pt x="475989" y="363255"/>
                </a:cubicBezTo>
                <a:cubicBezTo>
                  <a:pt x="497362" y="374913"/>
                  <a:pt x="519142" y="386225"/>
                  <a:pt x="538619" y="400833"/>
                </a:cubicBezTo>
                <a:cubicBezTo>
                  <a:pt x="552791" y="411462"/>
                  <a:pt x="560817" y="429622"/>
                  <a:pt x="576197" y="438411"/>
                </a:cubicBezTo>
                <a:cubicBezTo>
                  <a:pt x="591144" y="446952"/>
                  <a:pt x="609600" y="446762"/>
                  <a:pt x="626301" y="450937"/>
                </a:cubicBezTo>
                <a:cubicBezTo>
                  <a:pt x="659704" y="475989"/>
                  <a:pt x="696985" y="496569"/>
                  <a:pt x="726509" y="526093"/>
                </a:cubicBezTo>
                <a:cubicBezTo>
                  <a:pt x="739035" y="538619"/>
                  <a:pt x="747554" y="557312"/>
                  <a:pt x="764088" y="563671"/>
                </a:cubicBezTo>
                <a:cubicBezTo>
                  <a:pt x="803830" y="578956"/>
                  <a:pt x="889348" y="588723"/>
                  <a:pt x="889348" y="588723"/>
                </a:cubicBezTo>
                <a:lnTo>
                  <a:pt x="1039660" y="576197"/>
                </a:lnTo>
                <a:cubicBezTo>
                  <a:pt x="1077299" y="572612"/>
                  <a:pt x="1114585" y="563671"/>
                  <a:pt x="1152394" y="563671"/>
                </a:cubicBezTo>
                <a:cubicBezTo>
                  <a:pt x="1461398" y="563671"/>
                  <a:pt x="1770345" y="572022"/>
                  <a:pt x="2079320" y="576197"/>
                </a:cubicBezTo>
                <a:cubicBezTo>
                  <a:pt x="2371957" y="598707"/>
                  <a:pt x="2270689" y="596536"/>
                  <a:pt x="2718148" y="576197"/>
                </a:cubicBezTo>
                <a:cubicBezTo>
                  <a:pt x="2954683" y="565445"/>
                  <a:pt x="2692083" y="569651"/>
                  <a:pt x="2830882" y="551145"/>
                </a:cubicBezTo>
                <a:cubicBezTo>
                  <a:pt x="2880719" y="544500"/>
                  <a:pt x="2931090" y="542794"/>
                  <a:pt x="2981194" y="538619"/>
                </a:cubicBezTo>
                <a:cubicBezTo>
                  <a:pt x="3002071" y="530268"/>
                  <a:pt x="3022099" y="519361"/>
                  <a:pt x="3043825" y="513567"/>
                </a:cubicBezTo>
                <a:cubicBezTo>
                  <a:pt x="3084968" y="502596"/>
                  <a:pt x="3169085" y="488515"/>
                  <a:pt x="3169085" y="488515"/>
                </a:cubicBezTo>
                <a:cubicBezTo>
                  <a:pt x="3237978" y="442586"/>
                  <a:pt x="3179523" y="488515"/>
                  <a:pt x="3231715" y="425885"/>
                </a:cubicBezTo>
                <a:cubicBezTo>
                  <a:pt x="3323800" y="315383"/>
                  <a:pt x="3204495" y="483667"/>
                  <a:pt x="3319397" y="325676"/>
                </a:cubicBezTo>
                <a:cubicBezTo>
                  <a:pt x="3337106" y="301326"/>
                  <a:pt x="3348211" y="271810"/>
                  <a:pt x="3369501" y="250520"/>
                </a:cubicBezTo>
                <a:cubicBezTo>
                  <a:pt x="3409859" y="210162"/>
                  <a:pt x="3433592" y="182741"/>
                  <a:pt x="3482235" y="150312"/>
                </a:cubicBezTo>
                <a:cubicBezTo>
                  <a:pt x="3497772" y="139954"/>
                  <a:pt x="3516017" y="134328"/>
                  <a:pt x="3532340" y="125260"/>
                </a:cubicBezTo>
                <a:cubicBezTo>
                  <a:pt x="3553622" y="113437"/>
                  <a:pt x="3574324" y="100585"/>
                  <a:pt x="3594970" y="87682"/>
                </a:cubicBezTo>
                <a:cubicBezTo>
                  <a:pt x="3607736" y="79703"/>
                  <a:pt x="3619083" y="69363"/>
                  <a:pt x="3632548" y="62630"/>
                </a:cubicBezTo>
                <a:cubicBezTo>
                  <a:pt x="3644358" y="56725"/>
                  <a:pt x="3658316" y="56009"/>
                  <a:pt x="3670126" y="50104"/>
                </a:cubicBezTo>
                <a:cubicBezTo>
                  <a:pt x="3683591" y="43371"/>
                  <a:pt x="3694239" y="31785"/>
                  <a:pt x="3707704" y="25052"/>
                </a:cubicBezTo>
                <a:cubicBezTo>
                  <a:pt x="3719514" y="19147"/>
                  <a:pt x="3732393" y="15390"/>
                  <a:pt x="3745282" y="12526"/>
                </a:cubicBezTo>
                <a:cubicBezTo>
                  <a:pt x="3770075" y="7016"/>
                  <a:pt x="3820438" y="0"/>
                  <a:pt x="3820438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Exemplo</a:t>
            </a:r>
            <a:endParaRPr lang="pt-B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1643050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00166" y="4429156"/>
            <a:ext cx="6715172" cy="1928802"/>
            <a:chOff x="533400" y="2971800"/>
            <a:chExt cx="7677150" cy="27432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48000" y="38100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38400" y="2971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string</a:t>
              </a:r>
              <a:endParaRPr lang="pt-BR" b="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676400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66700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9</a:t>
              </a:r>
              <a:endParaRPr lang="pt-BR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3622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276600" y="47244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16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1866900" y="41148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973138" y="4114800"/>
              <a:ext cx="9144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27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 flipH="1">
              <a:off x="2857500" y="34290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29"/>
            <p:cNvCxnSpPr>
              <a:cxnSpLocks noChangeShapeType="1"/>
              <a:stCxn id="8" idx="2"/>
              <a:endCxn id="7" idx="0"/>
            </p:cNvCxnSpPr>
            <p:nvPr/>
          </p:nvCxnSpPr>
          <p:spPr bwMode="auto">
            <a:xfrm>
              <a:off x="2878138" y="34290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32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 flipH="1">
              <a:off x="3467100" y="4267200"/>
              <a:ext cx="20638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8848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73326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67230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5732463" y="2971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48942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5961063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6951663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122863" y="48006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  <a:endParaRPr lang="pt-BR"/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61134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75612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1" name="AutoShape 43"/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 flipH="1">
              <a:off x="6151563" y="3429000"/>
              <a:ext cx="20637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44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 flipH="1">
              <a:off x="5334000" y="34290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45"/>
            <p:cNvCxnSpPr>
              <a:cxnSpLocks noChangeShapeType="1"/>
              <a:stCxn id="24" idx="2"/>
              <a:endCxn id="23" idx="0"/>
            </p:cNvCxnSpPr>
            <p:nvPr/>
          </p:nvCxnSpPr>
          <p:spPr bwMode="auto">
            <a:xfrm>
              <a:off x="6172200" y="3429000"/>
              <a:ext cx="990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AutoShape 46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 flipH="1">
              <a:off x="7142163" y="4267200"/>
              <a:ext cx="20637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AutoShape 47"/>
            <p:cNvCxnSpPr>
              <a:cxnSpLocks noChangeShapeType="1"/>
              <a:stCxn id="23" idx="2"/>
              <a:endCxn id="21" idx="0"/>
            </p:cNvCxnSpPr>
            <p:nvPr/>
          </p:nvCxnSpPr>
          <p:spPr bwMode="auto">
            <a:xfrm flipH="1">
              <a:off x="6324600" y="4267200"/>
              <a:ext cx="8382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AutoShape 48"/>
            <p:cNvCxnSpPr>
              <a:cxnSpLocks noChangeShapeType="1"/>
              <a:stCxn id="23" idx="2"/>
              <a:endCxn id="22" idx="0"/>
            </p:cNvCxnSpPr>
            <p:nvPr/>
          </p:nvCxnSpPr>
          <p:spPr bwMode="auto">
            <a:xfrm>
              <a:off x="7162800" y="4267200"/>
              <a:ext cx="609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AutoShape 49"/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63039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AutoShape 50"/>
            <p:cNvCxnSpPr>
              <a:cxnSpLocks noChangeShapeType="1"/>
              <a:stCxn id="25" idx="2"/>
              <a:endCxn id="28" idx="0"/>
            </p:cNvCxnSpPr>
            <p:nvPr/>
          </p:nvCxnSpPr>
          <p:spPr bwMode="auto">
            <a:xfrm flipH="1">
              <a:off x="5313363" y="4267200"/>
              <a:ext cx="20637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AutoShape 51"/>
            <p:cNvCxnSpPr>
              <a:cxnSpLocks noChangeShapeType="1"/>
              <a:stCxn id="22" idx="2"/>
              <a:endCxn id="30" idx="0"/>
            </p:cNvCxnSpPr>
            <p:nvPr/>
          </p:nvCxnSpPr>
          <p:spPr bwMode="auto">
            <a:xfrm flipH="1">
              <a:off x="77517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AutoShape 5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1887538" y="3429000"/>
              <a:ext cx="990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AutoShape 53"/>
            <p:cNvCxnSpPr>
              <a:cxnSpLocks noChangeShapeType="1"/>
            </p:cNvCxnSpPr>
            <p:nvPr/>
          </p:nvCxnSpPr>
          <p:spPr bwMode="auto">
            <a:xfrm rot="5400000">
              <a:off x="786184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54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 rot="5400000">
              <a:off x="2410222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AutoShape 55"/>
            <p:cNvCxnSpPr>
              <a:cxnSpLocks noChangeShapeType="1"/>
              <a:stCxn id="9" idx="2"/>
              <a:endCxn id="6" idx="0"/>
            </p:cNvCxnSpPr>
            <p:nvPr/>
          </p:nvCxnSpPr>
          <p:spPr bwMode="auto">
            <a:xfrm>
              <a:off x="1887538" y="411480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Rectangle 43"/>
          <p:cNvSpPr/>
          <p:nvPr/>
        </p:nvSpPr>
        <p:spPr>
          <a:xfrm>
            <a:off x="836873" y="3643314"/>
            <a:ext cx="652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Duas parse </a:t>
            </a:r>
            <a:r>
              <a:rPr lang="pt-BR" sz="2800" dirty="0" err="1" smtClean="0"/>
              <a:t>trees</a:t>
            </a:r>
            <a:r>
              <a:rPr lang="pt-BR" sz="2800" dirty="0" smtClean="0"/>
              <a:t> para a entrada “</a:t>
            </a:r>
            <a:r>
              <a:rPr lang="en-US" sz="2800" dirty="0" smtClean="0"/>
              <a:t>9 – 5 + 2”: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Eliminar 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Reescrever gramática (mais comum)</a:t>
            </a:r>
          </a:p>
          <a:p>
            <a:r>
              <a:rPr lang="pt-BR" dirty="0" smtClean="0"/>
              <a:t>Usar gramáticas ambíguas com informações adicionais sobre como resolver ambigüidades</a:t>
            </a: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4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Precedência de operadores</a:t>
            </a:r>
            <a:endParaRPr lang="pt-B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Multiplicação</a:t>
            </a:r>
            <a:r>
              <a:rPr lang="en-US" dirty="0" smtClean="0"/>
              <a:t> tem </a:t>
            </a:r>
            <a:r>
              <a:rPr lang="pt-BR" dirty="0" smtClean="0"/>
              <a:t>precedência</a:t>
            </a:r>
            <a:r>
              <a:rPr lang="en-US" dirty="0" smtClean="0"/>
              <a:t> </a:t>
            </a:r>
            <a:r>
              <a:rPr lang="pt-BR" dirty="0" smtClean="0"/>
              <a:t>sobre adição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9 + 5 * 2 </a:t>
            </a:r>
            <a:r>
              <a:rPr lang="pt-BR" dirty="0" smtClean="0"/>
              <a:t>equivale </a:t>
            </a:r>
            <a:r>
              <a:rPr lang="en-US" dirty="0" smtClean="0"/>
              <a:t>a 9 + (5 * 2)</a:t>
            </a:r>
          </a:p>
          <a:p>
            <a:pPr eaLnBrk="1" hangingPunct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1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064896" cy="25054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i="1" dirty="0" smtClean="0"/>
              <a:t>   </a:t>
            </a:r>
            <a:r>
              <a:rPr lang="en-US" i="1" dirty="0" err="1" smtClean="0"/>
              <a:t>expr</a:t>
            </a:r>
            <a:r>
              <a:rPr lang="en-US" i="1" dirty="0" smtClean="0"/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factor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factor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(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)</a:t>
            </a:r>
          </a:p>
          <a:p>
            <a:pPr eaLnBrk="1" hangingPunct="1">
              <a:buNone/>
            </a:pPr>
            <a:r>
              <a:rPr lang="en-US" b="1" i="1" dirty="0" smtClean="0">
                <a:solidFill>
                  <a:srgbClr val="262699"/>
                </a:solidFill>
                <a:sym typeface="Wingdings" pitchFamily="-111" charset="2"/>
              </a:rPr>
              <a:t>  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1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2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3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4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5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6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7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8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9</a:t>
            </a:r>
          </a:p>
          <a:p>
            <a:pPr eaLnBrk="1" hangingPunct="1">
              <a:buNone/>
            </a:pPr>
            <a:endParaRPr lang="pt-BR" b="1" dirty="0" smtClean="0">
              <a:solidFill>
                <a:srgbClr val="262699"/>
              </a:solidFill>
              <a:sym typeface="Wingdings" pitchFamily="-111" charset="2"/>
            </a:endParaRPr>
          </a:p>
          <a:p>
            <a:pPr eaLnBrk="1" hangingPunct="1"/>
            <a:endParaRPr lang="pt-BR" dirty="0" smtClean="0">
              <a:latin typeface="Letter Gothic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5429100"/>
            <a:ext cx="55721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/>
              <a:t>Não-terminais adicionais</a:t>
            </a:r>
            <a:r>
              <a:rPr lang="en-US" sz="2800" dirty="0" smtClean="0"/>
              <a:t> s</a:t>
            </a:r>
            <a:r>
              <a:rPr lang="pt-BR" sz="2800" dirty="0" err="1" smtClean="0"/>
              <a:t>ão</a:t>
            </a:r>
            <a:r>
              <a:rPr lang="pt-BR" sz="2800" dirty="0" smtClean="0"/>
              <a:t> usados para definir</a:t>
            </a:r>
            <a:r>
              <a:rPr lang="en-US" sz="2800" dirty="0" smtClean="0"/>
              <a:t> </a:t>
            </a:r>
            <a:r>
              <a:rPr lang="pt-BR" sz="2800" dirty="0" smtClean="0"/>
              <a:t>os níveis </a:t>
            </a:r>
            <a:r>
              <a:rPr lang="en-US" sz="2800" dirty="0" smtClean="0"/>
              <a:t>de </a:t>
            </a:r>
            <a:r>
              <a:rPr lang="pt-BR" sz="2800" dirty="0" smtClean="0"/>
              <a:t>precedência</a:t>
            </a:r>
          </a:p>
        </p:txBody>
      </p:sp>
    </p:spTree>
    <p:extLst>
      <p:ext uri="{BB962C8B-B14F-4D97-AF65-F5344CB8AC3E}">
        <p14:creationId xmlns:p14="http://schemas.microsoft.com/office/powerpoint/2010/main" val="3875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Associatividade de Operadores</a:t>
            </a:r>
            <a:endParaRPr lang="pt-BR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maioria das linguagens de programação </a:t>
            </a:r>
            <a:r>
              <a:rPr lang="pt-BR" b="1" dirty="0" smtClean="0"/>
              <a:t>+</a:t>
            </a:r>
            <a:r>
              <a:rPr lang="pt-BR" dirty="0" smtClean="0"/>
              <a:t>, </a:t>
            </a:r>
            <a:r>
              <a:rPr lang="pt-BR" b="1" dirty="0" smtClean="0"/>
              <a:t>–</a:t>
            </a:r>
            <a:r>
              <a:rPr lang="pt-BR" dirty="0" smtClean="0"/>
              <a:t>, </a:t>
            </a:r>
            <a:r>
              <a:rPr lang="pt-BR" b="1" dirty="0" smtClean="0"/>
              <a:t>*</a:t>
            </a:r>
            <a:r>
              <a:rPr lang="pt-BR" dirty="0" smtClean="0"/>
              <a:t> e </a:t>
            </a:r>
            <a:r>
              <a:rPr lang="pt-BR" b="1" dirty="0" smtClean="0"/>
              <a:t>/</a:t>
            </a:r>
            <a:r>
              <a:rPr lang="pt-BR" dirty="0" smtClean="0"/>
              <a:t> associam à esquerda</a:t>
            </a:r>
            <a:endParaRPr lang="en-US" dirty="0" smtClean="0"/>
          </a:p>
          <a:p>
            <a:pPr lvl="1"/>
            <a:r>
              <a:rPr lang="pt-BR" dirty="0" smtClean="0"/>
              <a:t>Exemplo: 9 – 5 + 2 equivale a (9-5)+2</a:t>
            </a:r>
          </a:p>
          <a:p>
            <a:pPr eaLnBrk="1" hangingPunct="1"/>
            <a:r>
              <a:rPr lang="pt-BR" dirty="0" smtClean="0"/>
              <a:t>Atribuição em C e </a:t>
            </a:r>
            <a:r>
              <a:rPr lang="pt-BR" dirty="0" err="1" smtClean="0"/>
              <a:t>exponenciação</a:t>
            </a:r>
            <a:r>
              <a:rPr lang="pt-BR" dirty="0" smtClean="0"/>
              <a:t> associam à direita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a = b = c </a:t>
            </a:r>
            <a:r>
              <a:rPr lang="pt-BR" dirty="0" smtClean="0"/>
              <a:t>equivale a </a:t>
            </a:r>
            <a:r>
              <a:rPr lang="pt-BR" dirty="0" err="1" smtClean="0"/>
              <a:t>a</a:t>
            </a:r>
            <a:r>
              <a:rPr lang="en-US" dirty="0" smtClean="0"/>
              <a:t> = (b = c)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  <a:r>
              <a:rPr lang="en-US" dirty="0" smtClean="0"/>
              <a:t>: </a:t>
            </a:r>
            <a:r>
              <a:rPr lang="pt-BR" dirty="0" smtClean="0"/>
              <a:t>associatividade</a:t>
            </a:r>
            <a:r>
              <a:rPr lang="en-US" dirty="0" smtClean="0"/>
              <a:t> à </a:t>
            </a:r>
            <a:r>
              <a:rPr lang="pt-BR" dirty="0" smtClean="0"/>
              <a:t>direita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2564904"/>
            <a:ext cx="5015480" cy="11926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200" i="1" dirty="0" smtClean="0"/>
              <a:t>right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b="1" dirty="0" smtClean="0">
                <a:sym typeface="Wingdings" pitchFamily="-111" charset="2"/>
              </a:rPr>
              <a:t> = </a:t>
            </a:r>
            <a:r>
              <a:rPr lang="en-US" sz="3200" i="1" dirty="0" smtClean="0">
                <a:sym typeface="Wingdings" pitchFamily="-111" charset="2"/>
              </a:rPr>
              <a:t>right</a:t>
            </a:r>
            <a:r>
              <a:rPr lang="en-US" sz="3200" b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Symbol" pitchFamily="-111" charset="2"/>
              </a:rPr>
              <a:t>letter</a:t>
            </a:r>
          </a:p>
          <a:p>
            <a:pPr eaLnBrk="1" hangingPunct="1">
              <a:buFontTx/>
              <a:buNone/>
            </a:pP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a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b</a:t>
            </a:r>
            <a:r>
              <a:rPr lang="en-US" sz="3200" dirty="0" smtClean="0">
                <a:sym typeface="Wingdings" pitchFamily="-111" charset="2"/>
              </a:rPr>
              <a:t> | … | </a:t>
            </a:r>
            <a:r>
              <a:rPr lang="en-US" sz="3200" b="1" dirty="0" smtClean="0">
                <a:sym typeface="Wingdings" pitchFamily="-111" charset="2"/>
              </a:rPr>
              <a:t>z</a:t>
            </a:r>
            <a:endParaRPr lang="pt-BR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Informal para 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900370"/>
          </a:xfrm>
        </p:spPr>
        <p:txBody>
          <a:bodyPr>
            <a:normAutofit/>
          </a:bodyPr>
          <a:lstStyle/>
          <a:p>
            <a:r>
              <a:rPr lang="pt-BR" dirty="0" smtClean="0"/>
              <a:t>Um conjunto, possivelmente infinito, de strings</a:t>
            </a:r>
          </a:p>
          <a:p>
            <a:r>
              <a:rPr lang="pt-BR" dirty="0" smtClean="0"/>
              <a:t>Vários formalismos para definir conjuntos</a:t>
            </a:r>
          </a:p>
          <a:p>
            <a:pPr lvl="1"/>
            <a:r>
              <a:rPr lang="pt-BR" dirty="0" smtClean="0"/>
              <a:t>Escolha depende da importância de simplicidade vs. expressividade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1249" y="4786322"/>
            <a:ext cx="6922535" cy="1143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–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endParaRPr lang="en-US" sz="3200" i="1" dirty="0" smtClean="0">
              <a:sym typeface="Wingdings" pitchFamily="-111" charset="2"/>
            </a:endParaRPr>
          </a:p>
          <a:p>
            <a:r>
              <a:rPr lang="en-US" sz="3200" i="1" dirty="0" err="1" smtClean="0"/>
              <a:t>val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pt-BR" sz="3200" dirty="0" smtClean="0"/>
              <a:t>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Parsers</a:t>
            </a:r>
            <a:r>
              <a:rPr lang="pt-BR" dirty="0"/>
              <a:t> </a:t>
            </a:r>
            <a:r>
              <a:rPr lang="pt-BR" dirty="0" smtClean="0"/>
              <a:t>TOP-DOWN </a:t>
            </a:r>
            <a:r>
              <a:rPr lang="pt-BR" dirty="0"/>
              <a:t>e </a:t>
            </a:r>
            <a:r>
              <a:rPr lang="pt-BR" dirty="0" smtClean="0"/>
              <a:t>BOTTOM-UP, BACKTRACKING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ou bottom-up parsers</a:t>
            </a:r>
            <a:endParaRPr lang="pt-BR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Nomes referem-se à ordem em que os nós das </a:t>
            </a:r>
            <a:r>
              <a:rPr lang="pt-BR" i="1" dirty="0" smtClean="0"/>
              <a:t>parse </a:t>
            </a:r>
            <a:r>
              <a:rPr lang="pt-BR" i="1" dirty="0" err="1" smtClean="0"/>
              <a:t>trees</a:t>
            </a:r>
            <a:r>
              <a:rPr lang="pt-BR" dirty="0" smtClean="0"/>
              <a:t> são criados</a:t>
            </a:r>
          </a:p>
          <a:p>
            <a:pPr lvl="1"/>
            <a:r>
              <a:rPr lang="pt-BR" dirty="0" smtClean="0"/>
              <a:t>Top-</a:t>
            </a:r>
            <a:r>
              <a:rPr lang="pt-BR" dirty="0" err="1" smtClean="0"/>
              <a:t>down</a:t>
            </a:r>
            <a:endParaRPr lang="pt-BR" dirty="0" smtClean="0"/>
          </a:p>
          <a:p>
            <a:pPr lvl="2"/>
            <a:r>
              <a:rPr lang="pt-BR" dirty="0" smtClean="0"/>
              <a:t>mais fáceis de escrever à mão</a:t>
            </a:r>
          </a:p>
          <a:p>
            <a:pPr lvl="1"/>
            <a:r>
              <a:rPr lang="pt-BR" dirty="0" err="1" smtClean="0"/>
              <a:t>Bottom-up</a:t>
            </a:r>
            <a:endParaRPr lang="pt-BR" dirty="0" smtClean="0"/>
          </a:p>
          <a:p>
            <a:pPr lvl="2"/>
            <a:r>
              <a:rPr lang="pt-BR" dirty="0" smtClean="0"/>
              <a:t>suportam uma classe maior de gramáticas e de esquemas de tradução;</a:t>
            </a:r>
          </a:p>
          <a:p>
            <a:pPr lvl="2"/>
            <a:r>
              <a:rPr lang="pt-BR" dirty="0" smtClean="0"/>
              <a:t>mais usados por geradores de </a:t>
            </a:r>
            <a:r>
              <a:rPr lang="pt-BR" dirty="0" err="1" smtClean="0"/>
              <a:t>parsers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</a:t>
            </a:r>
            <a:endParaRPr lang="pt-BR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(contexto: compiladores</a:t>
            </a:r>
            <a:r>
              <a:rPr lang="en-US" dirty="0" smtClean="0"/>
              <a:t>/parsers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Processo de tentativa e erro onde o </a:t>
            </a:r>
            <a:r>
              <a:rPr lang="pt-BR" dirty="0" err="1" smtClean="0"/>
              <a:t>parser</a:t>
            </a:r>
            <a:r>
              <a:rPr lang="pt-BR" dirty="0" smtClean="0"/>
              <a:t> percebe que tomou uma decisão errada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3789040"/>
            <a:ext cx="5163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parsing</a:t>
            </a:r>
            <a:r>
              <a:rPr lang="pt-BR" sz="3200" dirty="0" smtClean="0"/>
              <a:t> sem </a:t>
            </a:r>
            <a:r>
              <a:rPr lang="pt-BR" sz="3200" dirty="0" err="1" smtClean="0"/>
              <a:t>backtracking</a:t>
            </a:r>
            <a:r>
              <a:rPr lang="pt-BR" sz="3200" dirty="0" smtClean="0"/>
              <a:t> é chamado de </a:t>
            </a:r>
            <a:r>
              <a:rPr lang="pt-BR" sz="3200" b="1" dirty="0" smtClean="0"/>
              <a:t>preditivo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é necessário ao se perceber que não é possível fazer </a:t>
            </a:r>
            <a:r>
              <a:rPr lang="pt-BR" dirty="0" err="1" smtClean="0"/>
              <a:t>parsing</a:t>
            </a:r>
            <a:r>
              <a:rPr lang="pt-BR" dirty="0" smtClean="0"/>
              <a:t> de </a:t>
            </a:r>
            <a:r>
              <a:rPr lang="en-US" dirty="0" smtClean="0"/>
              <a:t>9 + 5 * 2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i="1" dirty="0" err="1" smtClean="0">
                <a:solidFill>
                  <a:schemeClr val="dk1"/>
                </a:solidFill>
              </a:rPr>
              <a:t>expr</a:t>
            </a:r>
            <a:r>
              <a:rPr lang="en-US" i="1" dirty="0" smtClean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olidFill>
                  <a:schemeClr val="dk1"/>
                </a:solidFill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endParaRPr 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31640" y="3645024"/>
            <a:ext cx="6653170" cy="2080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PREDITIVO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err="1" smtClean="0"/>
              <a:t>Parser</a:t>
            </a:r>
            <a:r>
              <a:rPr lang="pt-BR" dirty="0" smtClean="0"/>
              <a:t> top-</a:t>
            </a:r>
            <a:r>
              <a:rPr lang="pt-BR" dirty="0" err="1" smtClean="0"/>
              <a:t>down</a:t>
            </a:r>
            <a:r>
              <a:rPr lang="pt-BR" dirty="0" smtClean="0"/>
              <a:t> e preditivo</a:t>
            </a:r>
          </a:p>
          <a:p>
            <a:pPr lvl="2"/>
            <a:r>
              <a:rPr lang="pt-BR" dirty="0" smtClean="0"/>
              <a:t>Simples de se implementar</a:t>
            </a:r>
            <a:r>
              <a:rPr lang="pt-BR" dirty="0"/>
              <a:t> </a:t>
            </a:r>
            <a:r>
              <a:rPr lang="pt-BR" dirty="0" smtClean="0"/>
              <a:t>(intuitivo)</a:t>
            </a:r>
          </a:p>
          <a:p>
            <a:pPr lvl="2"/>
            <a:r>
              <a:rPr lang="pt-BR" dirty="0" smtClean="0"/>
              <a:t>Não </a:t>
            </a:r>
            <a:r>
              <a:rPr lang="pt-BR" dirty="0"/>
              <a:t>funcionam para qualquer </a:t>
            </a:r>
            <a:r>
              <a:rPr lang="pt-BR" dirty="0" smtClean="0"/>
              <a:t>gramática!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Abordagem</a:t>
            </a:r>
          </a:p>
          <a:p>
            <a:pPr lvl="1"/>
            <a:r>
              <a:rPr lang="pt-BR" dirty="0" smtClean="0"/>
              <a:t>Um procedimento para cada símbolo não-terminal</a:t>
            </a:r>
          </a:p>
          <a:p>
            <a:pPr lvl="1"/>
            <a:r>
              <a:rPr lang="pt-BR" dirty="0" smtClean="0"/>
              <a:t>Recursão reflete recursão da gramática</a:t>
            </a:r>
          </a:p>
          <a:p>
            <a:pPr lvl="1"/>
            <a:r>
              <a:rPr lang="pt-BR" dirty="0" smtClean="0"/>
              <a:t>Símbolos </a:t>
            </a:r>
            <a:r>
              <a:rPr lang="pt-BR" dirty="0" err="1" smtClean="0"/>
              <a:t>epsilon</a:t>
            </a:r>
            <a:r>
              <a:rPr lang="pt-BR" dirty="0" smtClean="0"/>
              <a:t> são tratados no </a:t>
            </a:r>
            <a:r>
              <a:rPr lang="pt-BR" dirty="0"/>
              <a:t>c</a:t>
            </a:r>
            <a:r>
              <a:rPr lang="pt-BR" dirty="0" smtClean="0"/>
              <a:t>ontexto de uso</a:t>
            </a:r>
          </a:p>
        </p:txBody>
      </p:sp>
    </p:spTree>
    <p:extLst>
      <p:ext uri="{BB962C8B-B14F-4D97-AF65-F5344CB8AC3E}">
        <p14:creationId xmlns:p14="http://schemas.microsoft.com/office/powerpoint/2010/main" val="7271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259632" y="1917182"/>
            <a:ext cx="6653170" cy="3889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other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e Autômato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pt-BR" dirty="0" smtClean="0"/>
              <a:t>Gramática é a expressão de uma linguagem</a:t>
            </a:r>
          </a:p>
          <a:p>
            <a:pPr lvl="1"/>
            <a:r>
              <a:rPr lang="pt-BR" dirty="0" smtClean="0"/>
              <a:t>Dita regras de formação para 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Autômato é uma máquina abstrata capaz de reconhecer as </a:t>
            </a:r>
            <a:r>
              <a:rPr lang="pt-BR" dirty="0" err="1" smtClean="0"/>
              <a:t>strings</a:t>
            </a:r>
            <a:r>
              <a:rPr lang="pt-BR" dirty="0" smtClean="0"/>
              <a:t> de uma linguagem</a:t>
            </a:r>
          </a:p>
          <a:p>
            <a:pPr lvl="1"/>
            <a:r>
              <a:rPr lang="pt-BR" dirty="0" smtClean="0"/>
              <a:t>Um autômato diz se uma </a:t>
            </a:r>
            <a:r>
              <a:rPr lang="pt-BR" dirty="0" err="1" smtClean="0"/>
              <a:t>string</a:t>
            </a:r>
            <a:r>
              <a:rPr lang="pt-BR" dirty="0" smtClean="0"/>
              <a:t> pertence ou não a uma determinada linguagem</a:t>
            </a:r>
          </a:p>
        </p:txBody>
      </p:sp>
    </p:spTree>
    <p:extLst>
      <p:ext uri="{BB962C8B-B14F-4D97-AF65-F5344CB8AC3E}">
        <p14:creationId xmlns:p14="http://schemas.microsoft.com/office/powerpoint/2010/main" val="2301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Função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uxiliar</a:t>
            </a:r>
            <a:endParaRPr lang="pt-BR" sz="40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void </a:t>
            </a:r>
            <a:r>
              <a:rPr lang="en-US" sz="2800" i="1" dirty="0" smtClean="0"/>
              <a:t>match </a:t>
            </a:r>
            <a:r>
              <a:rPr lang="en-US" sz="2800" dirty="0" smtClean="0"/>
              <a:t>(terminal </a:t>
            </a:r>
            <a:r>
              <a:rPr lang="en-US" sz="2800" i="1" dirty="0" smtClean="0"/>
              <a:t>t</a:t>
            </a:r>
            <a:r>
              <a:rPr lang="en-US" sz="2800" dirty="0" smtClean="0"/>
              <a:t>) {  </a:t>
            </a:r>
            <a:br>
              <a:rPr lang="en-US" sz="2800" dirty="0" smtClean="0"/>
            </a:br>
            <a:r>
              <a:rPr lang="en-US" sz="2800" dirty="0" smtClean="0"/>
              <a:t>if (</a:t>
            </a:r>
            <a:r>
              <a:rPr lang="en-US" sz="2800" i="1" dirty="0" err="1" smtClean="0"/>
              <a:t>lookahead</a:t>
            </a:r>
            <a:r>
              <a:rPr lang="en-US" sz="2800" dirty="0" smtClean="0"/>
              <a:t> == </a:t>
            </a:r>
            <a:r>
              <a:rPr lang="en-US" sz="2800" i="1" dirty="0" smtClean="0"/>
              <a:t>t</a:t>
            </a:r>
            <a:r>
              <a:rPr lang="en-US" sz="2800" dirty="0" smtClean="0"/>
              <a:t>) </a:t>
            </a:r>
            <a:r>
              <a:rPr lang="en-US" sz="2800" dirty="0" err="1" smtClean="0"/>
              <a:t>moveLookahead</a:t>
            </a:r>
            <a:r>
              <a:rPr lang="en-US" sz="2800" dirty="0" smtClean="0"/>
              <a:t>()</a:t>
            </a:r>
            <a:r>
              <a:rPr lang="en-US" sz="2800" i="1" dirty="0" smtClean="0"/>
              <a:t>;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else </a:t>
            </a:r>
            <a:r>
              <a:rPr lang="en-US" sz="2800" dirty="0" err="1" smtClean="0"/>
              <a:t>syntax_error</a:t>
            </a:r>
            <a:r>
              <a:rPr lang="en-US" sz="28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}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074823" y="3972904"/>
            <a:ext cx="3096344" cy="1994158"/>
            <a:chOff x="1835696" y="1948190"/>
            <a:chExt cx="3096344" cy="1994158"/>
          </a:xfrm>
        </p:grpSpPr>
        <p:sp>
          <p:nvSpPr>
            <p:cNvPr id="6" name="Retângulo 5"/>
            <p:cNvSpPr/>
            <p:nvPr/>
          </p:nvSpPr>
          <p:spPr>
            <a:xfrm>
              <a:off x="3203848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79912" y="2420888"/>
              <a:ext cx="57606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5976" y="2420888"/>
              <a:ext cx="576064" cy="64807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835696" y="269962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665462" y="1948190"/>
              <a:ext cx="80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tokens</a:t>
              </a:r>
              <a:endParaRPr lang="en-US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067944" y="3153452"/>
              <a:ext cx="0" cy="3944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3491880" y="3573016"/>
              <a:ext cx="116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lookahead</a:t>
              </a:r>
              <a:endParaRPr lang="en-US" dirty="0"/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4644008" y="3140968"/>
              <a:ext cx="0" cy="394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211960" y="3429000"/>
              <a:ext cx="2584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2627784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Exemplo</a:t>
            </a:r>
            <a:r>
              <a:rPr lang="en-US" sz="4000" dirty="0" smtClean="0"/>
              <a:t>: Recursive descent parsing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 case TO_OTHER: match(TO_OTHER); break;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other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pt-BR" dirty="0" smtClean="0"/>
              <a:t>Modifique a função </a:t>
            </a:r>
            <a:r>
              <a:rPr lang="pt-BR" dirty="0" err="1" smtClean="0"/>
              <a:t>stmt</a:t>
            </a:r>
            <a:r>
              <a:rPr lang="pt-BR" dirty="0" smtClean="0"/>
              <a:t>() para tratar produção </a:t>
            </a:r>
            <a:r>
              <a:rPr lang="pt-BR" dirty="0" err="1" smtClean="0"/>
              <a:t>epsilon</a:t>
            </a:r>
            <a:r>
              <a:rPr lang="pt-BR" dirty="0" smtClean="0"/>
              <a:t> abaixo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71736" y="3071810"/>
            <a:ext cx="335758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Resposta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8072494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TO_CL)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 case TO_OTHER: match(TO_OTHER); break;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other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função recursiva 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928794" y="2714620"/>
            <a:ext cx="435771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</a:t>
            </a:r>
            <a:r>
              <a:rPr lang="pt-BR" dirty="0"/>
              <a:t>função recursiva </a:t>
            </a:r>
            <a:r>
              <a:rPr lang="pt-BR" dirty="0" smtClean="0"/>
              <a:t>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2643182"/>
            <a:ext cx="7772400" cy="3043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factor( ) { 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lookahead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TO_OP: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match(TO_OP);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match(TO_CL); 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TO_DIGIT: match(TO_DIGIT);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default: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syntax_error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do 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Recursão à esquerda leva a loop infinito: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 </a:t>
            </a:r>
            <a:r>
              <a:rPr lang="pt-BR" dirty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expr + term | term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endParaRPr lang="en-US" dirty="0" smtClean="0">
              <a:sym typeface="Wingdings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128" y="4077072"/>
            <a:ext cx="607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parser</a:t>
            </a:r>
            <a:r>
              <a:rPr lang="pt-BR" sz="3200" dirty="0" smtClean="0"/>
              <a:t> permanece aplicando a mesma produção sem consumir </a:t>
            </a:r>
            <a:r>
              <a:rPr lang="pt-BR" sz="3200" dirty="0" err="1" smtClean="0"/>
              <a:t>token</a:t>
            </a:r>
            <a:r>
              <a:rPr lang="pt-BR" sz="3200" dirty="0" smtClean="0"/>
              <a:t> algum!</a:t>
            </a:r>
          </a:p>
        </p:txBody>
      </p:sp>
    </p:spTree>
    <p:extLst>
      <p:ext uri="{BB962C8B-B14F-4D97-AF65-F5344CB8AC3E}">
        <p14:creationId xmlns:p14="http://schemas.microsoft.com/office/powerpoint/2010/main" val="5036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Solução</a:t>
            </a:r>
            <a:endParaRPr lang="pt-BR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7772400" cy="2266952"/>
          </a:xfrm>
        </p:spPr>
        <p:txBody>
          <a:bodyPr/>
          <a:lstStyle/>
          <a:p>
            <a:r>
              <a:rPr lang="pt-BR" dirty="0" smtClean="0">
                <a:sym typeface="Wingdings" pitchFamily="-111" charset="2"/>
              </a:rPr>
              <a:t>Elimine recursão a esquerda com reescrita</a:t>
            </a:r>
          </a:p>
          <a:p>
            <a:r>
              <a:rPr lang="pt-BR" dirty="0" smtClean="0">
                <a:sym typeface="Symbol" pitchFamily="-111" charset="2"/>
              </a:rPr>
              <a:t>Exemplo (“</a:t>
            </a:r>
            <a:r>
              <a:rPr lang="pt-BR" dirty="0" err="1" smtClean="0">
                <a:sym typeface="Symbol" pitchFamily="-111" charset="2"/>
              </a:rPr>
              <a:t>ba</a:t>
            </a:r>
            <a:r>
              <a:rPr lang="pt-BR" dirty="0" smtClean="0">
                <a:sym typeface="Symbol" pitchFamily="-111" charset="2"/>
              </a:rPr>
              <a:t>...a”)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Reescreva </a:t>
            </a:r>
            <a:r>
              <a:rPr lang="en-US" dirty="0" smtClean="0">
                <a:sym typeface="Wingdings" pitchFamily="-111" charset="2"/>
              </a:rPr>
              <a:t>A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err="1" smtClean="0">
                <a:sym typeface="Wingdings" pitchFamily="-111" charset="2"/>
              </a:rPr>
              <a:t>Aa</a:t>
            </a:r>
            <a:r>
              <a:rPr lang="en-US" dirty="0" smtClean="0">
                <a:sym typeface="Wingdings" pitchFamily="-111" charset="2"/>
              </a:rPr>
              <a:t> | b </a:t>
            </a:r>
            <a:r>
              <a:rPr lang="en-US" dirty="0" err="1" smtClean="0">
                <a:sym typeface="Wingdings" pitchFamily="-111" charset="2"/>
              </a:rPr>
              <a:t>como</a:t>
            </a:r>
            <a:r>
              <a:rPr lang="en-US" dirty="0" smtClean="0">
                <a:sym typeface="Wingdings" pitchFamily="-111" charset="2"/>
              </a:rPr>
              <a:t>: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>	</a:t>
            </a:r>
            <a:endParaRPr lang="en-US" dirty="0" smtClean="0">
              <a:sym typeface="Symbol" pitchFamily="-111" charset="2"/>
            </a:endParaRPr>
          </a:p>
          <a:p>
            <a:endParaRPr lang="pt-BR" dirty="0" smtClean="0">
              <a:sym typeface="Symbol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5013176"/>
            <a:ext cx="700092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Na prática, porém, trabalhoso devido a regras de precedência e associatividade.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157" y="3429000"/>
            <a:ext cx="22167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ym typeface="Wingdings" pitchFamily="-111" charset="2"/>
              </a:rPr>
              <a:t>A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bR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R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aR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dirty="0" smtClean="0">
                <a:sym typeface="Symbol" pitchFamily="-111" charset="2"/>
              </a:rPr>
              <a:t>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36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0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772783" y="5456974"/>
            <a:ext cx="3442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 regra de associatividade.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5672417"/>
            <a:ext cx="189660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Incorreto!</a:t>
            </a:r>
            <a:endParaRPr lang="pt-BR" sz="36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sz="3200" i="1" dirty="0" smtClean="0">
                <a:sym typeface="Wingdings" pitchFamily="-111" charset="2"/>
              </a:rPr>
              <a:t> expr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IF688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formalismos são de interesse em IF688</a:t>
            </a:r>
          </a:p>
          <a:p>
            <a:pPr lvl="1"/>
            <a:r>
              <a:rPr lang="pt-BR" dirty="0" smtClean="0"/>
              <a:t>Linguagens Regulares </a:t>
            </a:r>
          </a:p>
          <a:p>
            <a:pPr lvl="1"/>
            <a:r>
              <a:rPr lang="pt-BR" dirty="0" smtClean="0"/>
              <a:t>Linguagens Livre de Contexto</a:t>
            </a:r>
          </a:p>
          <a:p>
            <a:endParaRPr lang="en-US" dirty="0"/>
          </a:p>
        </p:txBody>
      </p:sp>
      <p:pic>
        <p:nvPicPr>
          <p:cNvPr id="4" name="Picture 2" descr="http://upload.wikimedia.org/wikipedia/commons/thumb/a/a3/Hierarquia_de_Chomsky.PNG/350px-Hierarquia_de_Choms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19917"/>
            <a:ext cx="333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42616" y="5961515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Hierarquia de Chomsky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942909"/>
            <a:ext cx="198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Nondeterministic</a:t>
            </a:r>
            <a:r>
              <a:rPr lang="pt-BR" dirty="0" smtClean="0"/>
              <a:t> </a:t>
            </a:r>
            <a:r>
              <a:rPr lang="pt-BR" dirty="0" err="1" smtClean="0"/>
              <a:t>Finite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4676" y="4077072"/>
            <a:ext cx="162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Pushdown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2339752" y="4405754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339752" y="5229200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11560" y="2924944"/>
            <a:ext cx="81369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Modificação manual é muitas vezes trabalhosa! Outros tipos de </a:t>
            </a:r>
            <a:r>
              <a:rPr lang="pt-BR" sz="3200" dirty="0" err="1" smtClean="0"/>
              <a:t>parsers</a:t>
            </a:r>
            <a:r>
              <a:rPr lang="pt-BR" sz="3200" dirty="0" smtClean="0"/>
              <a:t> permitem definir regras de precedência em produções.</a:t>
            </a:r>
          </a:p>
        </p:txBody>
      </p:sp>
    </p:spTree>
    <p:extLst>
      <p:ext uri="{BB962C8B-B14F-4D97-AF65-F5344CB8AC3E}">
        <p14:creationId xmlns:p14="http://schemas.microsoft.com/office/powerpoint/2010/main" val="29177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da Árvore e Navegação 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Ainda não construímos um </a:t>
            </a:r>
            <a:r>
              <a:rPr lang="pt-BR" dirty="0" err="1" smtClean="0"/>
              <a:t>parser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1" dirty="0"/>
                <a:t>Parser</a:t>
              </a:r>
              <a:endParaRPr lang="pt-BR" sz="3200" b="1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8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Construção da Árvore Sintática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É preciso definir tipos para nós da árvore</a:t>
            </a:r>
          </a:p>
          <a:p>
            <a:pPr lvl="1"/>
            <a:r>
              <a:rPr lang="pt-BR" dirty="0" smtClean="0"/>
              <a:t>E.g., classes para </a:t>
            </a:r>
            <a:r>
              <a:rPr lang="pt-BR" i="1" dirty="0" err="1" smtClean="0"/>
              <a:t>expr</a:t>
            </a:r>
            <a:r>
              <a:rPr lang="pt-BR" dirty="0" smtClean="0"/>
              <a:t> e </a:t>
            </a:r>
            <a:r>
              <a:rPr lang="pt-BR" i="1" dirty="0" err="1" smtClean="0"/>
              <a:t>stmt</a:t>
            </a:r>
            <a:r>
              <a:rPr lang="pt-BR" i="1" dirty="0" smtClean="0"/>
              <a:t> </a:t>
            </a:r>
            <a:r>
              <a:rPr lang="pt-BR" dirty="0" smtClean="0"/>
              <a:t>no exemplo anterior</a:t>
            </a:r>
          </a:p>
          <a:p>
            <a:pPr lvl="1"/>
            <a:r>
              <a:rPr lang="pt-BR" dirty="0" err="1" smtClean="0"/>
              <a:t>Parsing</a:t>
            </a:r>
            <a:r>
              <a:rPr lang="pt-BR" dirty="0" smtClean="0"/>
              <a:t> gera objetos destes tipos!</a:t>
            </a:r>
          </a:p>
          <a:p>
            <a:r>
              <a:rPr lang="pt-BR" dirty="0" smtClean="0"/>
              <a:t>Árvore </a:t>
            </a:r>
            <a:r>
              <a:rPr lang="pt-BR" b="1" dirty="0" smtClean="0"/>
              <a:t>abstrata</a:t>
            </a:r>
            <a:r>
              <a:rPr lang="pt-BR" dirty="0" smtClean="0"/>
              <a:t> vs. </a:t>
            </a:r>
            <a:r>
              <a:rPr lang="pt-BR" b="1" dirty="0" smtClean="0"/>
              <a:t>concreta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Abstrata ignora distinções superficiais ou implícitas</a:t>
            </a:r>
          </a:p>
          <a:p>
            <a:pPr lvl="2"/>
            <a:r>
              <a:rPr lang="pt-BR" dirty="0" smtClean="0">
                <a:sym typeface="Wingdings" pitchFamily="-111" charset="2"/>
              </a:rPr>
              <a:t>E.g., parênteses, ponto-e-vírgula, e espaços em branco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2400" y="4953000"/>
            <a:ext cx="2057400" cy="1447800"/>
            <a:chOff x="6324600" y="4038600"/>
            <a:chExt cx="2057400" cy="14478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S;</a:t>
              </a:r>
            </a:p>
          </p:txBody>
        </p:sp>
        <p:sp>
          <p:nvSpPr>
            <p:cNvPr id="9729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16722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IfStmt</a:t>
              </a:r>
              <a:endParaRPr lang="pt-BR" b="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90800" y="4953000"/>
            <a:ext cx="2916238" cy="1447800"/>
            <a:chOff x="6248400" y="4114800"/>
            <a:chExt cx="2916183" cy="14478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3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Identifier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296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9161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AssignmentStmt</a:t>
              </a:r>
              <a:endParaRPr lang="pt-BR" b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715000" y="4953000"/>
            <a:ext cx="2211388" cy="1447800"/>
            <a:chOff x="6324600" y="4038600"/>
            <a:chExt cx="2210862" cy="14478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691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</a:p>
          </p:txBody>
        </p:sp>
        <p:sp>
          <p:nvSpPr>
            <p:cNvPr id="97294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108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WhileStmt</a:t>
              </a:r>
              <a:endParaRPr lang="pt-BR" b="0"/>
            </a:p>
          </p:txBody>
        </p:sp>
      </p:grpSp>
      <p:cxnSp>
        <p:nvCxnSpPr>
          <p:cNvPr id="27" name="AutoShape 17"/>
          <p:cNvCxnSpPr>
            <a:cxnSpLocks noChangeShapeType="1"/>
            <a:stCxn id="97298" idx="0"/>
            <a:endCxn id="86020" idx="2"/>
          </p:cNvCxnSpPr>
          <p:nvPr/>
        </p:nvCxnSpPr>
        <p:spPr bwMode="auto">
          <a:xfrm rot="5400000" flipH="1" flipV="1">
            <a:off x="1132441" y="4142342"/>
            <a:ext cx="666744" cy="95457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AutoShape 17"/>
          <p:cNvCxnSpPr>
            <a:cxnSpLocks noChangeShapeType="1"/>
            <a:stCxn id="97296" idx="0"/>
            <a:endCxn id="86020" idx="2"/>
          </p:cNvCxnSpPr>
          <p:nvPr/>
        </p:nvCxnSpPr>
        <p:spPr bwMode="auto">
          <a:xfrm rot="16200000" flipV="1">
            <a:off x="2662638" y="3566718"/>
            <a:ext cx="666744" cy="210581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AutoShape 17"/>
          <p:cNvCxnSpPr>
            <a:cxnSpLocks noChangeShapeType="1"/>
            <a:stCxn id="97294" idx="0"/>
            <a:endCxn id="86020" idx="2"/>
          </p:cNvCxnSpPr>
          <p:nvPr/>
        </p:nvCxnSpPr>
        <p:spPr bwMode="auto">
          <a:xfrm rot="16200000" flipV="1">
            <a:off x="4048525" y="2180831"/>
            <a:ext cx="666744" cy="48775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39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AutoShape 17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pt-BR" dirty="0" smtClean="0"/>
              <a:t>Elabore (manualmente) a árvore sintática e a árvore concreta para a expressão ( 5 + 3 ) * 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 dos nós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projeto </a:t>
            </a:r>
            <a:r>
              <a:rPr lang="pt-BR" b="1" dirty="0" err="1" smtClean="0"/>
              <a:t>Visitor</a:t>
            </a:r>
            <a:r>
              <a:rPr lang="pt-BR" b="1" dirty="0" smtClean="0"/>
              <a:t>*</a:t>
            </a:r>
            <a:r>
              <a:rPr lang="pt-BR" dirty="0" smtClean="0"/>
              <a:t> define como visitar nós de uma estrutura hierárquica</a:t>
            </a:r>
          </a:p>
          <a:p>
            <a:pPr lvl="1"/>
            <a:r>
              <a:rPr lang="pt-BR" dirty="0" smtClean="0"/>
              <a:t>Tipo de retorno deve ser consistente</a:t>
            </a:r>
          </a:p>
          <a:p>
            <a:pPr lvl="1"/>
            <a:r>
              <a:rPr lang="pt-BR" dirty="0" smtClean="0"/>
              <a:t>Bastante comum em compiladores</a:t>
            </a:r>
          </a:p>
          <a:p>
            <a:pPr marL="457200" lvl="1" indent="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* Design </a:t>
            </a:r>
            <a:r>
              <a:rPr lang="pt-BR" dirty="0" err="1" smtClean="0"/>
              <a:t>Patterns</a:t>
            </a:r>
            <a:r>
              <a:rPr lang="pt-BR" dirty="0" smtClean="0"/>
              <a:t>: </a:t>
            </a:r>
            <a:r>
              <a:rPr lang="pt-BR" dirty="0" err="1" smtClean="0"/>
              <a:t>Elements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Reusable</a:t>
            </a:r>
            <a:r>
              <a:rPr lang="pt-BR" dirty="0" smtClean="0"/>
              <a:t> </a:t>
            </a:r>
            <a:r>
              <a:rPr lang="pt-BR" dirty="0" err="1" smtClean="0"/>
              <a:t>Object-Oriented</a:t>
            </a:r>
            <a:r>
              <a:rPr lang="pt-BR" dirty="0" smtClean="0"/>
              <a:t> Software.  </a:t>
            </a:r>
            <a:r>
              <a:rPr lang="pt-BR" dirty="0" err="1" smtClean="0"/>
              <a:t>Gamma</a:t>
            </a:r>
            <a:r>
              <a:rPr lang="pt-BR" dirty="0" smtClean="0"/>
              <a:t> e outros.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Regular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291264" cy="2695580"/>
          </a:xfrm>
        </p:spPr>
        <p:txBody>
          <a:bodyPr/>
          <a:lstStyle/>
          <a:p>
            <a:r>
              <a:rPr lang="pt-BR" dirty="0" smtClean="0"/>
              <a:t>Exemplo: números e identificadores de uma linguagem de programação</a:t>
            </a:r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290204" y="3212976"/>
            <a:ext cx="3714777" cy="461665"/>
            <a:chOff x="755576" y="3327375"/>
            <a:chExt cx="3714777" cy="461665"/>
          </a:xfrm>
        </p:grpSpPr>
        <p:sp>
          <p:nvSpPr>
            <p:cNvPr id="11" name="Rectangle 10"/>
            <p:cNvSpPr/>
            <p:nvPr/>
          </p:nvSpPr>
          <p:spPr>
            <a:xfrm>
              <a:off x="755576" y="3327375"/>
              <a:ext cx="57150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x2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8519" y="3327375"/>
              <a:ext cx="571504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:=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1461" y="3327375"/>
              <a:ext cx="1143008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10.28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907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+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84534" y="3327375"/>
              <a:ext cx="35719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y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3163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76" y="4221088"/>
            <a:ext cx="6858016" cy="954107"/>
            <a:chOff x="2500298" y="4809334"/>
            <a:chExt cx="6858016" cy="954107"/>
          </a:xfrm>
        </p:grpSpPr>
        <p:sp>
          <p:nvSpPr>
            <p:cNvPr id="19" name="Rectangle 18"/>
            <p:cNvSpPr/>
            <p:nvPr/>
          </p:nvSpPr>
          <p:spPr>
            <a:xfrm>
              <a:off x="5072066" y="5017238"/>
              <a:ext cx="4286248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(</a:t>
              </a:r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| </a:t>
              </a:r>
              <a:r>
                <a:rPr lang="pt-BR" sz="3200" b="1" dirty="0" err="1" smtClean="0"/>
                <a:t>digit</a:t>
              </a:r>
              <a:r>
                <a:rPr lang="pt-BR" sz="3200" b="1" dirty="0" smtClean="0"/>
                <a:t>) *</a:t>
              </a:r>
              <a:endParaRPr lang="pt-BR" sz="3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4809334"/>
              <a:ext cx="23585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/>
                <a:t>Identificadores</a:t>
              </a:r>
            </a:p>
            <a:p>
              <a:r>
                <a:rPr lang="pt-BR" sz="2800" dirty="0" smtClean="0"/>
                <a:t>em Pascal:</a:t>
              </a:r>
              <a:endParaRPr lang="pt-BR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29190" y="4929198"/>
              <a:ext cx="407196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51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pt-BR" dirty="0" smtClean="0"/>
              <a:t>Imprima expressões aritméticas em notação pós-fixada a partir de suas árvores sintáticas</a:t>
            </a:r>
          </a:p>
          <a:p>
            <a:pPr lvl="1"/>
            <a:r>
              <a:rPr lang="pt-BR" dirty="0" smtClean="0"/>
              <a:t>Use definições abaixo</a:t>
            </a:r>
          </a:p>
          <a:p>
            <a:pPr lvl="1"/>
            <a:r>
              <a:rPr lang="pt-BR" dirty="0" smtClean="0"/>
              <a:t>Explore a árvore em uma determinada ordem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46818" y="3933056"/>
            <a:ext cx="4643470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{…}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 smtClean="0"/>
              <a:t>  Operator op;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exp1, exp2;</a:t>
            </a:r>
            <a:r>
              <a:rPr lang="en-US" sz="2400" dirty="0" smtClean="0"/>
              <a:t>…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class</a:t>
            </a:r>
            <a:r>
              <a:rPr lang="en-US" sz="2400" dirty="0" smtClean="0"/>
              <a:t> Digit implements </a:t>
            </a:r>
            <a:r>
              <a:rPr lang="en-US" sz="2400" dirty="0" err="1" smtClean="0"/>
              <a:t>Expr</a:t>
            </a:r>
            <a:r>
              <a:rPr lang="en-US" sz="2400" dirty="0" smtClean="0"/>
              <a:t> {  …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class Operator 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exp1.accept(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exp2.accept(</a:t>
            </a:r>
            <a:r>
              <a:rPr lang="en-US" dirty="0" err="1" smtClean="0"/>
              <a:t>vis</a:t>
            </a:r>
            <a:r>
              <a:rPr lang="en-US" dirty="0" smtClean="0"/>
              <a:t>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op.accept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71934" y="1714488"/>
            <a:ext cx="4643470" cy="214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48" y="4000504"/>
            <a:ext cx="4643470" cy="242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9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r>
              <a:rPr lang="pt-BR" dirty="0" smtClean="0"/>
              <a:t>A resposta anterior definiu a ordem de busca diretamente no método </a:t>
            </a:r>
            <a:r>
              <a:rPr lang="pt-BR" dirty="0" err="1" smtClean="0"/>
              <a:t>Binary.accept</a:t>
            </a:r>
            <a:r>
              <a:rPr lang="pt-BR" dirty="0" smtClean="0"/>
              <a:t>.  Isto é incomum, pois o método </a:t>
            </a:r>
            <a:r>
              <a:rPr lang="pt-BR" dirty="0" err="1" smtClean="0"/>
              <a:t>accept</a:t>
            </a:r>
            <a:r>
              <a:rPr lang="pt-BR" dirty="0" smtClean="0"/>
              <a:t> normalmente não deve ser modificado.  Reescreva o </a:t>
            </a:r>
            <a:r>
              <a:rPr lang="pt-BR" dirty="0" err="1" smtClean="0"/>
              <a:t>visitor</a:t>
            </a:r>
            <a:r>
              <a:rPr lang="pt-BR" dirty="0" smtClean="0"/>
              <a:t> anterior assumindo a seguinte definição para o método </a:t>
            </a:r>
            <a:r>
              <a:rPr lang="pt-BR" dirty="0" err="1" smtClean="0"/>
              <a:t>accept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915816" y="4941168"/>
            <a:ext cx="2504972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void accept(Visitor vis)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exp1.accept(vis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/>
              <a:t>op.accept</a:t>
            </a:r>
            <a:r>
              <a:rPr lang="en-US" dirty="0"/>
              <a:t>(vis);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exp2.accept(vis);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Gramática Livre de Contexto</a:t>
            </a:r>
            <a:endParaRPr lang="pt-B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conjunto de símbolos </a:t>
            </a:r>
            <a:r>
              <a:rPr lang="pt-BR" b="1" dirty="0" smtClean="0"/>
              <a:t>terminais</a:t>
            </a:r>
          </a:p>
          <a:p>
            <a:r>
              <a:rPr lang="pt-BR" dirty="0" smtClean="0"/>
              <a:t>Um conjunto de símbolos </a:t>
            </a:r>
            <a:r>
              <a:rPr lang="pt-BR" b="1" dirty="0" smtClean="0"/>
              <a:t>não-terminais</a:t>
            </a:r>
          </a:p>
          <a:p>
            <a:r>
              <a:rPr lang="pt-BR" dirty="0" smtClean="0"/>
              <a:t>Um não terminal designado </a:t>
            </a:r>
            <a:r>
              <a:rPr lang="pt-BR" b="1" dirty="0" smtClean="0"/>
              <a:t>inicial</a:t>
            </a:r>
          </a:p>
          <a:p>
            <a:r>
              <a:rPr lang="pt-BR" dirty="0" smtClean="0"/>
              <a:t>Um conjunto de </a:t>
            </a:r>
            <a:r>
              <a:rPr lang="pt-BR" b="1" dirty="0" smtClean="0"/>
              <a:t>produções</a:t>
            </a:r>
          </a:p>
          <a:p>
            <a:pPr lvl="1"/>
            <a:r>
              <a:rPr lang="pt-BR" dirty="0" smtClean="0"/>
              <a:t>cada produção consiste de um não-terminal, uma  “seta”, e uma seqüência de símbolos terminais e não terminais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 Expressões Aritméticas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4947081"/>
            <a:ext cx="7068033" cy="111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endParaRPr lang="en-US" sz="3200" dirty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2841672" cy="32211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list</a:t>
            </a:r>
            <a:r>
              <a:rPr lang="en-US" dirty="0" smtClean="0"/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1</a:t>
            </a:r>
          </a:p>
          <a:p>
            <a:pPr>
              <a:buNone/>
            </a:pPr>
            <a:r>
              <a:rPr lang="en-US" b="1" dirty="0" smtClean="0">
                <a:sym typeface="Wingdings" pitchFamily="-111" charset="2"/>
              </a:rPr>
              <a:t>…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9</a:t>
            </a:r>
            <a:endParaRPr lang="pt-BR" b="1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Deriva-se</a:t>
            </a:r>
            <a:r>
              <a:rPr lang="pt-BR" sz="4000" dirty="0" smtClean="0"/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A linguagem (conjunto de strings) reconhecida por G chama-se L(G). Inclui todas as strings que é possível se obter através de derivações em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</TotalTime>
  <Words>2089</Words>
  <Application>Microsoft Office PowerPoint</Application>
  <PresentationFormat>Apresentação na tela (4:3)</PresentationFormat>
  <Paragraphs>392</Paragraphs>
  <Slides>62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Tema do Office</vt:lpstr>
      <vt:lpstr>CONCEITOS BáSicos</vt:lpstr>
      <vt:lpstr>LINGUAGENS FORMAIS E autômatos</vt:lpstr>
      <vt:lpstr>Definição Informal para Linguagens</vt:lpstr>
      <vt:lpstr>Gramática e Autômato</vt:lpstr>
      <vt:lpstr>IF688</vt:lpstr>
      <vt:lpstr>Expressão Regular</vt:lpstr>
      <vt:lpstr>Gramática Livre de Contexto</vt:lpstr>
      <vt:lpstr>Exemplo: Expressões Aritméticas</vt:lpstr>
      <vt:lpstr>Apresentação do PowerPoint</vt:lpstr>
      <vt:lpstr>Apresentação do PowerPoint</vt:lpstr>
      <vt:lpstr>Exemplo</vt:lpstr>
      <vt:lpstr>Parse Trees (Árvore Sintática)</vt:lpstr>
      <vt:lpstr>Exemplo</vt:lpstr>
      <vt:lpstr>Exercício 1 </vt:lpstr>
      <vt:lpstr>Resposta</vt:lpstr>
      <vt:lpstr>Exercício 2 </vt:lpstr>
      <vt:lpstr>Resposta</vt:lpstr>
      <vt:lpstr>LINGUAGENS DE PROGRAMAção</vt:lpstr>
      <vt:lpstr>Especificação de uma  Linguagem de Programação</vt:lpstr>
      <vt:lpstr>Parsing</vt:lpstr>
      <vt:lpstr>Reconhecedores e Parsers</vt:lpstr>
      <vt:lpstr>Ambiguidade, Precedência, e Associatividade</vt:lpstr>
      <vt:lpstr>Ambiguidade</vt:lpstr>
      <vt:lpstr>Exemplo</vt:lpstr>
      <vt:lpstr>Como Eliminar Ambiguidade</vt:lpstr>
      <vt:lpstr>Precedência de operadores</vt:lpstr>
      <vt:lpstr>Exemplo</vt:lpstr>
      <vt:lpstr>Associatividade de Operadores</vt:lpstr>
      <vt:lpstr>Exemplo: associatividade à direita</vt:lpstr>
      <vt:lpstr>Exercício 3</vt:lpstr>
      <vt:lpstr>Resposta</vt:lpstr>
      <vt:lpstr>Parsers TOP-DOWN e BOTTOM-UP, BACKTRACKING</vt:lpstr>
      <vt:lpstr>Top-down ou bottom-up parsers</vt:lpstr>
      <vt:lpstr>Backtracking</vt:lpstr>
      <vt:lpstr>Exemplo</vt:lpstr>
      <vt:lpstr>Parser PREDITIVO recursivo descendente</vt:lpstr>
      <vt:lpstr>Parser Recursivo Descendente</vt:lpstr>
      <vt:lpstr>Parser Recursivo Descendente</vt:lpstr>
      <vt:lpstr>Exemplo</vt:lpstr>
      <vt:lpstr>Função Auxiliar</vt:lpstr>
      <vt:lpstr>Exemplo: Recursive descent parsing</vt:lpstr>
      <vt:lpstr>Exercício 4</vt:lpstr>
      <vt:lpstr>Resposta</vt:lpstr>
      <vt:lpstr>Exercício 5</vt:lpstr>
      <vt:lpstr>Resposta</vt:lpstr>
      <vt:lpstr>Problema do parser recursivo descendente</vt:lpstr>
      <vt:lpstr>Solução</vt:lpstr>
      <vt:lpstr>Exercício 6</vt:lpstr>
      <vt:lpstr>Tentativa...</vt:lpstr>
      <vt:lpstr>Apresentação do PowerPoint</vt:lpstr>
      <vt:lpstr>Construção da Árvore e Navegação </vt:lpstr>
      <vt:lpstr>Ainda não construímos um parser</vt:lpstr>
      <vt:lpstr>Construção da Árvore Sintática</vt:lpstr>
      <vt:lpstr>Exemplo: hierarquia de classes</vt:lpstr>
      <vt:lpstr>Exemplo: hierarquia de classes</vt:lpstr>
      <vt:lpstr>Exercício 7</vt:lpstr>
      <vt:lpstr>Exploração dos nós da árvore</vt:lpstr>
      <vt:lpstr>Visitor design pattern</vt:lpstr>
      <vt:lpstr>Visitor design pattern</vt:lpstr>
      <vt:lpstr>Exercício 8</vt:lpstr>
      <vt:lpstr>Resposta</vt:lpstr>
      <vt:lpstr>Exercício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Marcelo d'Amorim</cp:lastModifiedBy>
  <cp:revision>191</cp:revision>
  <dcterms:created xsi:type="dcterms:W3CDTF">2011-02-08T12:11:31Z</dcterms:created>
  <dcterms:modified xsi:type="dcterms:W3CDTF">2017-03-20T20:44:05Z</dcterms:modified>
</cp:coreProperties>
</file>