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335" r:id="rId2"/>
    <p:sldId id="258" r:id="rId3"/>
    <p:sldId id="315" r:id="rId4"/>
    <p:sldId id="260" r:id="rId5"/>
    <p:sldId id="318" r:id="rId6"/>
    <p:sldId id="261" r:id="rId7"/>
    <p:sldId id="265" r:id="rId8"/>
    <p:sldId id="320" r:id="rId9"/>
    <p:sldId id="321" r:id="rId10"/>
    <p:sldId id="322" r:id="rId11"/>
    <p:sldId id="323" r:id="rId12"/>
    <p:sldId id="324" r:id="rId13"/>
    <p:sldId id="325" r:id="rId14"/>
    <p:sldId id="332" r:id="rId15"/>
    <p:sldId id="333" r:id="rId16"/>
    <p:sldId id="334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331" r:id="rId34"/>
    <p:sldId id="284" r:id="rId35"/>
    <p:sldId id="285" r:id="rId36"/>
    <p:sldId id="286" r:id="rId37"/>
    <p:sldId id="330" r:id="rId38"/>
    <p:sldId id="287" r:id="rId39"/>
    <p:sldId id="288" r:id="rId40"/>
    <p:sldId id="289" r:id="rId41"/>
    <p:sldId id="290" r:id="rId42"/>
    <p:sldId id="328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17" r:id="rId59"/>
    <p:sldId id="306" r:id="rId60"/>
    <p:sldId id="327" r:id="rId61"/>
    <p:sldId id="307" r:id="rId62"/>
    <p:sldId id="308" r:id="rId63"/>
    <p:sldId id="309" r:id="rId64"/>
    <p:sldId id="329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7F658-AE08-4AEE-A57F-CB2B7F06D38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4ED2F-A3A4-4353-928B-735CE0A759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5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1" name="Shape 10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 prática, pilha cresce para endereços menores de memória e heap para endereços maiores, nos exemplos por conveniência de notação, a pilha vai crescer para endereços mais altos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Shape 11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9" name="Shape 1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voltando ao nosso exemplo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Shape 11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5" name="Shape 11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 array é global, espaço é alocado antes da execução de main</a:t>
            </a:r>
          </a:p>
          <a:p>
            <a:r>
              <a:t>ativação do procedimento main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Shape 11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1" name="Shape 11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ao controle alcançar a primeira chamada no corpo de main</a:t>
            </a:r>
          </a:p>
          <a:p>
            <a:r>
              <a:t>procedimento r é ativado e o registro é empilhado</a:t>
            </a:r>
          </a:p>
          <a:p>
            <a:r>
              <a:t>registro tem espaço para a variável i</a:t>
            </a:r>
          </a:p>
          <a:p>
            <a:r>
              <a:t>ao terminar ativação registro é desempilhado, deixando apenas main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Shape 11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7" name="Shape 11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controle alcança chamada de qs com parâmetros reais 1 e 9, registro é empilhado, com espaço para parâmetros m e n e variável local i</a:t>
            </a:r>
          </a:p>
          <a:p>
            <a:r>
              <a:t>espaçø usado por r é reutilizado na pilha, nada de r é disponível para qs(1,9)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Shape 11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3" name="Shape 11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veja que ao termos procedimentos recursivos, é natural que tenhamos vários registros de ativação na pilha ao mesmo tempo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hape 11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9" name="Shape 1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 array é global, espaço é alocado antes da execução de main</a:t>
            </a:r>
          </a:p>
          <a:p>
            <a:r>
              <a:t>ativação do procedimento main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1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4723805" y="1821656"/>
            <a:ext cx="3750469" cy="4420195"/>
          </a:xfrm>
          <a:prstGeom prst="rect">
            <a:avLst/>
          </a:prstGeom>
        </p:spPr>
        <p:txBody>
          <a:bodyPr lIns="64291" tIns="32145" rIns="64291" bIns="32145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669726" y="1821656"/>
            <a:ext cx="3750469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2000"/>
            </a:lvl1pPr>
            <a:lvl2pPr marL="482186" indent="-241093">
              <a:spcBef>
                <a:spcPts val="2250"/>
              </a:spcBef>
              <a:defRPr sz="2000"/>
            </a:lvl2pPr>
            <a:lvl3pPr marL="866149" indent="-241093">
              <a:spcBef>
                <a:spcPts val="2250"/>
              </a:spcBef>
              <a:defRPr sz="2000"/>
            </a:lvl3pPr>
            <a:lvl4pPr marL="1178677" indent="-241093">
              <a:spcBef>
                <a:spcPts val="2250"/>
              </a:spcBef>
              <a:defRPr sz="2000"/>
            </a:lvl4pPr>
            <a:lvl5pPr marL="1491205" indent="-241093">
              <a:spcBef>
                <a:spcPts val="2250"/>
              </a:spcBef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43549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82574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6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9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1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7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5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3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D083-53B3-4835-AC18-05B6039641B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D083-53B3-4835-AC18-05B6039641BC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25E77-0D27-40BA-9772-6E083986A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de execução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4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Shape 1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pic>
        <p:nvPicPr>
          <p:cNvPr id="113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8616" y="2531687"/>
            <a:ext cx="4466768" cy="3009064"/>
          </a:xfrm>
          <a:prstGeom prst="rect">
            <a:avLst/>
          </a:prstGeom>
          <a:ln w="12700">
            <a:miter lim="400000"/>
          </a:ln>
        </p:spPr>
      </p:pic>
      <p:sp>
        <p:nvSpPr>
          <p:cNvPr id="1139" name="Shape 1139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</p:spTree>
    <p:extLst>
      <p:ext uri="{BB962C8B-B14F-4D97-AF65-F5344CB8AC3E}">
        <p14:creationId xmlns:p14="http://schemas.microsoft.com/office/powerpoint/2010/main" val="33832217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Shape 1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pic>
        <p:nvPicPr>
          <p:cNvPr id="1144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8616" y="2531687"/>
            <a:ext cx="4466768" cy="3009064"/>
          </a:xfrm>
          <a:prstGeom prst="rect">
            <a:avLst/>
          </a:prstGeom>
          <a:ln w="12700">
            <a:miter lim="400000"/>
          </a:ln>
        </p:spPr>
      </p:pic>
      <p:sp>
        <p:nvSpPr>
          <p:cNvPr id="1145" name="Shape 1145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</p:spTree>
    <p:extLst>
      <p:ext uri="{BB962C8B-B14F-4D97-AF65-F5344CB8AC3E}">
        <p14:creationId xmlns:p14="http://schemas.microsoft.com/office/powerpoint/2010/main" val="11438236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Shape 1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pic>
        <p:nvPicPr>
          <p:cNvPr id="115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8616" y="1736415"/>
            <a:ext cx="4466768" cy="4599608"/>
          </a:xfrm>
          <a:prstGeom prst="rect">
            <a:avLst/>
          </a:prstGeom>
          <a:ln w="12700">
            <a:miter lim="400000"/>
          </a:ln>
        </p:spPr>
      </p:pic>
      <p:sp>
        <p:nvSpPr>
          <p:cNvPr id="1151" name="Shape 1151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</p:spTree>
    <p:extLst>
      <p:ext uri="{BB962C8B-B14F-4D97-AF65-F5344CB8AC3E}">
        <p14:creationId xmlns:p14="http://schemas.microsoft.com/office/powerpoint/2010/main" val="3941342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Shape 1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pic>
        <p:nvPicPr>
          <p:cNvPr id="115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0440" y="3115389"/>
            <a:ext cx="4463121" cy="184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157" name="Shape 1157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</p:spTree>
    <p:extLst>
      <p:ext uri="{BB962C8B-B14F-4D97-AF65-F5344CB8AC3E}">
        <p14:creationId xmlns:p14="http://schemas.microsoft.com/office/powerpoint/2010/main" val="2834460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86800" cy="4528065"/>
          </a:xfrm>
        </p:spPr>
        <p:txBody>
          <a:bodyPr>
            <a:normAutofit/>
          </a:bodyPr>
          <a:lstStyle/>
          <a:p>
            <a:r>
              <a:rPr lang="pt-BR" dirty="0"/>
              <a:t>Em Java, a pilha também é usada na interpretação de </a:t>
            </a:r>
            <a:r>
              <a:rPr lang="pt-BR" dirty="0" smtClean="0"/>
              <a:t>instruções =&gt; </a:t>
            </a:r>
            <a:r>
              <a:rPr lang="pt-BR" dirty="0" err="1" smtClean="0"/>
              <a:t>operand</a:t>
            </a:r>
            <a:r>
              <a:rPr lang="pt-BR" dirty="0" smtClean="0"/>
              <a:t> </a:t>
            </a:r>
            <a:r>
              <a:rPr lang="pt-BR" dirty="0" err="1"/>
              <a:t>stack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 smtClean="0"/>
              <a:t>Como você representaria o estado de uma JVM</a:t>
            </a:r>
            <a:r>
              <a:rPr lang="en-US" dirty="0" smtClean="0"/>
              <a:t>?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3771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45358" y="2071678"/>
            <a:ext cx="792717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 = 10;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8901" y="5000636"/>
            <a:ext cx="516199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javac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</a:t>
            </a:r>
            <a:endParaRPr lang="pt-BR" sz="24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endParaRPr lang="pt-BR" sz="24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572396" y="5214950"/>
            <a:ext cx="785818" cy="50006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7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309293"/>
            <a:ext cx="8331127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javac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Foo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0:   aload_0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1: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#1;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38800" y="4267200"/>
            <a:ext cx="24384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pt-BR" dirty="0"/>
              <a:t>Total de 204 instruções; próximo de 100 quando consideramos apenas uma por grupo (</a:t>
            </a:r>
            <a:r>
              <a:rPr lang="pt-BR" dirty="0" err="1"/>
              <a:t>iadd</a:t>
            </a:r>
            <a:r>
              <a:rPr lang="pt-BR" dirty="0"/>
              <a:t>, </a:t>
            </a:r>
            <a:r>
              <a:rPr lang="pt-BR" dirty="0" err="1"/>
              <a:t>dadd</a:t>
            </a:r>
            <a:r>
              <a:rPr lang="pt-BR" dirty="0"/>
              <a:t>, etc</a:t>
            </a:r>
            <a:r>
              <a:rPr lang="pt-BR" dirty="0" smtClean="0"/>
              <a:t>.)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89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622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069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  <p:sp>
        <p:nvSpPr>
          <p:cNvPr id="7" name="Rectangle 6"/>
          <p:cNvSpPr/>
          <p:nvPr/>
        </p:nvSpPr>
        <p:spPr>
          <a:xfrm>
            <a:off x="4572000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05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de um programa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5257799"/>
          </a:xfrm>
        </p:spPr>
        <p:txBody>
          <a:bodyPr/>
          <a:lstStyle/>
          <a:p>
            <a:r>
              <a:rPr lang="pt-BR" dirty="0" smtClean="0"/>
              <a:t>Execução de um programa é resultado de uma sequência de transições de estado</a:t>
            </a:r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1736" y="2873514"/>
            <a:ext cx="4004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/>
              <a:t>S</a:t>
            </a:r>
            <a:r>
              <a:rPr lang="pt-BR" sz="4000" baseline="-25000" dirty="0" smtClean="0"/>
              <a:t>1</a:t>
            </a:r>
            <a:r>
              <a:rPr lang="pt-BR" sz="4000" dirty="0" smtClean="0"/>
              <a:t> </a:t>
            </a:r>
            <a:r>
              <a:rPr lang="pt-BR" sz="4000" dirty="0" smtClean="0">
                <a:sym typeface="Wingdings"/>
              </a:rPr>
              <a:t> </a:t>
            </a:r>
            <a:r>
              <a:rPr lang="pt-BR" sz="4000" dirty="0" smtClean="0"/>
              <a:t>S</a:t>
            </a:r>
            <a:r>
              <a:rPr lang="pt-BR" sz="4000" baseline="-25000" dirty="0" smtClean="0"/>
              <a:t>2</a:t>
            </a:r>
            <a:r>
              <a:rPr lang="pt-BR" sz="4000" dirty="0" smtClean="0"/>
              <a:t> </a:t>
            </a:r>
            <a:r>
              <a:rPr lang="pt-BR" sz="4000" dirty="0" smtClean="0">
                <a:sym typeface="Wingdings"/>
              </a:rPr>
              <a:t> ...</a:t>
            </a:r>
            <a:r>
              <a:rPr lang="pt-BR" sz="4000" dirty="0">
                <a:sym typeface="Wingdings"/>
              </a:rPr>
              <a:t> </a:t>
            </a:r>
            <a:r>
              <a:rPr lang="pt-BR" sz="4000" dirty="0" smtClean="0">
                <a:sym typeface="Wingdings"/>
              </a:rPr>
              <a:t> </a:t>
            </a:r>
            <a:r>
              <a:rPr lang="pt-BR" sz="4000" dirty="0" smtClean="0"/>
              <a:t>S</a:t>
            </a:r>
            <a:r>
              <a:rPr lang="pt-BR" sz="4000" baseline="-25000" dirty="0" smtClean="0"/>
              <a:t>n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9827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  <p:sp>
        <p:nvSpPr>
          <p:cNvPr id="7" name="Rectangle 6"/>
          <p:cNvSpPr/>
          <p:nvPr/>
        </p:nvSpPr>
        <p:spPr>
          <a:xfrm>
            <a:off x="4572000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4572000" y="150017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177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  <p:sp>
        <p:nvSpPr>
          <p:cNvPr id="7" name="Rectangle 6"/>
          <p:cNvSpPr/>
          <p:nvPr/>
        </p:nvSpPr>
        <p:spPr>
          <a:xfrm>
            <a:off x="4572000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920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752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Reservado para variáveis locais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519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para um procedimento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928802"/>
            <a:ext cx="339387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bipush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2:   istore_0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iload_0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iconst_1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6: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7: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iadd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8:   istore_0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6000760" y="1928802"/>
            <a:ext cx="3000396" cy="1143008"/>
          </a:xfrm>
          <a:prstGeom prst="wedgeRectCallout">
            <a:avLst>
              <a:gd name="adj1" fmla="val -66207"/>
              <a:gd name="adj2" fmla="val 321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Retorna ao chamador</a:t>
            </a:r>
            <a:endParaRPr lang="pt-B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16187" y="3429000"/>
            <a:ext cx="371477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 registro de ativação contém endereço para onde o controle deve retornar.  Isto é, próximo PC.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886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para vários procedimentos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0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para vários procedimentos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8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1142976" y="564357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436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para vários procedimentos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8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2643174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1142976" y="564357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2643174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3071802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90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para vários procedimentos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8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2643174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1142976" y="564357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2643174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3071802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6757124" y="5715016"/>
            <a:ext cx="38664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4572000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</a:t>
            </a:r>
            <a:endParaRPr lang="pt-BR" dirty="0"/>
          </a:p>
        </p:txBody>
      </p:sp>
      <p:sp>
        <p:nvSpPr>
          <p:cNvPr id="12" name="Rectangle 11"/>
          <p:cNvSpPr/>
          <p:nvPr/>
        </p:nvSpPr>
        <p:spPr>
          <a:xfrm>
            <a:off x="4572000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14" name="Rectangle 13"/>
          <p:cNvSpPr/>
          <p:nvPr/>
        </p:nvSpPr>
        <p:spPr>
          <a:xfrm>
            <a:off x="5000628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5" name="Rectangle 14"/>
          <p:cNvSpPr/>
          <p:nvPr/>
        </p:nvSpPr>
        <p:spPr>
          <a:xfrm>
            <a:off x="5000628" y="457200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102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para vários procedimentos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645358" y="1714488"/>
            <a:ext cx="77428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bar(10);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bar(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t += t + 1;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8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2643174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1142976" y="564357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2643174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3071802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4572000" y="5500702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</a:t>
            </a:r>
            <a:endParaRPr lang="pt-BR" dirty="0"/>
          </a:p>
        </p:txBody>
      </p:sp>
      <p:sp>
        <p:nvSpPr>
          <p:cNvPr id="12" name="Rectangle 11"/>
          <p:cNvSpPr/>
          <p:nvPr/>
        </p:nvSpPr>
        <p:spPr>
          <a:xfrm>
            <a:off x="4572000" y="6072206"/>
            <a:ext cx="164307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14" name="Rectangle 13"/>
          <p:cNvSpPr/>
          <p:nvPr/>
        </p:nvSpPr>
        <p:spPr>
          <a:xfrm>
            <a:off x="5000628" y="5000636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5" name="Rectangle 14"/>
          <p:cNvSpPr/>
          <p:nvPr/>
        </p:nvSpPr>
        <p:spPr>
          <a:xfrm>
            <a:off x="5000628" y="4572008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6" name="Rectangular Callout 15"/>
          <p:cNvSpPr/>
          <p:nvPr/>
        </p:nvSpPr>
        <p:spPr>
          <a:xfrm>
            <a:off x="6000760" y="3071810"/>
            <a:ext cx="2786082" cy="2357454"/>
          </a:xfrm>
          <a:prstGeom prst="wedgeRectCallout">
            <a:avLst>
              <a:gd name="adj1" fmla="val -38735"/>
              <a:gd name="adj2" fmla="val 824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Referência para variáveis locais  e parâmetros do procedimento.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6757124" y="5715016"/>
            <a:ext cx="38664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464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asted-image.pdf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6096000" y="1447800"/>
            <a:ext cx="2845682" cy="442019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5638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41093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2186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6149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8677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1205" indent="-241093" algn="l" defTabSz="914400" rtl="0" eaLnBrk="1" latinLnBrk="0" hangingPunct="1">
              <a:spcBef>
                <a:spcPts val="225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 smtClean="0"/>
              <a:t>Área estática</a:t>
            </a:r>
            <a:r>
              <a:rPr lang="pt-BR" sz="3200" dirty="0" smtClean="0"/>
              <a:t>: espaço para meta-dados associados ao código</a:t>
            </a:r>
          </a:p>
          <a:p>
            <a:r>
              <a:rPr lang="pt-BR" sz="3200" b="1" dirty="0" err="1" smtClean="0"/>
              <a:t>Heap</a:t>
            </a:r>
            <a:r>
              <a:rPr lang="pt-BR" sz="3200" dirty="0" smtClean="0"/>
              <a:t>: espaço reservado para alocação dinâmica de memória</a:t>
            </a:r>
          </a:p>
          <a:p>
            <a:r>
              <a:rPr lang="pt-BR" sz="3200" b="1" dirty="0" smtClean="0"/>
              <a:t>Pilha</a:t>
            </a:r>
            <a:r>
              <a:rPr lang="pt-BR" sz="3200" dirty="0" smtClean="0"/>
              <a:t>: Contexto de chamada de funções</a:t>
            </a:r>
          </a:p>
          <a:p>
            <a:r>
              <a:rPr lang="pt-BR" sz="3200" b="1" dirty="0" err="1"/>
              <a:t>Program</a:t>
            </a:r>
            <a:r>
              <a:rPr lang="pt-BR" sz="3200" b="1" dirty="0"/>
              <a:t> </a:t>
            </a:r>
            <a:r>
              <a:rPr lang="pt-BR" sz="3200" b="1" dirty="0" err="1"/>
              <a:t>Counter</a:t>
            </a:r>
            <a:r>
              <a:rPr lang="pt-BR" sz="3200" b="1" dirty="0"/>
              <a:t> (PC)</a:t>
            </a:r>
            <a:r>
              <a:rPr lang="pt-BR" sz="3200" dirty="0"/>
              <a:t>: instrução corrente</a:t>
            </a:r>
          </a:p>
          <a:p>
            <a:endParaRPr lang="pt-BR" sz="3200" dirty="0" smtClean="0"/>
          </a:p>
          <a:p>
            <a:endParaRPr lang="pt-BR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6083" y="274638"/>
            <a:ext cx="8243455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Representação</a:t>
            </a:r>
            <a:r>
              <a:rPr lang="en-US" dirty="0"/>
              <a:t> da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 um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execução</a:t>
            </a:r>
            <a:r>
              <a:rPr lang="en-US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2816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pt-BR" dirty="0" smtClean="0"/>
              <a:t>Grafo </a:t>
            </a:r>
          </a:p>
          <a:p>
            <a:pPr lvl="1"/>
            <a:r>
              <a:rPr lang="pt-BR" dirty="0" smtClean="0"/>
              <a:t>Nós correspondem as alocações dinâmica de dados</a:t>
            </a:r>
          </a:p>
          <a:p>
            <a:pPr lvl="1"/>
            <a:r>
              <a:rPr lang="pt-BR" dirty="0" smtClean="0"/>
              <a:t>Aresta correspondem a referências para tais dados</a:t>
            </a:r>
          </a:p>
          <a:p>
            <a:pPr lvl="2"/>
            <a:r>
              <a:rPr lang="pt-BR" dirty="0" smtClean="0"/>
              <a:t>Importante!</a:t>
            </a:r>
          </a:p>
          <a:p>
            <a:pPr lvl="3"/>
            <a:r>
              <a:rPr lang="pt-BR" dirty="0" smtClean="0"/>
              <a:t>Referências podem partir da pilha ou da área estática também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874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1785926"/>
            <a:ext cx="7742825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l, r;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v) {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= v; }...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 ...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7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857364"/>
            <a:ext cx="7742825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 ... 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 =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(5); 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57224" y="4929198"/>
            <a:ext cx="642942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endParaRPr lang="pt-BR" dirty="0"/>
          </a:p>
        </p:txBody>
      </p:sp>
      <p:sp>
        <p:nvSpPr>
          <p:cNvPr id="7" name="Oval 6"/>
          <p:cNvSpPr/>
          <p:nvPr/>
        </p:nvSpPr>
        <p:spPr>
          <a:xfrm>
            <a:off x="2357422" y="4786322"/>
            <a:ext cx="1571636" cy="928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val</a:t>
            </a:r>
            <a:r>
              <a:rPr lang="pt-BR" dirty="0" smtClean="0"/>
              <a:t>=5, </a:t>
            </a:r>
          </a:p>
          <a:p>
            <a:pPr algn="ctr"/>
            <a:r>
              <a:rPr lang="pt-BR" dirty="0" smtClean="0"/>
              <a:t>l= </a:t>
            </a:r>
            <a:r>
              <a:rPr lang="pt-BR" dirty="0" err="1" smtClean="0"/>
              <a:t>null</a:t>
            </a:r>
            <a:r>
              <a:rPr lang="pt-BR" dirty="0" smtClean="0"/>
              <a:t> , r=</a:t>
            </a:r>
            <a:r>
              <a:rPr lang="pt-BR" dirty="0" err="1" smtClean="0"/>
              <a:t>null</a:t>
            </a:r>
            <a:endParaRPr lang="pt-BR" dirty="0"/>
          </a:p>
        </p:txBody>
      </p:sp>
      <p:cxnSp>
        <p:nvCxnSpPr>
          <p:cNvPr id="9" name="Straight Arrow Connector 8"/>
          <p:cNvCxnSpPr>
            <a:stCxn id="5" idx="3"/>
            <a:endCxn id="7" idx="2"/>
          </p:cNvCxnSpPr>
          <p:nvPr/>
        </p:nvCxnSpPr>
        <p:spPr>
          <a:xfrm>
            <a:off x="1500166" y="5250669"/>
            <a:ext cx="857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4502546"/>
            <a:ext cx="392909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Objetos estão na </a:t>
            </a:r>
            <a:r>
              <a:rPr lang="pt-BR" sz="2400" dirty="0" err="1" smtClean="0"/>
              <a:t>heap</a:t>
            </a:r>
            <a:r>
              <a:rPr lang="pt-BR" sz="2400" dirty="0" smtClean="0"/>
              <a:t>!  Instâncias não alcançáveis a partir da pilha ou campos estáticos estão sujeitas a </a:t>
            </a:r>
            <a:r>
              <a:rPr lang="pt-BR" sz="2400" dirty="0" err="1" smtClean="0"/>
              <a:t>garbage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collection</a:t>
            </a:r>
            <a:r>
              <a:rPr lang="pt-BR" sz="2400" dirty="0" smtClean="0"/>
              <a:t>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2502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Liberação</a:t>
            </a:r>
            <a:r>
              <a:rPr lang="en-US" dirty="0" smtClean="0"/>
              <a:t> </a:t>
            </a:r>
            <a:r>
              <a:rPr lang="en-US" dirty="0" err="1" smtClean="0"/>
              <a:t>explícita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Eficiente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realizada</a:t>
            </a:r>
            <a:r>
              <a:rPr lang="en-US" dirty="0" smtClean="0"/>
              <a:t> </a:t>
            </a:r>
            <a:r>
              <a:rPr lang="en-US" dirty="0" err="1" smtClean="0"/>
              <a:t>adequadamente</a:t>
            </a:r>
            <a:endParaRPr lang="en-US" dirty="0" smtClean="0"/>
          </a:p>
          <a:p>
            <a:pPr lvl="1"/>
            <a:r>
              <a:rPr lang="en-US" dirty="0" err="1" smtClean="0"/>
              <a:t>Depende</a:t>
            </a:r>
            <a:r>
              <a:rPr lang="en-US" dirty="0" smtClean="0"/>
              <a:t> do </a:t>
            </a:r>
            <a:r>
              <a:rPr lang="en-US" dirty="0" err="1" smtClean="0"/>
              <a:t>programador</a:t>
            </a:r>
            <a:endParaRPr lang="en-US" dirty="0" smtClean="0"/>
          </a:p>
          <a:p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liberação</a:t>
            </a:r>
            <a:r>
              <a:rPr lang="en-US" dirty="0" smtClean="0"/>
              <a:t> é </a:t>
            </a:r>
            <a:r>
              <a:rPr lang="en-US" dirty="0" err="1" smtClean="0"/>
              <a:t>inadequada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excesso</a:t>
            </a:r>
            <a:r>
              <a:rPr lang="en-US" dirty="0" smtClean="0"/>
              <a:t>, causa </a:t>
            </a:r>
            <a:r>
              <a:rPr lang="en-US" dirty="0" err="1" smtClean="0"/>
              <a:t>corrupção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 smtClean="0"/>
          </a:p>
          <a:p>
            <a:pPr lvl="1"/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r>
              <a:rPr lang="en-US" dirty="0" smtClean="0"/>
              <a:t>, causa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excessivo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Memory </a:t>
            </a:r>
            <a:r>
              <a:rPr lang="pt-BR" dirty="0" err="1" smtClean="0"/>
              <a:t>Leaks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programador pode esquecer de liberar espaço de memória</a:t>
            </a:r>
          </a:p>
          <a:p>
            <a:pPr lvl="1"/>
            <a:r>
              <a:rPr lang="pt-BR" dirty="0" smtClean="0"/>
              <a:t>Em C(++), usa-se explicitamente comando (delete) para liberar objetos alcançáveis por uma determinada referência</a:t>
            </a:r>
          </a:p>
          <a:p>
            <a:pPr lvl="1"/>
            <a:r>
              <a:rPr lang="pt-BR" dirty="0" smtClean="0"/>
              <a:t>Em Java, o programador precisa liberar referência para objetos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106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Leaks: </a:t>
            </a:r>
            <a:r>
              <a:rPr lang="en-US" dirty="0" err="1" smtClean="0"/>
              <a:t>Exemplo</a:t>
            </a:r>
            <a:endParaRPr lang="pt-BR" dirty="0"/>
          </a:p>
        </p:txBody>
      </p:sp>
      <p:grpSp>
        <p:nvGrpSpPr>
          <p:cNvPr id="4" name="Group 3"/>
          <p:cNvGrpSpPr/>
          <p:nvPr/>
        </p:nvGrpSpPr>
        <p:grpSpPr>
          <a:xfrm>
            <a:off x="642910" y="3702610"/>
            <a:ext cx="3143272" cy="2083844"/>
            <a:chOff x="714348" y="1714488"/>
            <a:chExt cx="5572164" cy="3869794"/>
          </a:xfrm>
        </p:grpSpPr>
        <p:sp>
          <p:nvSpPr>
            <p:cNvPr id="5" name="Oval 4"/>
            <p:cNvSpPr/>
            <p:nvPr/>
          </p:nvSpPr>
          <p:spPr>
            <a:xfrm>
              <a:off x="2285984" y="2571744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14678" y="2428868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286116" y="342900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57818" y="2143116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143504" y="2928934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 rot="1497242">
              <a:off x="5357711" y="4286151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 rot="20521650">
              <a:off x="4500562" y="378619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 rot="20511518">
              <a:off x="4357686" y="235743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5" idx="5"/>
              <a:endCxn id="7" idx="1"/>
            </p:cNvCxnSpPr>
            <p:nvPr/>
          </p:nvCxnSpPr>
          <p:spPr>
            <a:xfrm rot="16200000" flipH="1">
              <a:off x="2723279" y="2866163"/>
              <a:ext cx="554170" cy="697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0"/>
              <a:endCxn id="6" idx="4"/>
            </p:cNvCxnSpPr>
            <p:nvPr/>
          </p:nvCxnSpPr>
          <p:spPr>
            <a:xfrm rot="16200000" flipV="1">
              <a:off x="3178959" y="3107529"/>
              <a:ext cx="57150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6" idx="6"/>
            </p:cNvCxnSpPr>
            <p:nvPr/>
          </p:nvCxnSpPr>
          <p:spPr>
            <a:xfrm rot="10800000" flipV="1">
              <a:off x="3643307" y="2638472"/>
              <a:ext cx="725033" cy="4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6"/>
              <a:endCxn id="8" idx="2"/>
            </p:cNvCxnSpPr>
            <p:nvPr/>
          </p:nvCxnSpPr>
          <p:spPr>
            <a:xfrm flipV="1">
              <a:off x="4775661" y="2357430"/>
              <a:ext cx="582157" cy="147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5"/>
              <a:endCxn id="9" idx="1"/>
            </p:cNvCxnSpPr>
            <p:nvPr/>
          </p:nvCxnSpPr>
          <p:spPr>
            <a:xfrm rot="16200000" flipH="1">
              <a:off x="4823167" y="2608597"/>
              <a:ext cx="323136" cy="443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1" idx="7"/>
            </p:cNvCxnSpPr>
            <p:nvPr/>
          </p:nvCxnSpPr>
          <p:spPr>
            <a:xfrm rot="5400000">
              <a:off x="4751868" y="3355188"/>
              <a:ext cx="514804" cy="39401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5"/>
              <a:endCxn id="10" idx="2"/>
            </p:cNvCxnSpPr>
            <p:nvPr/>
          </p:nvCxnSpPr>
          <p:spPr>
            <a:xfrm rot="16200000" flipH="1">
              <a:off x="4985673" y="4018003"/>
              <a:ext cx="312156" cy="471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928794" y="1714488"/>
              <a:ext cx="4357718" cy="3357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86182" y="521495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pt-BR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785786" y="3714752"/>
              <a:ext cx="2428892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2" idx="1"/>
            </p:cNvCxnSpPr>
            <p:nvPr/>
          </p:nvCxnSpPr>
          <p:spPr>
            <a:xfrm>
              <a:off x="714348" y="1714488"/>
              <a:ext cx="3666457" cy="760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 flipV="1">
            <a:off x="714348" y="4970909"/>
            <a:ext cx="2070274" cy="6605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5720" y="55007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52" name="TextBox 51"/>
          <p:cNvSpPr txBox="1"/>
          <p:nvPr/>
        </p:nvSpPr>
        <p:spPr>
          <a:xfrm>
            <a:off x="1785918" y="1500174"/>
            <a:ext cx="453868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Neste cenário, objeto referenciado por p não é mais usado.  Porém, o programador esqueceu de liberar o objeto aponta por p!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196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Leaks: </a:t>
            </a:r>
            <a:r>
              <a:rPr lang="en-US" dirty="0" err="1" smtClean="0"/>
              <a:t>Exemplo</a:t>
            </a:r>
            <a:endParaRPr lang="pt-BR" dirty="0"/>
          </a:p>
        </p:txBody>
      </p:sp>
      <p:grpSp>
        <p:nvGrpSpPr>
          <p:cNvPr id="3" name="Group 3"/>
          <p:cNvGrpSpPr/>
          <p:nvPr/>
        </p:nvGrpSpPr>
        <p:grpSpPr>
          <a:xfrm>
            <a:off x="642910" y="3702610"/>
            <a:ext cx="3143272" cy="2083844"/>
            <a:chOff x="714348" y="1714488"/>
            <a:chExt cx="5572164" cy="3869794"/>
          </a:xfrm>
        </p:grpSpPr>
        <p:sp>
          <p:nvSpPr>
            <p:cNvPr id="5" name="Oval 4"/>
            <p:cNvSpPr/>
            <p:nvPr/>
          </p:nvSpPr>
          <p:spPr>
            <a:xfrm>
              <a:off x="2285984" y="2571744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14678" y="2428868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286116" y="342900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57818" y="2143116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143504" y="2928934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 rot="1497242">
              <a:off x="5357711" y="4286151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 rot="20521650">
              <a:off x="4500562" y="378619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 rot="20511518">
              <a:off x="4357686" y="235743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5" idx="5"/>
              <a:endCxn id="7" idx="1"/>
            </p:cNvCxnSpPr>
            <p:nvPr/>
          </p:nvCxnSpPr>
          <p:spPr>
            <a:xfrm rot="16200000" flipH="1">
              <a:off x="2723279" y="2866163"/>
              <a:ext cx="554170" cy="697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0"/>
              <a:endCxn id="6" idx="4"/>
            </p:cNvCxnSpPr>
            <p:nvPr/>
          </p:nvCxnSpPr>
          <p:spPr>
            <a:xfrm rot="16200000" flipV="1">
              <a:off x="3178959" y="3107529"/>
              <a:ext cx="57150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6" idx="6"/>
            </p:cNvCxnSpPr>
            <p:nvPr/>
          </p:nvCxnSpPr>
          <p:spPr>
            <a:xfrm rot="10800000" flipV="1">
              <a:off x="3643307" y="2638472"/>
              <a:ext cx="725033" cy="4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6"/>
              <a:endCxn id="8" idx="2"/>
            </p:cNvCxnSpPr>
            <p:nvPr/>
          </p:nvCxnSpPr>
          <p:spPr>
            <a:xfrm flipV="1">
              <a:off x="4775661" y="2357430"/>
              <a:ext cx="582157" cy="147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5"/>
              <a:endCxn id="9" idx="1"/>
            </p:cNvCxnSpPr>
            <p:nvPr/>
          </p:nvCxnSpPr>
          <p:spPr>
            <a:xfrm rot="16200000" flipH="1">
              <a:off x="4823167" y="2608597"/>
              <a:ext cx="323136" cy="443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1" idx="7"/>
            </p:cNvCxnSpPr>
            <p:nvPr/>
          </p:nvCxnSpPr>
          <p:spPr>
            <a:xfrm rot="5400000">
              <a:off x="4751868" y="3355188"/>
              <a:ext cx="514804" cy="39401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5"/>
              <a:endCxn id="10" idx="2"/>
            </p:cNvCxnSpPr>
            <p:nvPr/>
          </p:nvCxnSpPr>
          <p:spPr>
            <a:xfrm rot="16200000" flipH="1">
              <a:off x="4985673" y="4018003"/>
              <a:ext cx="312156" cy="471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928794" y="1714488"/>
              <a:ext cx="4357718" cy="3357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86182" y="521495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pt-BR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785786" y="3714752"/>
              <a:ext cx="2428892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2" idx="1"/>
            </p:cNvCxnSpPr>
            <p:nvPr/>
          </p:nvCxnSpPr>
          <p:spPr>
            <a:xfrm>
              <a:off x="714348" y="1714488"/>
              <a:ext cx="3666457" cy="760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 flipV="1">
            <a:off x="714348" y="4970909"/>
            <a:ext cx="2070274" cy="6605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5720" y="55007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grpSp>
        <p:nvGrpSpPr>
          <p:cNvPr id="4" name="Group 29"/>
          <p:cNvGrpSpPr/>
          <p:nvPr/>
        </p:nvGrpSpPr>
        <p:grpSpPr>
          <a:xfrm>
            <a:off x="5143504" y="3700897"/>
            <a:ext cx="3143272" cy="2083844"/>
            <a:chOff x="714348" y="1714488"/>
            <a:chExt cx="5572164" cy="3869794"/>
          </a:xfrm>
        </p:grpSpPr>
        <p:sp>
          <p:nvSpPr>
            <p:cNvPr id="31" name="Oval 30"/>
            <p:cNvSpPr/>
            <p:nvPr/>
          </p:nvSpPr>
          <p:spPr>
            <a:xfrm>
              <a:off x="2285984" y="2571744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Oval 31"/>
            <p:cNvSpPr/>
            <p:nvPr/>
          </p:nvSpPr>
          <p:spPr>
            <a:xfrm>
              <a:off x="3214678" y="2428868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286116" y="342900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357818" y="2143116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143504" y="2928934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 rot="1497242">
              <a:off x="5357711" y="4286151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/>
            <p:cNvSpPr/>
            <p:nvPr/>
          </p:nvSpPr>
          <p:spPr>
            <a:xfrm rot="20521650">
              <a:off x="4500562" y="3786190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 rot="20511518">
              <a:off x="4357686" y="235743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1" idx="5"/>
              <a:endCxn id="33" idx="1"/>
            </p:cNvCxnSpPr>
            <p:nvPr/>
          </p:nvCxnSpPr>
          <p:spPr>
            <a:xfrm rot="16200000" flipH="1">
              <a:off x="2723279" y="2866163"/>
              <a:ext cx="554170" cy="697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3" idx="0"/>
              <a:endCxn id="32" idx="4"/>
            </p:cNvCxnSpPr>
            <p:nvPr/>
          </p:nvCxnSpPr>
          <p:spPr>
            <a:xfrm rot="16200000" flipV="1">
              <a:off x="3178959" y="3107529"/>
              <a:ext cx="57150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8" idx="2"/>
              <a:endCxn id="32" idx="6"/>
            </p:cNvCxnSpPr>
            <p:nvPr/>
          </p:nvCxnSpPr>
          <p:spPr>
            <a:xfrm rot="10800000" flipV="1">
              <a:off x="3643307" y="2638472"/>
              <a:ext cx="725033" cy="4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8" idx="6"/>
              <a:endCxn id="34" idx="2"/>
            </p:cNvCxnSpPr>
            <p:nvPr/>
          </p:nvCxnSpPr>
          <p:spPr>
            <a:xfrm flipV="1">
              <a:off x="4775661" y="2357430"/>
              <a:ext cx="582157" cy="147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8" idx="5"/>
              <a:endCxn id="35" idx="1"/>
            </p:cNvCxnSpPr>
            <p:nvPr/>
          </p:nvCxnSpPr>
          <p:spPr>
            <a:xfrm rot="16200000" flipH="1">
              <a:off x="4823167" y="2608597"/>
              <a:ext cx="323136" cy="443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5" idx="3"/>
              <a:endCxn id="37" idx="7"/>
            </p:cNvCxnSpPr>
            <p:nvPr/>
          </p:nvCxnSpPr>
          <p:spPr>
            <a:xfrm rot="5400000">
              <a:off x="4751868" y="3355188"/>
              <a:ext cx="514804" cy="39401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5"/>
              <a:endCxn id="36" idx="2"/>
            </p:cNvCxnSpPr>
            <p:nvPr/>
          </p:nvCxnSpPr>
          <p:spPr>
            <a:xfrm rot="16200000" flipH="1">
              <a:off x="4985673" y="4018003"/>
              <a:ext cx="312156" cy="471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1928794" y="1714488"/>
              <a:ext cx="4357718" cy="3357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86182" y="521495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pt-BR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785786" y="3714752"/>
              <a:ext cx="2428892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38" idx="1"/>
            </p:cNvCxnSpPr>
            <p:nvPr/>
          </p:nvCxnSpPr>
          <p:spPr>
            <a:xfrm>
              <a:off x="714348" y="1714488"/>
              <a:ext cx="3666457" cy="760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4837010" y="55599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</a:t>
            </a:r>
            <a:endParaRPr lang="pt-BR" dirty="0"/>
          </a:p>
        </p:txBody>
      </p:sp>
      <p:sp>
        <p:nvSpPr>
          <p:cNvPr id="54" name="TextBox 53"/>
          <p:cNvSpPr txBox="1"/>
          <p:nvPr/>
        </p:nvSpPr>
        <p:spPr>
          <a:xfrm>
            <a:off x="5929322" y="60007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null</a:t>
            </a:r>
            <a:endParaRPr lang="pt-BR" dirty="0"/>
          </a:p>
        </p:txBody>
      </p:sp>
      <p:cxnSp>
        <p:nvCxnSpPr>
          <p:cNvPr id="55" name="Straight Arrow Connector 54"/>
          <p:cNvCxnSpPr>
            <a:stCxn id="51" idx="3"/>
            <a:endCxn id="54" idx="1"/>
          </p:cNvCxnSpPr>
          <p:nvPr/>
        </p:nvCxnSpPr>
        <p:spPr>
          <a:xfrm>
            <a:off x="5143504" y="5744664"/>
            <a:ext cx="785818" cy="440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57752" y="1500174"/>
            <a:ext cx="357059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Este cenário mostra o objeto sendo liberado.  Os nós em cor escura estão disponíveis para coleta.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2708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Evita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relacionados</a:t>
            </a:r>
            <a:r>
              <a:rPr lang="en-US" dirty="0" smtClean="0"/>
              <a:t> a </a:t>
            </a:r>
            <a:r>
              <a:rPr lang="en-US" dirty="0" err="1" smtClean="0"/>
              <a:t>liberação</a:t>
            </a:r>
            <a:r>
              <a:rPr lang="en-US" dirty="0" smtClean="0"/>
              <a:t> </a:t>
            </a:r>
            <a:r>
              <a:rPr lang="en-US" dirty="0" err="1" smtClean="0"/>
              <a:t>explícita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 smtClean="0"/>
          </a:p>
          <a:p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limpeza</a:t>
            </a:r>
            <a:r>
              <a:rPr lang="en-US" dirty="0"/>
              <a:t> de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 smtClean="0"/>
              <a:t>automaticamente</a:t>
            </a:r>
            <a:endParaRPr lang="en-US" dirty="0" smtClean="0"/>
          </a:p>
          <a:p>
            <a:r>
              <a:rPr lang="en-US" dirty="0" smtClean="0"/>
              <a:t>Garbage collection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funcionar</a:t>
            </a:r>
            <a:r>
              <a:rPr lang="en-US" dirty="0" smtClean="0"/>
              <a:t>…</a:t>
            </a:r>
            <a:endParaRPr lang="en-US" dirty="0"/>
          </a:p>
          <a:p>
            <a:pPr lvl="1"/>
            <a:r>
              <a:rPr lang="en-US" dirty="0" err="1"/>
              <a:t>Ocasionalmente</a:t>
            </a:r>
            <a:r>
              <a:rPr lang="en-US" dirty="0"/>
              <a:t> (ex. Mark-Sweep)</a:t>
            </a:r>
          </a:p>
          <a:p>
            <a:pPr lvl="1"/>
            <a:r>
              <a:rPr lang="en-US" dirty="0" err="1" smtClean="0"/>
              <a:t>Incrementalmente</a:t>
            </a:r>
            <a:r>
              <a:rPr lang="en-US" dirty="0" smtClean="0"/>
              <a:t> (ex. Reference Counting)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93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(Mark-Sweep)</a:t>
            </a:r>
            <a:endParaRPr lang="pt-BR" dirty="0"/>
          </a:p>
        </p:txBody>
      </p:sp>
      <p:sp>
        <p:nvSpPr>
          <p:cNvPr id="4" name="Oval 3"/>
          <p:cNvSpPr/>
          <p:nvPr/>
        </p:nvSpPr>
        <p:spPr>
          <a:xfrm>
            <a:off x="2285984" y="257174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3214678" y="2428868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3286116" y="342900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5357818" y="214311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5143504" y="292893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 rot="1497242">
            <a:off x="5357711" y="4286151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 rot="20521650">
            <a:off x="4500562" y="378619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/>
          <p:cNvSpPr/>
          <p:nvPr/>
        </p:nvSpPr>
        <p:spPr>
          <a:xfrm rot="20511518">
            <a:off x="4357686" y="235743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 rot="16200000" flipH="1">
            <a:off x="2723279" y="2866163"/>
            <a:ext cx="554170" cy="697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5" idx="4"/>
          </p:cNvCxnSpPr>
          <p:nvPr/>
        </p:nvCxnSpPr>
        <p:spPr>
          <a:xfrm rot="16200000" flipV="1">
            <a:off x="3178959" y="3107529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5" idx="6"/>
          </p:cNvCxnSpPr>
          <p:nvPr/>
        </p:nvCxnSpPr>
        <p:spPr>
          <a:xfrm rot="10800000" flipV="1">
            <a:off x="3643307" y="2638472"/>
            <a:ext cx="725033" cy="4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6"/>
            <a:endCxn id="7" idx="2"/>
          </p:cNvCxnSpPr>
          <p:nvPr/>
        </p:nvCxnSpPr>
        <p:spPr>
          <a:xfrm flipV="1">
            <a:off x="4775661" y="2357430"/>
            <a:ext cx="582157" cy="147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5"/>
            <a:endCxn id="8" idx="1"/>
          </p:cNvCxnSpPr>
          <p:nvPr/>
        </p:nvCxnSpPr>
        <p:spPr>
          <a:xfrm rot="16200000" flipH="1">
            <a:off x="4823167" y="2608597"/>
            <a:ext cx="323136" cy="44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10" idx="7"/>
          </p:cNvCxnSpPr>
          <p:nvPr/>
        </p:nvCxnSpPr>
        <p:spPr>
          <a:xfrm rot="5400000">
            <a:off x="4751868" y="3355188"/>
            <a:ext cx="514804" cy="3940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5"/>
            <a:endCxn id="9" idx="2"/>
          </p:cNvCxnSpPr>
          <p:nvPr/>
        </p:nvCxnSpPr>
        <p:spPr>
          <a:xfrm rot="16200000" flipH="1">
            <a:off x="4985673" y="4018003"/>
            <a:ext cx="312156" cy="471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28794" y="1714488"/>
            <a:ext cx="4357718" cy="3357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extBox 50"/>
          <p:cNvSpPr txBox="1"/>
          <p:nvPr/>
        </p:nvSpPr>
        <p:spPr>
          <a:xfrm>
            <a:off x="3786182" y="52149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pt-BR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85786" y="3714752"/>
            <a:ext cx="242889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1" idx="1"/>
          </p:cNvCxnSpPr>
          <p:nvPr/>
        </p:nvCxnSpPr>
        <p:spPr>
          <a:xfrm>
            <a:off x="714348" y="1714488"/>
            <a:ext cx="3666457" cy="760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0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(Mark-Sweep)</a:t>
            </a:r>
            <a:endParaRPr lang="pt-BR" dirty="0"/>
          </a:p>
        </p:txBody>
      </p:sp>
      <p:sp>
        <p:nvSpPr>
          <p:cNvPr id="4" name="Oval 3"/>
          <p:cNvSpPr/>
          <p:nvPr/>
        </p:nvSpPr>
        <p:spPr>
          <a:xfrm>
            <a:off x="2285984" y="257174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3214678" y="2428868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3286116" y="3429000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357818" y="214311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5143504" y="292893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 rot="1497242">
            <a:off x="5357711" y="4286151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 rot="20521650">
            <a:off x="4500562" y="378619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/>
          <p:cNvSpPr/>
          <p:nvPr/>
        </p:nvSpPr>
        <p:spPr>
          <a:xfrm rot="20511518">
            <a:off x="4357686" y="2357430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>
          <a:xfrm rot="16200000" flipH="1">
            <a:off x="2723279" y="2866163"/>
            <a:ext cx="554170" cy="697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5" idx="4"/>
          </p:cNvCxnSpPr>
          <p:nvPr/>
        </p:nvCxnSpPr>
        <p:spPr>
          <a:xfrm rot="16200000" flipV="1">
            <a:off x="3178959" y="3107529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5" idx="6"/>
          </p:cNvCxnSpPr>
          <p:nvPr/>
        </p:nvCxnSpPr>
        <p:spPr>
          <a:xfrm rot="10800000" flipV="1">
            <a:off x="3643307" y="2638472"/>
            <a:ext cx="725033" cy="4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6"/>
            <a:endCxn id="7" idx="2"/>
          </p:cNvCxnSpPr>
          <p:nvPr/>
        </p:nvCxnSpPr>
        <p:spPr>
          <a:xfrm flipV="1">
            <a:off x="4775661" y="2357430"/>
            <a:ext cx="582157" cy="147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5"/>
            <a:endCxn id="8" idx="1"/>
          </p:cNvCxnSpPr>
          <p:nvPr/>
        </p:nvCxnSpPr>
        <p:spPr>
          <a:xfrm rot="16200000" flipH="1">
            <a:off x="4823167" y="2608597"/>
            <a:ext cx="323136" cy="44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10" idx="7"/>
          </p:cNvCxnSpPr>
          <p:nvPr/>
        </p:nvCxnSpPr>
        <p:spPr>
          <a:xfrm rot="5400000">
            <a:off x="4751868" y="3355188"/>
            <a:ext cx="514804" cy="3940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5"/>
            <a:endCxn id="9" idx="2"/>
          </p:cNvCxnSpPr>
          <p:nvPr/>
        </p:nvCxnSpPr>
        <p:spPr>
          <a:xfrm rot="16200000" flipH="1">
            <a:off x="4985673" y="4018003"/>
            <a:ext cx="312156" cy="471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28794" y="1714488"/>
            <a:ext cx="4357718" cy="3357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extBox 50"/>
          <p:cNvSpPr txBox="1"/>
          <p:nvPr/>
        </p:nvSpPr>
        <p:spPr>
          <a:xfrm>
            <a:off x="3786182" y="52149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pt-BR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85786" y="3714752"/>
            <a:ext cx="242889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1" idx="1"/>
          </p:cNvCxnSpPr>
          <p:nvPr/>
        </p:nvCxnSpPr>
        <p:spPr>
          <a:xfrm>
            <a:off x="714348" y="1714488"/>
            <a:ext cx="3666457" cy="760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83" y="274638"/>
            <a:ext cx="8243455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Representação</a:t>
            </a:r>
            <a:r>
              <a:rPr lang="en-US" dirty="0"/>
              <a:t> da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 um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execução</a:t>
            </a:r>
            <a:r>
              <a:rPr lang="en-US" dirty="0"/>
              <a:t>)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819400"/>
            <a:ext cx="7010400" cy="19389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Correção... Considerando concorrência, há um PC e pilha para cada thread do programa!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2698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(Mark-Sweep)</a:t>
            </a:r>
            <a:endParaRPr lang="pt-BR" dirty="0"/>
          </a:p>
        </p:txBody>
      </p:sp>
      <p:grpSp>
        <p:nvGrpSpPr>
          <p:cNvPr id="3" name="Group 22"/>
          <p:cNvGrpSpPr/>
          <p:nvPr/>
        </p:nvGrpSpPr>
        <p:grpSpPr>
          <a:xfrm>
            <a:off x="714348" y="1714488"/>
            <a:ext cx="5572164" cy="3869794"/>
            <a:chOff x="714348" y="1714488"/>
            <a:chExt cx="5572164" cy="3869794"/>
          </a:xfrm>
        </p:grpSpPr>
        <p:sp>
          <p:nvSpPr>
            <p:cNvPr id="4" name="Oval 3"/>
            <p:cNvSpPr/>
            <p:nvPr/>
          </p:nvSpPr>
          <p:spPr>
            <a:xfrm>
              <a:off x="2285984" y="2571744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3214678" y="2428868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286116" y="342900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57818" y="2143116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143504" y="2928934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 rot="1497242">
              <a:off x="5357711" y="4286151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 rot="20521650">
              <a:off x="4500562" y="3786190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 rot="20511518">
              <a:off x="4357686" y="2357430"/>
              <a:ext cx="428628" cy="42862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4" idx="5"/>
              <a:endCxn id="6" idx="1"/>
            </p:cNvCxnSpPr>
            <p:nvPr/>
          </p:nvCxnSpPr>
          <p:spPr>
            <a:xfrm rot="16200000" flipH="1">
              <a:off x="2723279" y="2866163"/>
              <a:ext cx="554170" cy="697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0"/>
              <a:endCxn id="5" idx="4"/>
            </p:cNvCxnSpPr>
            <p:nvPr/>
          </p:nvCxnSpPr>
          <p:spPr>
            <a:xfrm rot="16200000" flipV="1">
              <a:off x="3178959" y="3107529"/>
              <a:ext cx="57150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2"/>
              <a:endCxn id="5" idx="6"/>
            </p:cNvCxnSpPr>
            <p:nvPr/>
          </p:nvCxnSpPr>
          <p:spPr>
            <a:xfrm rot="10800000" flipV="1">
              <a:off x="3643307" y="2638472"/>
              <a:ext cx="725033" cy="4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6"/>
              <a:endCxn id="7" idx="2"/>
            </p:cNvCxnSpPr>
            <p:nvPr/>
          </p:nvCxnSpPr>
          <p:spPr>
            <a:xfrm flipV="1">
              <a:off x="4775661" y="2357430"/>
              <a:ext cx="582157" cy="147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1" idx="5"/>
              <a:endCxn id="8" idx="1"/>
            </p:cNvCxnSpPr>
            <p:nvPr/>
          </p:nvCxnSpPr>
          <p:spPr>
            <a:xfrm rot="16200000" flipH="1">
              <a:off x="4823167" y="2608597"/>
              <a:ext cx="323136" cy="443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3"/>
              <a:endCxn id="10" idx="7"/>
            </p:cNvCxnSpPr>
            <p:nvPr/>
          </p:nvCxnSpPr>
          <p:spPr>
            <a:xfrm rot="5400000">
              <a:off x="4751868" y="3355188"/>
              <a:ext cx="514804" cy="39401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0" idx="5"/>
              <a:endCxn id="9" idx="2"/>
            </p:cNvCxnSpPr>
            <p:nvPr/>
          </p:nvCxnSpPr>
          <p:spPr>
            <a:xfrm rot="16200000" flipH="1">
              <a:off x="4985673" y="4018003"/>
              <a:ext cx="312156" cy="471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1928794" y="1714488"/>
              <a:ext cx="4357718" cy="3357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86182" y="521495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Heap</a:t>
              </a:r>
              <a:endParaRPr lang="pt-BR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785786" y="3714752"/>
              <a:ext cx="2428892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11" idx="1"/>
            </p:cNvCxnSpPr>
            <p:nvPr/>
          </p:nvCxnSpPr>
          <p:spPr>
            <a:xfrm>
              <a:off x="714348" y="1714488"/>
              <a:ext cx="3666457" cy="760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955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(Mark-Sweep)</a:t>
            </a:r>
            <a:endParaRPr lang="pt-BR" dirty="0"/>
          </a:p>
        </p:txBody>
      </p:sp>
      <p:sp>
        <p:nvSpPr>
          <p:cNvPr id="5" name="Oval 4"/>
          <p:cNvSpPr/>
          <p:nvPr/>
        </p:nvSpPr>
        <p:spPr>
          <a:xfrm>
            <a:off x="3214678" y="2428868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86116" y="3429000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357818" y="2143116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43504" y="2928934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20511518">
            <a:off x="4357686" y="2357430"/>
            <a:ext cx="428628" cy="428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cxnSp>
        <p:nvCxnSpPr>
          <p:cNvPr id="16" name="Straight Arrow Connector 15"/>
          <p:cNvCxnSpPr>
            <a:stCxn id="6" idx="0"/>
            <a:endCxn id="5" idx="4"/>
          </p:cNvCxnSpPr>
          <p:nvPr/>
        </p:nvCxnSpPr>
        <p:spPr>
          <a:xfrm rot="16200000" flipV="1">
            <a:off x="3178959" y="3107529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5" idx="6"/>
          </p:cNvCxnSpPr>
          <p:nvPr/>
        </p:nvCxnSpPr>
        <p:spPr>
          <a:xfrm rot="10800000" flipV="1">
            <a:off x="3643307" y="2638472"/>
            <a:ext cx="725033" cy="4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6"/>
            <a:endCxn id="7" idx="2"/>
          </p:cNvCxnSpPr>
          <p:nvPr/>
        </p:nvCxnSpPr>
        <p:spPr>
          <a:xfrm flipV="1">
            <a:off x="4775661" y="2357430"/>
            <a:ext cx="582157" cy="147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5"/>
            <a:endCxn id="8" idx="1"/>
          </p:cNvCxnSpPr>
          <p:nvPr/>
        </p:nvCxnSpPr>
        <p:spPr>
          <a:xfrm rot="16200000" flipH="1">
            <a:off x="4823167" y="2608597"/>
            <a:ext cx="323136" cy="44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28794" y="1714488"/>
            <a:ext cx="4357718" cy="3357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extBox 50"/>
          <p:cNvSpPr txBox="1"/>
          <p:nvPr/>
        </p:nvSpPr>
        <p:spPr>
          <a:xfrm>
            <a:off x="3786182" y="52149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pt-BR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85786" y="3714752"/>
            <a:ext cx="242889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1" idx="1"/>
          </p:cNvCxnSpPr>
          <p:nvPr/>
        </p:nvCxnSpPr>
        <p:spPr>
          <a:xfrm>
            <a:off x="714348" y="1714488"/>
            <a:ext cx="3666457" cy="760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220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Garbage Collection (Reference Count.)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Reference counting</a:t>
            </a:r>
          </a:p>
          <a:p>
            <a:pPr lvl="1"/>
            <a:r>
              <a:rPr lang="en-US" dirty="0" err="1" smtClean="0"/>
              <a:t>Adiciona</a:t>
            </a:r>
            <a:r>
              <a:rPr lang="en-US" dirty="0" smtClean="0"/>
              <a:t> campo extra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célula</a:t>
            </a:r>
            <a:r>
              <a:rPr lang="en-US" dirty="0" smtClean="0"/>
              <a:t> de </a:t>
            </a:r>
            <a:r>
              <a:rPr lang="en-US" dirty="0" err="1" smtClean="0"/>
              <a:t>memória</a:t>
            </a:r>
            <a:endParaRPr lang="en-US" dirty="0" smtClean="0"/>
          </a:p>
          <a:p>
            <a:pPr lvl="1"/>
            <a:r>
              <a:rPr lang="en-US" dirty="0" err="1" smtClean="0"/>
              <a:t>Atualiza</a:t>
            </a:r>
            <a:r>
              <a:rPr lang="en-US" dirty="0" smtClean="0"/>
              <a:t> campo de </a:t>
            </a:r>
            <a:r>
              <a:rPr lang="en-US" dirty="0" err="1" smtClean="0"/>
              <a:t>acordo</a:t>
            </a:r>
            <a:r>
              <a:rPr lang="en-US" dirty="0" smtClean="0"/>
              <a:t> com </a:t>
            </a:r>
            <a:r>
              <a:rPr lang="en-US" dirty="0" err="1" smtClean="0"/>
              <a:t>operação</a:t>
            </a:r>
            <a:endParaRPr lang="en-US" dirty="0" smtClean="0"/>
          </a:p>
          <a:p>
            <a:pPr lvl="1"/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contador</a:t>
            </a:r>
            <a:r>
              <a:rPr lang="en-US" dirty="0" smtClean="0"/>
              <a:t> de um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chega</a:t>
            </a:r>
            <a:r>
              <a:rPr lang="en-US" dirty="0" smtClean="0"/>
              <a:t> a zero, </a:t>
            </a:r>
            <a:r>
              <a:rPr lang="en-US" dirty="0" err="1" smtClean="0"/>
              <a:t>elimina</a:t>
            </a:r>
            <a:r>
              <a:rPr lang="en-US" dirty="0" smtClean="0"/>
              <a:t>-se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alcançáveis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dele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 err="1" smtClean="0"/>
              <a:t>Promove</a:t>
            </a:r>
            <a:r>
              <a:rPr lang="en-US" dirty="0" smtClean="0"/>
              <a:t> </a:t>
            </a:r>
            <a:r>
              <a:rPr lang="en-US" dirty="0" err="1" smtClean="0"/>
              <a:t>previsibilidade</a:t>
            </a:r>
            <a:r>
              <a:rPr lang="en-US" dirty="0" smtClean="0"/>
              <a:t> - Evita </a:t>
            </a:r>
            <a:r>
              <a:rPr lang="en-US" dirty="0" err="1" smtClean="0"/>
              <a:t>interrupção</a:t>
            </a:r>
            <a:r>
              <a:rPr lang="en-US" dirty="0" smtClean="0"/>
              <a:t> da </a:t>
            </a:r>
            <a:r>
              <a:rPr lang="en-US" dirty="0" err="1" smtClean="0"/>
              <a:t>execução</a:t>
            </a:r>
            <a:r>
              <a:rPr lang="en-US" dirty="0" smtClean="0"/>
              <a:t> com eventual </a:t>
            </a:r>
            <a:r>
              <a:rPr lang="en-US" dirty="0" err="1" smtClean="0"/>
              <a:t>execução</a:t>
            </a:r>
            <a:r>
              <a:rPr lang="en-US" dirty="0" smtClean="0"/>
              <a:t> do </a:t>
            </a:r>
            <a:r>
              <a:rPr lang="en-US" dirty="0" err="1" smtClean="0"/>
              <a:t>processo</a:t>
            </a:r>
            <a:r>
              <a:rPr lang="en-US" dirty="0" smtClean="0"/>
              <a:t> de GC</a:t>
            </a:r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err="1" smtClean="0"/>
              <a:t>Custo</a:t>
            </a:r>
            <a:r>
              <a:rPr lang="en-US" dirty="0" smtClean="0"/>
              <a:t> de </a:t>
            </a:r>
            <a:r>
              <a:rPr lang="en-US" dirty="0" err="1" smtClean="0"/>
              <a:t>incrementar-decrementar</a:t>
            </a:r>
            <a:endParaRPr lang="en-US" dirty="0" smtClean="0"/>
          </a:p>
          <a:p>
            <a:pPr lvl="1"/>
            <a:r>
              <a:rPr lang="en-US" dirty="0" err="1" smtClean="0"/>
              <a:t>Problemas</a:t>
            </a:r>
            <a:r>
              <a:rPr lang="en-US" dirty="0" smtClean="0"/>
              <a:t> com </a:t>
            </a:r>
            <a:r>
              <a:rPr lang="en-US" dirty="0" err="1" smtClean="0"/>
              <a:t>estruturas</a:t>
            </a:r>
            <a:r>
              <a:rPr lang="en-US" dirty="0" smtClean="0"/>
              <a:t> </a:t>
            </a:r>
            <a:r>
              <a:rPr lang="en-US" dirty="0" err="1" smtClean="0"/>
              <a:t>cíclicas</a:t>
            </a:r>
            <a:r>
              <a:rPr lang="en-US" dirty="0" smtClean="0"/>
              <a:t> (</a:t>
            </a:r>
            <a:r>
              <a:rPr lang="en-US" dirty="0" err="1" smtClean="0"/>
              <a:t>recursivas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428736"/>
            <a:ext cx="7742825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{ ... 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t =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(5); 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4567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1071570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r>
              <a:rPr lang="pt-BR" dirty="0" smtClean="0"/>
              <a:t>=</a:t>
            </a:r>
            <a:r>
              <a:rPr lang="pt-BR" dirty="0" err="1" smtClean="0"/>
              <a:t>null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500166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Straight Arrow Connector 13"/>
          <p:cNvCxnSpPr>
            <a:stCxn id="9" idx="3"/>
            <a:endCxn id="4" idx="1"/>
          </p:cNvCxnSpPr>
          <p:nvPr/>
        </p:nvCxnSpPr>
        <p:spPr>
          <a:xfrm>
            <a:off x="2285984" y="2393149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02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1071570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r>
              <a:rPr lang="pt-BR" dirty="0" smtClean="0"/>
              <a:t>=</a:t>
            </a:r>
            <a:r>
              <a:rPr lang="pt-BR" dirty="0" err="1" smtClean="0"/>
              <a:t>null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500166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Straight Arrow Connector 13"/>
          <p:cNvCxnSpPr>
            <a:stCxn id="9" idx="3"/>
            <a:endCxn id="4" idx="1"/>
          </p:cNvCxnSpPr>
          <p:nvPr/>
        </p:nvCxnSpPr>
        <p:spPr>
          <a:xfrm>
            <a:off x="2285984" y="2393149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1500166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" name="Straight Arrow Connector 10"/>
          <p:cNvCxnSpPr>
            <a:stCxn id="10" idx="3"/>
            <a:endCxn id="4" idx="1"/>
          </p:cNvCxnSpPr>
          <p:nvPr/>
        </p:nvCxnSpPr>
        <p:spPr>
          <a:xfrm>
            <a:off x="2285984" y="2035959"/>
            <a:ext cx="1928826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4542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1071570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r>
              <a:rPr lang="pt-BR" dirty="0" smtClean="0"/>
              <a:t>=</a:t>
            </a:r>
            <a:r>
              <a:rPr lang="pt-BR" dirty="0" err="1" smtClean="0"/>
              <a:t>null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500166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1500166" y="185736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" name="Straight Arrow Connector 11"/>
          <p:cNvCxnSpPr>
            <a:stCxn id="10" idx="3"/>
            <a:endCxn id="4" idx="1"/>
          </p:cNvCxnSpPr>
          <p:nvPr/>
        </p:nvCxnSpPr>
        <p:spPr>
          <a:xfrm>
            <a:off x="2285984" y="2035959"/>
            <a:ext cx="1928826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9" idx="3"/>
            <a:endCxn id="4" idx="1"/>
          </p:cNvCxnSpPr>
          <p:nvPr/>
        </p:nvCxnSpPr>
        <p:spPr>
          <a:xfrm>
            <a:off x="2285984" y="2393149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1500166" y="150017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4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642942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endParaRPr lang="pt-BR" dirty="0"/>
          </a:p>
        </p:txBody>
      </p:sp>
      <p:sp>
        <p:nvSpPr>
          <p:cNvPr id="5" name="Oval 4"/>
          <p:cNvSpPr/>
          <p:nvPr/>
        </p:nvSpPr>
        <p:spPr>
          <a:xfrm>
            <a:off x="6215074" y="2143116"/>
            <a:ext cx="1571636" cy="928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val</a:t>
            </a:r>
            <a:r>
              <a:rPr lang="pt-BR" dirty="0" smtClean="0"/>
              <a:t>=5, </a:t>
            </a:r>
          </a:p>
          <a:p>
            <a:pPr algn="ctr"/>
            <a:r>
              <a:rPr lang="pt-BR" dirty="0" smtClean="0"/>
              <a:t>l= </a:t>
            </a:r>
            <a:r>
              <a:rPr lang="pt-BR" dirty="0" err="1" smtClean="0"/>
              <a:t>null</a:t>
            </a:r>
            <a:r>
              <a:rPr lang="pt-BR" dirty="0" smtClean="0"/>
              <a:t> , r=</a:t>
            </a:r>
            <a:r>
              <a:rPr lang="pt-BR" dirty="0" err="1" smtClean="0"/>
              <a:t>null</a:t>
            </a:r>
            <a:endParaRPr lang="pt-BR" dirty="0"/>
          </a:p>
        </p:txBody>
      </p:sp>
      <p:cxnSp>
        <p:nvCxnSpPr>
          <p:cNvPr id="6" name="Straight Arrow Connector 5"/>
          <p:cNvCxnSpPr>
            <a:stCxn id="4" idx="3"/>
            <a:endCxn id="5" idx="2"/>
          </p:cNvCxnSpPr>
          <p:nvPr/>
        </p:nvCxnSpPr>
        <p:spPr>
          <a:xfrm>
            <a:off x="4857752" y="2607463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1500166" y="221455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Straight Arrow Connector 13"/>
          <p:cNvCxnSpPr>
            <a:stCxn id="9" idx="3"/>
            <a:endCxn id="4" idx="1"/>
          </p:cNvCxnSpPr>
          <p:nvPr/>
        </p:nvCxnSpPr>
        <p:spPr>
          <a:xfrm>
            <a:off x="2285984" y="2393149"/>
            <a:ext cx="1928826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09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Pilha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214810" y="2285992"/>
            <a:ext cx="642942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root</a:t>
            </a:r>
            <a:endParaRPr lang="pt-BR" dirty="0"/>
          </a:p>
        </p:txBody>
      </p:sp>
      <p:sp>
        <p:nvSpPr>
          <p:cNvPr id="5" name="Oval 4"/>
          <p:cNvSpPr/>
          <p:nvPr/>
        </p:nvSpPr>
        <p:spPr>
          <a:xfrm>
            <a:off x="6215074" y="2143116"/>
            <a:ext cx="1571636" cy="928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val</a:t>
            </a:r>
            <a:r>
              <a:rPr lang="pt-BR" dirty="0" smtClean="0"/>
              <a:t>=5, </a:t>
            </a:r>
          </a:p>
          <a:p>
            <a:pPr algn="ctr"/>
            <a:r>
              <a:rPr lang="pt-BR" dirty="0" smtClean="0"/>
              <a:t>l= </a:t>
            </a:r>
            <a:r>
              <a:rPr lang="pt-BR" dirty="0" err="1" smtClean="0"/>
              <a:t>null</a:t>
            </a:r>
            <a:r>
              <a:rPr lang="pt-BR" dirty="0" smtClean="0"/>
              <a:t> , r=</a:t>
            </a:r>
            <a:r>
              <a:rPr lang="pt-BR" dirty="0" err="1" smtClean="0"/>
              <a:t>null</a:t>
            </a:r>
            <a:endParaRPr lang="pt-BR" dirty="0"/>
          </a:p>
        </p:txBody>
      </p:sp>
      <p:cxnSp>
        <p:nvCxnSpPr>
          <p:cNvPr id="6" name="Straight Arrow Connector 5"/>
          <p:cNvCxnSpPr>
            <a:stCxn id="4" idx="3"/>
            <a:endCxn id="5" idx="2"/>
          </p:cNvCxnSpPr>
          <p:nvPr/>
        </p:nvCxnSpPr>
        <p:spPr>
          <a:xfrm>
            <a:off x="4857752" y="2607463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1500166" y="3628605"/>
            <a:ext cx="635622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javap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classpath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. -c </a:t>
            </a:r>
            <a:r>
              <a:rPr lang="pt-BR" sz="16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java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.String[]);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#2; //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Tree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dup</a:t>
            </a:r>
            <a:endParaRPr lang="pt-BR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4:   iconst_5</a:t>
            </a:r>
          </a:p>
          <a:p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5: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invokespecial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#3; //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"&lt;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&gt;":(I)V</a:t>
            </a:r>
          </a:p>
          <a:p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8:   astore_1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9: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0166" y="257174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Straight Arrow Connector 13"/>
          <p:cNvCxnSpPr>
            <a:stCxn id="8" idx="3"/>
            <a:endCxn id="4" idx="1"/>
          </p:cNvCxnSpPr>
          <p:nvPr/>
        </p:nvCxnSpPr>
        <p:spPr>
          <a:xfrm flipV="1">
            <a:off x="2285984" y="2607463"/>
            <a:ext cx="1928826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1500166" y="2928934"/>
            <a:ext cx="78581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939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</a:t>
            </a:r>
            <a:r>
              <a:rPr lang="pt-BR" dirty="0" smtClean="0"/>
              <a:t> e Área Estática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2571736" y="2819400"/>
            <a:ext cx="37147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Como organizar os dados ?</a:t>
            </a:r>
            <a:endParaRPr lang="pt-B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57356" y="3572181"/>
            <a:ext cx="535785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Como implementar </a:t>
            </a:r>
            <a:r>
              <a:rPr lang="pt-BR" sz="2400" dirty="0" err="1" smtClean="0"/>
              <a:t>dynamic</a:t>
            </a:r>
            <a:r>
              <a:rPr lang="pt-BR" sz="2400" dirty="0" smtClean="0"/>
              <a:t> </a:t>
            </a:r>
            <a:r>
              <a:rPr lang="pt-BR" sz="2400" dirty="0" err="1" smtClean="0"/>
              <a:t>binding</a:t>
            </a:r>
            <a:r>
              <a:rPr lang="pt-BR" sz="2400" dirty="0" smtClean="0"/>
              <a:t> 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170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Compilador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compilador</a:t>
            </a:r>
            <a:r>
              <a:rPr lang="en-US" dirty="0" smtClean="0"/>
              <a:t> </a:t>
            </a:r>
            <a:r>
              <a:rPr lang="en-US" dirty="0" err="1" smtClean="0"/>
              <a:t>embute</a:t>
            </a:r>
            <a:r>
              <a:rPr lang="en-US" dirty="0" smtClean="0"/>
              <a:t> </a:t>
            </a:r>
            <a:r>
              <a:rPr lang="en-US" dirty="0" err="1" smtClean="0"/>
              <a:t>gerenciador</a:t>
            </a:r>
            <a:r>
              <a:rPr lang="en-US" dirty="0" smtClean="0"/>
              <a:t> de </a:t>
            </a:r>
            <a:r>
              <a:rPr lang="en-US" dirty="0" err="1" smtClean="0"/>
              <a:t>mémória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endParaRPr lang="en-US" dirty="0" smtClean="0"/>
          </a:p>
          <a:p>
            <a:r>
              <a:rPr lang="en-US" dirty="0" smtClean="0"/>
              <a:t>Serve para </a:t>
            </a:r>
            <a:r>
              <a:rPr lang="en-US" dirty="0" err="1" smtClean="0"/>
              <a:t>fazer</a:t>
            </a:r>
            <a:r>
              <a:rPr lang="en-US" dirty="0" smtClean="0"/>
              <a:t> interface com SO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20269" y="4495800"/>
            <a:ext cx="1828800" cy="113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720269" y="3657600"/>
            <a:ext cx="1828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gerenciador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memória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2329867" y="5650468"/>
            <a:ext cx="56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.exe</a:t>
            </a:r>
            <a:endParaRPr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5029200" y="4114800"/>
            <a:ext cx="1828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Representação</a:t>
            </a:r>
            <a:r>
              <a:rPr lang="en-US" dirty="0" smtClean="0">
                <a:solidFill>
                  <a:schemeClr val="tx1"/>
                </a:solidFill>
              </a:rPr>
              <a:t> do </a:t>
            </a:r>
            <a:r>
              <a:rPr lang="en-US" dirty="0" err="1" smtClean="0">
                <a:solidFill>
                  <a:schemeClr val="tx1"/>
                </a:solidFill>
              </a:rPr>
              <a:t>programa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memória</a:t>
            </a:r>
            <a:endParaRPr lang="en-US" dirty="0"/>
          </a:p>
        </p:txBody>
      </p:sp>
      <p:sp>
        <p:nvSpPr>
          <p:cNvPr id="14" name="Retângulo 13"/>
          <p:cNvSpPr/>
          <p:nvPr/>
        </p:nvSpPr>
        <p:spPr>
          <a:xfrm>
            <a:off x="3858490" y="5081155"/>
            <a:ext cx="2999510" cy="569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Sistema </a:t>
            </a:r>
            <a:r>
              <a:rPr lang="en-US" dirty="0" err="1" smtClean="0"/>
              <a:t>Operacional</a:t>
            </a:r>
            <a:endParaRPr lang="en-US" dirty="0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3733800" y="4076700"/>
            <a:ext cx="60960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6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2362200"/>
            <a:ext cx="4114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546" y="1714488"/>
            <a:ext cx="4628190" cy="4647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x,y;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.x=x;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.y=y;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move(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dx,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.x += dx;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.y +=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0.0;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that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dx=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.x –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that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.y –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that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Math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(dx*dx +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9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1: código</a:t>
            </a:r>
            <a:endParaRPr lang="pt-BR" dirty="0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343400" y="2362200"/>
            <a:ext cx="1524000" cy="1219200"/>
            <a:chOff x="960" y="1824"/>
            <a:chExt cx="960" cy="768"/>
          </a:xfrm>
        </p:grpSpPr>
        <p:grpSp>
          <p:nvGrpSpPr>
            <p:cNvPr id="12" name="Group 6"/>
            <p:cNvGrpSpPr>
              <a:grpSpLocks/>
            </p:cNvGrpSpPr>
            <p:nvPr/>
          </p:nvGrpSpPr>
          <p:grpSpPr bwMode="auto">
            <a:xfrm>
              <a:off x="960" y="1824"/>
              <a:ext cx="960" cy="192"/>
              <a:chOff x="960" y="1824"/>
              <a:chExt cx="960" cy="192"/>
            </a:xfrm>
          </p:grpSpPr>
          <p:sp>
            <p:nvSpPr>
              <p:cNvPr id="25" name="Rectangle 3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7" name="Line 5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3" name="Group 7"/>
            <p:cNvGrpSpPr>
              <a:grpSpLocks/>
            </p:cNvGrpSpPr>
            <p:nvPr/>
          </p:nvGrpSpPr>
          <p:grpSpPr bwMode="auto">
            <a:xfrm>
              <a:off x="960" y="2016"/>
              <a:ext cx="960" cy="192"/>
              <a:chOff x="960" y="1824"/>
              <a:chExt cx="960" cy="192"/>
            </a:xfrm>
          </p:grpSpPr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Oval 9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960" y="2208"/>
              <a:ext cx="960" cy="192"/>
              <a:chOff x="960" y="1824"/>
              <a:chExt cx="960" cy="192"/>
            </a:xfrm>
          </p:grpSpPr>
          <p:sp>
            <p:nvSpPr>
              <p:cNvPr id="19" name="Rectangle 12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Oval 13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960" y="2400"/>
              <a:ext cx="960" cy="192"/>
              <a:chOff x="960" y="1824"/>
              <a:chExt cx="960" cy="192"/>
            </a:xfrm>
          </p:grpSpPr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Oval 17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</p:grp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5834928" y="2313702"/>
            <a:ext cx="2209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 </a:t>
            </a:r>
            <a:r>
              <a:rPr lang="pt-BR" dirty="0" err="1" smtClean="0"/>
              <a:t>init</a:t>
            </a:r>
            <a:endParaRPr lang="pt-BR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867400" y="2590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move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5867400" y="2895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area</a:t>
            </a: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586740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dist</a:t>
            </a:r>
          </a:p>
        </p:txBody>
      </p:sp>
      <p:grpSp>
        <p:nvGrpSpPr>
          <p:cNvPr id="28" name="Group 60"/>
          <p:cNvGrpSpPr>
            <a:grpSpLocks/>
          </p:cNvGrpSpPr>
          <p:nvPr/>
        </p:nvGrpSpPr>
        <p:grpSpPr bwMode="auto">
          <a:xfrm>
            <a:off x="914400" y="3581400"/>
            <a:ext cx="7086600" cy="2667000"/>
            <a:chOff x="576" y="2256"/>
            <a:chExt cx="4464" cy="1680"/>
          </a:xfrm>
        </p:grpSpPr>
        <p:grpSp>
          <p:nvGrpSpPr>
            <p:cNvPr id="29" name="Group 38"/>
            <p:cNvGrpSpPr>
              <a:grpSpLocks/>
            </p:cNvGrpSpPr>
            <p:nvPr/>
          </p:nvGrpSpPr>
          <p:grpSpPr bwMode="auto">
            <a:xfrm>
              <a:off x="960" y="2832"/>
              <a:ext cx="624" cy="589"/>
              <a:chOff x="960" y="2832"/>
              <a:chExt cx="624" cy="589"/>
            </a:xfrm>
          </p:grpSpPr>
          <p:sp>
            <p:nvSpPr>
              <p:cNvPr id="51" name="Rectangle 28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2" name="Oval 29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3" name="Rectangle 32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4" name="Rectangle 35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5" name="Text Box 36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56" name="Text Box 37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y</a:t>
                </a:r>
              </a:p>
            </p:txBody>
          </p:sp>
        </p:grpSp>
        <p:grpSp>
          <p:nvGrpSpPr>
            <p:cNvPr id="30" name="Group 39"/>
            <p:cNvGrpSpPr>
              <a:grpSpLocks/>
            </p:cNvGrpSpPr>
            <p:nvPr/>
          </p:nvGrpSpPr>
          <p:grpSpPr bwMode="auto">
            <a:xfrm>
              <a:off x="2928" y="2832"/>
              <a:ext cx="624" cy="589"/>
              <a:chOff x="960" y="2832"/>
              <a:chExt cx="624" cy="589"/>
            </a:xfrm>
          </p:grpSpPr>
          <p:sp>
            <p:nvSpPr>
              <p:cNvPr id="45" name="Rectangle 40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6" name="Oval 41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7" name="Rectangle 42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9" name="Text Box 44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50" name="Text Box 45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y</a:t>
                </a:r>
              </a:p>
            </p:txBody>
          </p:sp>
        </p:grpSp>
        <p:grpSp>
          <p:nvGrpSpPr>
            <p:cNvPr id="31" name="Group 46"/>
            <p:cNvGrpSpPr>
              <a:grpSpLocks/>
            </p:cNvGrpSpPr>
            <p:nvPr/>
          </p:nvGrpSpPr>
          <p:grpSpPr bwMode="auto">
            <a:xfrm>
              <a:off x="4224" y="2880"/>
              <a:ext cx="624" cy="589"/>
              <a:chOff x="960" y="2832"/>
              <a:chExt cx="624" cy="589"/>
            </a:xfrm>
          </p:grpSpPr>
          <p:sp>
            <p:nvSpPr>
              <p:cNvPr id="39" name="Rectangle 47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0" name="Oval 48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" name="Rectangle 49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Rectangle 50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3" name="Text Box 51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44" name="Text Box 52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y</a:t>
                </a:r>
              </a:p>
            </p:txBody>
          </p:sp>
        </p:grp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1296" y="2256"/>
              <a:ext cx="1680" cy="784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1248" y="672"/>
                </a:cxn>
                <a:cxn ang="0">
                  <a:pos x="1680" y="0"/>
                </a:cxn>
              </a:cxnLst>
              <a:rect l="0" t="0" r="r" b="b"/>
              <a:pathLst>
                <a:path w="1680" h="784">
                  <a:moveTo>
                    <a:pt x="0" y="672"/>
                  </a:moveTo>
                  <a:cubicBezTo>
                    <a:pt x="484" y="728"/>
                    <a:pt x="968" y="784"/>
                    <a:pt x="1248" y="672"/>
                  </a:cubicBezTo>
                  <a:cubicBezTo>
                    <a:pt x="1528" y="560"/>
                    <a:pt x="1560" y="80"/>
                    <a:pt x="1680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3" name="Line 53"/>
            <p:cNvSpPr>
              <a:spLocks noChangeShapeType="1"/>
            </p:cNvSpPr>
            <p:nvPr/>
          </p:nvSpPr>
          <p:spPr bwMode="auto">
            <a:xfrm flipH="1" flipV="1">
              <a:off x="3072" y="2256"/>
              <a:ext cx="144" cy="6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4" name="Freeform 55"/>
            <p:cNvSpPr>
              <a:spLocks/>
            </p:cNvSpPr>
            <p:nvPr/>
          </p:nvSpPr>
          <p:spPr bwMode="auto">
            <a:xfrm>
              <a:off x="3160" y="2256"/>
              <a:ext cx="1352" cy="720"/>
            </a:xfrm>
            <a:custGeom>
              <a:avLst/>
              <a:gdLst/>
              <a:ahLst/>
              <a:cxnLst>
                <a:cxn ang="0">
                  <a:pos x="1352" y="720"/>
                </a:cxn>
                <a:cxn ang="0">
                  <a:pos x="392" y="336"/>
                </a:cxn>
                <a:cxn ang="0">
                  <a:pos x="56" y="0"/>
                </a:cxn>
              </a:cxnLst>
              <a:rect l="0" t="0" r="r" b="b"/>
              <a:pathLst>
                <a:path w="1352" h="720">
                  <a:moveTo>
                    <a:pt x="1352" y="720"/>
                  </a:moveTo>
                  <a:cubicBezTo>
                    <a:pt x="980" y="588"/>
                    <a:pt x="608" y="456"/>
                    <a:pt x="392" y="336"/>
                  </a:cubicBezTo>
                  <a:cubicBezTo>
                    <a:pt x="176" y="216"/>
                    <a:pt x="0" y="32"/>
                    <a:pt x="56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5" name="Text Box 56"/>
            <p:cNvSpPr txBox="1">
              <a:spLocks noChangeArrowheads="1"/>
            </p:cNvSpPr>
            <p:nvPr/>
          </p:nvSpPr>
          <p:spPr bwMode="auto">
            <a:xfrm>
              <a:off x="2544" y="3600"/>
              <a:ext cx="10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Instâncias</a:t>
              </a:r>
            </a:p>
          </p:txBody>
        </p:sp>
        <p:sp>
          <p:nvSpPr>
            <p:cNvPr id="36" name="AutoShape 57"/>
            <p:cNvSpPr>
              <a:spLocks/>
            </p:cNvSpPr>
            <p:nvPr/>
          </p:nvSpPr>
          <p:spPr bwMode="auto">
            <a:xfrm rot="16200000">
              <a:off x="2808" y="1560"/>
              <a:ext cx="192" cy="3984"/>
            </a:xfrm>
            <a:prstGeom prst="leftBrace">
              <a:avLst>
                <a:gd name="adj1" fmla="val 262929"/>
                <a:gd name="adj2" fmla="val 515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" name="Rectangle 58"/>
            <p:cNvSpPr>
              <a:spLocks noChangeArrowheads="1"/>
            </p:cNvSpPr>
            <p:nvPr/>
          </p:nvSpPr>
          <p:spPr bwMode="auto">
            <a:xfrm>
              <a:off x="864" y="2688"/>
              <a:ext cx="4176" cy="1248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>
                <a:solidFill>
                  <a:srgbClr val="FF3300"/>
                </a:solidFill>
              </a:endParaRPr>
            </a:p>
          </p:txBody>
        </p:sp>
        <p:sp>
          <p:nvSpPr>
            <p:cNvPr id="38" name="Text Box 59"/>
            <p:cNvSpPr txBox="1">
              <a:spLocks noChangeArrowheads="1"/>
            </p:cNvSpPr>
            <p:nvPr/>
          </p:nvSpPr>
          <p:spPr bwMode="auto">
            <a:xfrm rot="16200000">
              <a:off x="408" y="3144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dirty="0" err="1"/>
                <a:t>Heap</a:t>
              </a:r>
              <a:endParaRPr lang="pt-BR" dirty="0"/>
            </a:p>
          </p:txBody>
        </p:sp>
      </p:grpSp>
      <p:sp>
        <p:nvSpPr>
          <p:cNvPr id="57" name="Text Box 59"/>
          <p:cNvSpPr txBox="1">
            <a:spLocks noChangeArrowheads="1"/>
          </p:cNvSpPr>
          <p:nvPr/>
        </p:nvSpPr>
        <p:spPr bwMode="auto">
          <a:xfrm rot="16200000">
            <a:off x="276200" y="2525188"/>
            <a:ext cx="1704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1357290" y="2000240"/>
            <a:ext cx="6629400" cy="19812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90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2: atualização de estado</a:t>
            </a:r>
            <a:endParaRPr lang="pt-BR" dirty="0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867400" y="3200400"/>
            <a:ext cx="3048000" cy="1371600"/>
            <a:chOff x="2736" y="1440"/>
            <a:chExt cx="1920" cy="86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736" y="1488"/>
              <a:ext cx="960" cy="768"/>
              <a:chOff x="960" y="1824"/>
              <a:chExt cx="960" cy="76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151558" name="Rectangle 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59" name="Oval 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0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151562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3" name="Oval 1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4" name="Line 1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151566" name="Rectangle 14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7" name="Oval 15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68" name="Line 16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151570" name="Rectangle 18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71" name="Oval 19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572" name="Line 20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151573" name="Text Box 21"/>
            <p:cNvSpPr txBox="1">
              <a:spLocks noChangeArrowheads="1"/>
            </p:cNvSpPr>
            <p:nvPr/>
          </p:nvSpPr>
          <p:spPr bwMode="auto">
            <a:xfrm>
              <a:off x="3648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51574" name="Text Box 22"/>
            <p:cNvSpPr txBox="1">
              <a:spLocks noChangeArrowheads="1"/>
            </p:cNvSpPr>
            <p:nvPr/>
          </p:nvSpPr>
          <p:spPr bwMode="auto">
            <a:xfrm>
              <a:off x="3696" y="163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</a:t>
              </a:r>
            </a:p>
          </p:txBody>
        </p:sp>
        <p:sp>
          <p:nvSpPr>
            <p:cNvPr id="151575" name="Text Box 23"/>
            <p:cNvSpPr txBox="1">
              <a:spLocks noChangeArrowheads="1"/>
            </p:cNvSpPr>
            <p:nvPr/>
          </p:nvSpPr>
          <p:spPr bwMode="auto">
            <a:xfrm>
              <a:off x="3696" y="1824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</a:t>
              </a:r>
            </a:p>
          </p:txBody>
        </p:sp>
        <p:sp>
          <p:nvSpPr>
            <p:cNvPr id="151576" name="Text Box 24"/>
            <p:cNvSpPr txBox="1">
              <a:spLocks noChangeArrowheads="1"/>
            </p:cNvSpPr>
            <p:nvPr/>
          </p:nvSpPr>
          <p:spPr bwMode="auto">
            <a:xfrm>
              <a:off x="3696" y="2016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</a:t>
              </a:r>
            </a:p>
          </p:txBody>
        </p:sp>
      </p:grpSp>
      <p:sp>
        <p:nvSpPr>
          <p:cNvPr id="151607" name="Rectangle 55"/>
          <p:cNvSpPr>
            <a:spLocks noChangeArrowheads="1"/>
          </p:cNvSpPr>
          <p:nvPr/>
        </p:nvSpPr>
        <p:spPr bwMode="auto">
          <a:xfrm>
            <a:off x="3429000" y="2514600"/>
            <a:ext cx="1676400" cy="35052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51608" name="Text Box 56"/>
          <p:cNvSpPr txBox="1">
            <a:spLocks noChangeArrowheads="1"/>
          </p:cNvSpPr>
          <p:nvPr/>
        </p:nvSpPr>
        <p:spPr bwMode="auto">
          <a:xfrm>
            <a:off x="3810000" y="6072206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err="1"/>
              <a:t>Heap</a:t>
            </a:r>
            <a:endParaRPr lang="pt-BR" dirty="0"/>
          </a:p>
        </p:txBody>
      </p:sp>
      <p:sp>
        <p:nvSpPr>
          <p:cNvPr id="151617" name="Text Box 65"/>
          <p:cNvSpPr txBox="1">
            <a:spLocks noChangeArrowheads="1"/>
          </p:cNvSpPr>
          <p:nvPr/>
        </p:nvSpPr>
        <p:spPr bwMode="auto">
          <a:xfrm>
            <a:off x="5486400" y="4724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p = new Point(2,3);</a:t>
            </a:r>
          </a:p>
        </p:txBody>
      </p:sp>
      <p:sp>
        <p:nvSpPr>
          <p:cNvPr id="151618" name="Text Box 66"/>
          <p:cNvSpPr txBox="1">
            <a:spLocks noChangeArrowheads="1"/>
          </p:cNvSpPr>
          <p:nvPr/>
        </p:nvSpPr>
        <p:spPr bwMode="auto">
          <a:xfrm>
            <a:off x="5483225" y="5054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q = new Point(0,0);</a:t>
            </a:r>
          </a:p>
        </p:txBody>
      </p: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1371600" y="2667000"/>
            <a:ext cx="2362200" cy="457200"/>
            <a:chOff x="864" y="1680"/>
            <a:chExt cx="1488" cy="288"/>
          </a:xfrm>
        </p:grpSpPr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864" y="1680"/>
              <a:ext cx="864" cy="288"/>
              <a:chOff x="864" y="1680"/>
              <a:chExt cx="864" cy="288"/>
            </a:xfrm>
          </p:grpSpPr>
          <p:grpSp>
            <p:nvGrpSpPr>
              <p:cNvPr id="11" name="Group 60"/>
              <p:cNvGrpSpPr>
                <a:grpSpLocks/>
              </p:cNvGrpSpPr>
              <p:nvPr/>
            </p:nvGrpSpPr>
            <p:grpSpPr bwMode="auto">
              <a:xfrm>
                <a:off x="1104" y="1776"/>
                <a:ext cx="624" cy="192"/>
                <a:chOff x="816" y="1776"/>
                <a:chExt cx="624" cy="192"/>
              </a:xfrm>
            </p:grpSpPr>
            <p:sp>
              <p:nvSpPr>
                <p:cNvPr id="151609" name="Rectangle 57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610" name="Oval 58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1619" name="Text Box 67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p</a:t>
                </a:r>
              </a:p>
            </p:txBody>
          </p:sp>
        </p:grpSp>
        <p:sp>
          <p:nvSpPr>
            <p:cNvPr id="151623" name="Line 71"/>
            <p:cNvSpPr>
              <a:spLocks noChangeShapeType="1"/>
            </p:cNvSpPr>
            <p:nvPr/>
          </p:nvSpPr>
          <p:spPr bwMode="auto">
            <a:xfrm>
              <a:off x="1440" y="1872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2" name="Group 77"/>
          <p:cNvGrpSpPr>
            <a:grpSpLocks/>
          </p:cNvGrpSpPr>
          <p:nvPr/>
        </p:nvGrpSpPr>
        <p:grpSpPr bwMode="auto">
          <a:xfrm>
            <a:off x="1374775" y="3886200"/>
            <a:ext cx="2359025" cy="457200"/>
            <a:chOff x="866" y="2448"/>
            <a:chExt cx="1486" cy="288"/>
          </a:xfrm>
        </p:grpSpPr>
        <p:grpSp>
          <p:nvGrpSpPr>
            <p:cNvPr id="13" name="Group 70"/>
            <p:cNvGrpSpPr>
              <a:grpSpLocks/>
            </p:cNvGrpSpPr>
            <p:nvPr/>
          </p:nvGrpSpPr>
          <p:grpSpPr bwMode="auto">
            <a:xfrm>
              <a:off x="866" y="2448"/>
              <a:ext cx="862" cy="288"/>
              <a:chOff x="866" y="2448"/>
              <a:chExt cx="862" cy="288"/>
            </a:xfrm>
          </p:grpSpPr>
          <p:grpSp>
            <p:nvGrpSpPr>
              <p:cNvPr id="14" name="Group 61"/>
              <p:cNvGrpSpPr>
                <a:grpSpLocks/>
              </p:cNvGrpSpPr>
              <p:nvPr/>
            </p:nvGrpSpPr>
            <p:grpSpPr bwMode="auto">
              <a:xfrm>
                <a:off x="1104" y="2544"/>
                <a:ext cx="624" cy="192"/>
                <a:chOff x="816" y="1776"/>
                <a:chExt cx="624" cy="192"/>
              </a:xfrm>
            </p:grpSpPr>
            <p:sp>
              <p:nvSpPr>
                <p:cNvPr id="151614" name="Rectangle 62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1615" name="Oval 63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1620" name="Text Box 68"/>
              <p:cNvSpPr txBox="1">
                <a:spLocks noChangeArrowheads="1"/>
              </p:cNvSpPr>
              <p:nvPr/>
            </p:nvSpPr>
            <p:spPr bwMode="auto">
              <a:xfrm>
                <a:off x="866" y="2448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q</a:t>
                </a:r>
              </a:p>
            </p:txBody>
          </p:sp>
        </p:grpSp>
        <p:sp>
          <p:nvSpPr>
            <p:cNvPr id="151624" name="Line 72"/>
            <p:cNvSpPr>
              <a:spLocks noChangeShapeType="1"/>
            </p:cNvSpPr>
            <p:nvPr/>
          </p:nvSpPr>
          <p:spPr bwMode="auto">
            <a:xfrm>
              <a:off x="1440" y="2640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5" name="Group 81"/>
          <p:cNvGrpSpPr>
            <a:grpSpLocks/>
          </p:cNvGrpSpPr>
          <p:nvPr/>
        </p:nvGrpSpPr>
        <p:grpSpPr bwMode="auto">
          <a:xfrm>
            <a:off x="3733800" y="3505200"/>
            <a:ext cx="2133600" cy="1468438"/>
            <a:chOff x="2352" y="2208"/>
            <a:chExt cx="1344" cy="925"/>
          </a:xfrm>
        </p:grpSpPr>
        <p:grpSp>
          <p:nvGrpSpPr>
            <p:cNvPr id="16" name="Group 29"/>
            <p:cNvGrpSpPr>
              <a:grpSpLocks/>
            </p:cNvGrpSpPr>
            <p:nvPr/>
          </p:nvGrpSpPr>
          <p:grpSpPr bwMode="auto">
            <a:xfrm>
              <a:off x="2352" y="2544"/>
              <a:ext cx="624" cy="589"/>
              <a:chOff x="960" y="2832"/>
              <a:chExt cx="624" cy="589"/>
            </a:xfrm>
          </p:grpSpPr>
          <p:sp>
            <p:nvSpPr>
              <p:cNvPr id="151582" name="Rectangle 30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83" name="Oval 31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84" name="Rectangle 32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85" name="Rectangle 33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86" name="Text Box 34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1587" name="Text Box 35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51630" name="Line 78"/>
            <p:cNvSpPr>
              <a:spLocks noChangeShapeType="1"/>
            </p:cNvSpPr>
            <p:nvPr/>
          </p:nvSpPr>
          <p:spPr bwMode="auto">
            <a:xfrm flipV="1">
              <a:off x="2688" y="2208"/>
              <a:ext cx="1008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7" name="Group 80"/>
          <p:cNvGrpSpPr>
            <a:grpSpLocks/>
          </p:cNvGrpSpPr>
          <p:nvPr/>
        </p:nvGrpSpPr>
        <p:grpSpPr bwMode="auto">
          <a:xfrm>
            <a:off x="3733800" y="2743200"/>
            <a:ext cx="2133600" cy="935038"/>
            <a:chOff x="2352" y="1728"/>
            <a:chExt cx="1344" cy="589"/>
          </a:xfrm>
        </p:grpSpPr>
        <p:grpSp>
          <p:nvGrpSpPr>
            <p:cNvPr id="18" name="Group 59"/>
            <p:cNvGrpSpPr>
              <a:grpSpLocks/>
            </p:cNvGrpSpPr>
            <p:nvPr/>
          </p:nvGrpSpPr>
          <p:grpSpPr bwMode="auto">
            <a:xfrm>
              <a:off x="2352" y="1728"/>
              <a:ext cx="624" cy="589"/>
              <a:chOff x="2352" y="1728"/>
              <a:chExt cx="624" cy="589"/>
            </a:xfrm>
          </p:grpSpPr>
          <p:sp>
            <p:nvSpPr>
              <p:cNvPr id="151589" name="Rectangle 37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90" name="Oval 38"/>
              <p:cNvSpPr>
                <a:spLocks noChangeArrowheads="1"/>
              </p:cNvSpPr>
              <p:nvPr/>
            </p:nvSpPr>
            <p:spPr bwMode="auto">
              <a:xfrm>
                <a:off x="2619" y="177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91" name="Rectangle 39"/>
              <p:cNvSpPr>
                <a:spLocks noChangeArrowheads="1"/>
              </p:cNvSpPr>
              <p:nvPr/>
            </p:nvSpPr>
            <p:spPr bwMode="auto">
              <a:xfrm>
                <a:off x="2352" y="1920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92" name="Rectangle 40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593" name="Text Box 41"/>
              <p:cNvSpPr txBox="1">
                <a:spLocks noChangeArrowheads="1"/>
              </p:cNvSpPr>
              <p:nvPr/>
            </p:nvSpPr>
            <p:spPr bwMode="auto">
              <a:xfrm>
                <a:off x="2544" y="1851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51594" name="Text Box 42"/>
              <p:cNvSpPr txBox="1">
                <a:spLocks noChangeArrowheads="1"/>
              </p:cNvSpPr>
              <p:nvPr/>
            </p:nvSpPr>
            <p:spPr bwMode="auto">
              <a:xfrm>
                <a:off x="2544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151631" name="Line 79"/>
            <p:cNvSpPr>
              <a:spLocks noChangeShapeType="1"/>
            </p:cNvSpPr>
            <p:nvPr/>
          </p:nvSpPr>
          <p:spPr bwMode="auto">
            <a:xfrm>
              <a:off x="2688" y="1824"/>
              <a:ext cx="100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5538806" y="2514160"/>
            <a:ext cx="3033722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6276996" y="6096000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1214414" y="2500306"/>
            <a:ext cx="1819276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1714480" y="6072206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Pilha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112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17" grpId="0" autoUpdateAnimBg="0"/>
      <p:bldP spid="151618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2: atualização de estado</a:t>
            </a:r>
            <a:endParaRPr lang="pt-BR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867400" y="3200400"/>
            <a:ext cx="3048000" cy="1371600"/>
            <a:chOff x="2736" y="1440"/>
            <a:chExt cx="1920" cy="86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736" y="1488"/>
              <a:ext cx="960" cy="768"/>
              <a:chOff x="960" y="1824"/>
              <a:chExt cx="960" cy="76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152582" name="Rectangle 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83" name="Oval 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84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152586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87" name="Oval 1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88" name="Line 1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152590" name="Rectangle 14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91" name="Oval 15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92" name="Line 16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152594" name="Rectangle 18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95" name="Oval 19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596" name="Line 20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152597" name="Text Box 21"/>
            <p:cNvSpPr txBox="1">
              <a:spLocks noChangeArrowheads="1"/>
            </p:cNvSpPr>
            <p:nvPr/>
          </p:nvSpPr>
          <p:spPr bwMode="auto">
            <a:xfrm>
              <a:off x="3648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52598" name="Text Box 22"/>
            <p:cNvSpPr txBox="1">
              <a:spLocks noChangeArrowheads="1"/>
            </p:cNvSpPr>
            <p:nvPr/>
          </p:nvSpPr>
          <p:spPr bwMode="auto">
            <a:xfrm>
              <a:off x="3696" y="163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</a:t>
              </a:r>
            </a:p>
          </p:txBody>
        </p:sp>
        <p:sp>
          <p:nvSpPr>
            <p:cNvPr id="152599" name="Text Box 23"/>
            <p:cNvSpPr txBox="1">
              <a:spLocks noChangeArrowheads="1"/>
            </p:cNvSpPr>
            <p:nvPr/>
          </p:nvSpPr>
          <p:spPr bwMode="auto">
            <a:xfrm>
              <a:off x="3696" y="1824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</a:t>
              </a:r>
            </a:p>
          </p:txBody>
        </p:sp>
        <p:sp>
          <p:nvSpPr>
            <p:cNvPr id="152600" name="Text Box 24"/>
            <p:cNvSpPr txBox="1">
              <a:spLocks noChangeArrowheads="1"/>
            </p:cNvSpPr>
            <p:nvPr/>
          </p:nvSpPr>
          <p:spPr bwMode="auto">
            <a:xfrm>
              <a:off x="3696" y="2016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</a:t>
              </a:r>
            </a:p>
          </p:txBody>
        </p:sp>
      </p:grpSp>
      <p:sp>
        <p:nvSpPr>
          <p:cNvPr id="152602" name="Rectangle 26"/>
          <p:cNvSpPr>
            <a:spLocks noChangeArrowheads="1"/>
          </p:cNvSpPr>
          <p:nvPr/>
        </p:nvSpPr>
        <p:spPr bwMode="auto">
          <a:xfrm>
            <a:off x="3429000" y="2514600"/>
            <a:ext cx="1676400" cy="35052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52603" name="Text Box 27"/>
          <p:cNvSpPr txBox="1">
            <a:spLocks noChangeArrowheads="1"/>
          </p:cNvSpPr>
          <p:nvPr/>
        </p:nvSpPr>
        <p:spPr bwMode="auto">
          <a:xfrm>
            <a:off x="3810000" y="6072206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err="1"/>
              <a:t>Heap</a:t>
            </a:r>
            <a:endParaRPr lang="pt-BR" dirty="0"/>
          </a:p>
        </p:txBody>
      </p:sp>
      <p:sp>
        <p:nvSpPr>
          <p:cNvPr id="152604" name="Text Box 28"/>
          <p:cNvSpPr txBox="1">
            <a:spLocks noChangeArrowheads="1"/>
          </p:cNvSpPr>
          <p:nvPr/>
        </p:nvSpPr>
        <p:spPr bwMode="auto">
          <a:xfrm>
            <a:off x="5486400" y="4724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p = new Point(2,3);</a:t>
            </a:r>
          </a:p>
        </p:txBody>
      </p:sp>
      <p:sp>
        <p:nvSpPr>
          <p:cNvPr id="152605" name="Text Box 29"/>
          <p:cNvSpPr txBox="1">
            <a:spLocks noChangeArrowheads="1"/>
          </p:cNvSpPr>
          <p:nvPr/>
        </p:nvSpPr>
        <p:spPr bwMode="auto">
          <a:xfrm>
            <a:off x="5483225" y="5054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q = new Point(0,0);</a:t>
            </a:r>
          </a:p>
        </p:txBody>
      </p: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1371600" y="2667000"/>
            <a:ext cx="2362200" cy="457200"/>
            <a:chOff x="864" y="1680"/>
            <a:chExt cx="1488" cy="288"/>
          </a:xfrm>
        </p:grpSpPr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864" y="1680"/>
              <a:ext cx="864" cy="288"/>
              <a:chOff x="864" y="1680"/>
              <a:chExt cx="864" cy="288"/>
            </a:xfrm>
          </p:grpSpPr>
          <p:grpSp>
            <p:nvGrpSpPr>
              <p:cNvPr id="11" name="Group 32"/>
              <p:cNvGrpSpPr>
                <a:grpSpLocks/>
              </p:cNvGrpSpPr>
              <p:nvPr/>
            </p:nvGrpSpPr>
            <p:grpSpPr bwMode="auto">
              <a:xfrm>
                <a:off x="1104" y="1776"/>
                <a:ext cx="624" cy="192"/>
                <a:chOff x="816" y="1776"/>
                <a:chExt cx="624" cy="192"/>
              </a:xfrm>
            </p:grpSpPr>
            <p:sp>
              <p:nvSpPr>
                <p:cNvPr id="152609" name="Rectangle 33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610" name="Oval 34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2611" name="Text Box 35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p</a:t>
                </a:r>
              </a:p>
            </p:txBody>
          </p:sp>
        </p:grpSp>
        <p:sp>
          <p:nvSpPr>
            <p:cNvPr id="152612" name="Line 36"/>
            <p:cNvSpPr>
              <a:spLocks noChangeShapeType="1"/>
            </p:cNvSpPr>
            <p:nvPr/>
          </p:nvSpPr>
          <p:spPr bwMode="auto">
            <a:xfrm>
              <a:off x="1440" y="1872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1374775" y="3886200"/>
            <a:ext cx="2359025" cy="457200"/>
            <a:chOff x="866" y="2448"/>
            <a:chExt cx="1486" cy="288"/>
          </a:xfrm>
        </p:grpSpPr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866" y="2448"/>
              <a:ext cx="862" cy="288"/>
              <a:chOff x="866" y="2448"/>
              <a:chExt cx="862" cy="288"/>
            </a:xfrm>
          </p:grpSpPr>
          <p:grpSp>
            <p:nvGrpSpPr>
              <p:cNvPr id="14" name="Group 39"/>
              <p:cNvGrpSpPr>
                <a:grpSpLocks/>
              </p:cNvGrpSpPr>
              <p:nvPr/>
            </p:nvGrpSpPr>
            <p:grpSpPr bwMode="auto">
              <a:xfrm>
                <a:off x="1104" y="2544"/>
                <a:ext cx="624" cy="192"/>
                <a:chOff x="816" y="1776"/>
                <a:chExt cx="624" cy="192"/>
              </a:xfrm>
            </p:grpSpPr>
            <p:sp>
              <p:nvSpPr>
                <p:cNvPr id="152616" name="Rectangle 40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2617" name="Oval 41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2618" name="Text Box 42"/>
              <p:cNvSpPr txBox="1">
                <a:spLocks noChangeArrowheads="1"/>
              </p:cNvSpPr>
              <p:nvPr/>
            </p:nvSpPr>
            <p:spPr bwMode="auto">
              <a:xfrm>
                <a:off x="866" y="2448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q</a:t>
                </a:r>
              </a:p>
            </p:txBody>
          </p:sp>
        </p:grpSp>
        <p:sp>
          <p:nvSpPr>
            <p:cNvPr id="152619" name="Line 43"/>
            <p:cNvSpPr>
              <a:spLocks noChangeShapeType="1"/>
            </p:cNvSpPr>
            <p:nvPr/>
          </p:nvSpPr>
          <p:spPr bwMode="auto">
            <a:xfrm>
              <a:off x="1440" y="2640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3733800" y="3505200"/>
            <a:ext cx="2133600" cy="1468438"/>
            <a:chOff x="2352" y="2208"/>
            <a:chExt cx="1344" cy="925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2352" y="2544"/>
              <a:ext cx="624" cy="589"/>
              <a:chOff x="960" y="2832"/>
              <a:chExt cx="624" cy="589"/>
            </a:xfrm>
          </p:grpSpPr>
          <p:sp>
            <p:nvSpPr>
              <p:cNvPr id="152622" name="Rectangle 46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23" name="Oval 47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24" name="Rectangle 48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25" name="Rectangle 49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26" name="Text Box 50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2627" name="Text Box 51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52628" name="Line 52"/>
            <p:cNvSpPr>
              <a:spLocks noChangeShapeType="1"/>
            </p:cNvSpPr>
            <p:nvPr/>
          </p:nvSpPr>
          <p:spPr bwMode="auto">
            <a:xfrm flipV="1">
              <a:off x="2688" y="2208"/>
              <a:ext cx="1008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3733800" y="2743200"/>
            <a:ext cx="2133600" cy="935038"/>
            <a:chOff x="2352" y="1728"/>
            <a:chExt cx="1344" cy="589"/>
          </a:xfrm>
        </p:grpSpPr>
        <p:grpSp>
          <p:nvGrpSpPr>
            <p:cNvPr id="18" name="Group 54"/>
            <p:cNvGrpSpPr>
              <a:grpSpLocks/>
            </p:cNvGrpSpPr>
            <p:nvPr/>
          </p:nvGrpSpPr>
          <p:grpSpPr bwMode="auto">
            <a:xfrm>
              <a:off x="2352" y="1728"/>
              <a:ext cx="624" cy="589"/>
              <a:chOff x="2352" y="1728"/>
              <a:chExt cx="624" cy="589"/>
            </a:xfrm>
          </p:grpSpPr>
          <p:sp>
            <p:nvSpPr>
              <p:cNvPr id="152631" name="Rectangle 55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32" name="Oval 56"/>
              <p:cNvSpPr>
                <a:spLocks noChangeArrowheads="1"/>
              </p:cNvSpPr>
              <p:nvPr/>
            </p:nvSpPr>
            <p:spPr bwMode="auto">
              <a:xfrm>
                <a:off x="2619" y="177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33" name="Rectangle 57"/>
              <p:cNvSpPr>
                <a:spLocks noChangeArrowheads="1"/>
              </p:cNvSpPr>
              <p:nvPr/>
            </p:nvSpPr>
            <p:spPr bwMode="auto">
              <a:xfrm>
                <a:off x="2352" y="1920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34" name="Rectangle 58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635" name="Text Box 59"/>
              <p:cNvSpPr txBox="1">
                <a:spLocks noChangeArrowheads="1"/>
              </p:cNvSpPr>
              <p:nvPr/>
            </p:nvSpPr>
            <p:spPr bwMode="auto">
              <a:xfrm>
                <a:off x="2544" y="1851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52636" name="Text Box 60"/>
              <p:cNvSpPr txBox="1">
                <a:spLocks noChangeArrowheads="1"/>
              </p:cNvSpPr>
              <p:nvPr/>
            </p:nvSpPr>
            <p:spPr bwMode="auto">
              <a:xfrm>
                <a:off x="2544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152637" name="Line 61"/>
            <p:cNvSpPr>
              <a:spLocks noChangeShapeType="1"/>
            </p:cNvSpPr>
            <p:nvPr/>
          </p:nvSpPr>
          <p:spPr bwMode="auto">
            <a:xfrm>
              <a:off x="2688" y="1824"/>
              <a:ext cx="100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152638" name="Text Box 62"/>
          <p:cNvSpPr txBox="1">
            <a:spLocks noChangeArrowheads="1"/>
          </p:cNvSpPr>
          <p:nvPr/>
        </p:nvSpPr>
        <p:spPr bwMode="auto">
          <a:xfrm>
            <a:off x="5507038" y="5356225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p.move(1,1);</a:t>
            </a: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5538806" y="2514160"/>
            <a:ext cx="3033722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4" name="Text Box 27"/>
          <p:cNvSpPr txBox="1">
            <a:spLocks noChangeArrowheads="1"/>
          </p:cNvSpPr>
          <p:nvPr/>
        </p:nvSpPr>
        <p:spPr bwMode="auto">
          <a:xfrm>
            <a:off x="6276996" y="6096000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65" name="Rectangle 26"/>
          <p:cNvSpPr>
            <a:spLocks noChangeArrowheads="1"/>
          </p:cNvSpPr>
          <p:nvPr/>
        </p:nvSpPr>
        <p:spPr bwMode="auto">
          <a:xfrm>
            <a:off x="1214414" y="2500306"/>
            <a:ext cx="1819276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6" name="Text Box 27"/>
          <p:cNvSpPr txBox="1">
            <a:spLocks noChangeArrowheads="1"/>
          </p:cNvSpPr>
          <p:nvPr/>
        </p:nvSpPr>
        <p:spPr bwMode="auto">
          <a:xfrm>
            <a:off x="1714480" y="6072206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Pilha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70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2: atualização de estado</a:t>
            </a:r>
            <a:endParaRPr lang="pt-BR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867400" y="3200400"/>
            <a:ext cx="3048000" cy="1371600"/>
            <a:chOff x="2736" y="1440"/>
            <a:chExt cx="1920" cy="86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736" y="1488"/>
              <a:ext cx="960" cy="768"/>
              <a:chOff x="960" y="1824"/>
              <a:chExt cx="960" cy="76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153606" name="Rectangle 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07" name="Oval 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08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153610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1" name="Oval 1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2" name="Line 1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153614" name="Rectangle 14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5" name="Oval 15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6" name="Line 16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153618" name="Rectangle 18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19" name="Oval 19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20" name="Line 20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153621" name="Text Box 21"/>
            <p:cNvSpPr txBox="1">
              <a:spLocks noChangeArrowheads="1"/>
            </p:cNvSpPr>
            <p:nvPr/>
          </p:nvSpPr>
          <p:spPr bwMode="auto">
            <a:xfrm>
              <a:off x="3648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53622" name="Text Box 22"/>
            <p:cNvSpPr txBox="1">
              <a:spLocks noChangeArrowheads="1"/>
            </p:cNvSpPr>
            <p:nvPr/>
          </p:nvSpPr>
          <p:spPr bwMode="auto">
            <a:xfrm>
              <a:off x="3696" y="1632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</a:t>
              </a:r>
            </a:p>
          </p:txBody>
        </p:sp>
        <p:sp>
          <p:nvSpPr>
            <p:cNvPr id="153623" name="Text Box 23"/>
            <p:cNvSpPr txBox="1">
              <a:spLocks noChangeArrowheads="1"/>
            </p:cNvSpPr>
            <p:nvPr/>
          </p:nvSpPr>
          <p:spPr bwMode="auto">
            <a:xfrm>
              <a:off x="3696" y="1824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</a:t>
              </a:r>
            </a:p>
          </p:txBody>
        </p:sp>
        <p:sp>
          <p:nvSpPr>
            <p:cNvPr id="153624" name="Text Box 24"/>
            <p:cNvSpPr txBox="1">
              <a:spLocks noChangeArrowheads="1"/>
            </p:cNvSpPr>
            <p:nvPr/>
          </p:nvSpPr>
          <p:spPr bwMode="auto">
            <a:xfrm>
              <a:off x="3696" y="2016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3429000" y="2514600"/>
            <a:ext cx="1676400" cy="3986213"/>
            <a:chOff x="2160" y="1584"/>
            <a:chExt cx="1056" cy="2511"/>
          </a:xfrm>
        </p:grpSpPr>
        <p:sp>
          <p:nvSpPr>
            <p:cNvPr id="153626" name="Rectangle 26"/>
            <p:cNvSpPr>
              <a:spLocks noChangeArrowheads="1"/>
            </p:cNvSpPr>
            <p:nvPr/>
          </p:nvSpPr>
          <p:spPr bwMode="auto">
            <a:xfrm>
              <a:off x="2160" y="1584"/>
              <a:ext cx="1056" cy="2208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>
                <a:solidFill>
                  <a:srgbClr val="FF3300"/>
                </a:solidFill>
              </a:endParaRPr>
            </a:p>
          </p:txBody>
        </p:sp>
        <p:sp>
          <p:nvSpPr>
            <p:cNvPr id="153627" name="Text Box 27"/>
            <p:cNvSpPr txBox="1">
              <a:spLocks noChangeArrowheads="1"/>
            </p:cNvSpPr>
            <p:nvPr/>
          </p:nvSpPr>
          <p:spPr bwMode="auto">
            <a:xfrm>
              <a:off x="2481" y="3807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dirty="0" err="1"/>
                <a:t>Heap</a:t>
              </a:r>
              <a:endParaRPr lang="pt-BR" dirty="0"/>
            </a:p>
          </p:txBody>
        </p:sp>
      </p:grpSp>
      <p:sp>
        <p:nvSpPr>
          <p:cNvPr id="153628" name="Text Box 28"/>
          <p:cNvSpPr txBox="1">
            <a:spLocks noChangeArrowheads="1"/>
          </p:cNvSpPr>
          <p:nvPr/>
        </p:nvSpPr>
        <p:spPr bwMode="auto">
          <a:xfrm>
            <a:off x="5486400" y="4724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p = new Point(2,3);</a:t>
            </a:r>
          </a:p>
        </p:txBody>
      </p:sp>
      <p:sp>
        <p:nvSpPr>
          <p:cNvPr id="153629" name="Text Box 29"/>
          <p:cNvSpPr txBox="1">
            <a:spLocks noChangeArrowheads="1"/>
          </p:cNvSpPr>
          <p:nvPr/>
        </p:nvSpPr>
        <p:spPr bwMode="auto">
          <a:xfrm>
            <a:off x="5483225" y="5054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Point q = new Point(0,0);</a:t>
            </a:r>
          </a:p>
        </p:txBody>
      </p: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1371600" y="2667000"/>
            <a:ext cx="2362200" cy="457200"/>
            <a:chOff x="864" y="1680"/>
            <a:chExt cx="1488" cy="288"/>
          </a:xfrm>
        </p:grpSpPr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864" y="1680"/>
              <a:ext cx="864" cy="288"/>
              <a:chOff x="864" y="1680"/>
              <a:chExt cx="864" cy="288"/>
            </a:xfrm>
          </p:grpSpPr>
          <p:grpSp>
            <p:nvGrpSpPr>
              <p:cNvPr id="11" name="Group 32"/>
              <p:cNvGrpSpPr>
                <a:grpSpLocks/>
              </p:cNvGrpSpPr>
              <p:nvPr/>
            </p:nvGrpSpPr>
            <p:grpSpPr bwMode="auto">
              <a:xfrm>
                <a:off x="1104" y="1776"/>
                <a:ext cx="624" cy="192"/>
                <a:chOff x="816" y="1776"/>
                <a:chExt cx="624" cy="192"/>
              </a:xfrm>
            </p:grpSpPr>
            <p:sp>
              <p:nvSpPr>
                <p:cNvPr id="153633" name="Rectangle 33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34" name="Oval 34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3635" name="Text Box 35"/>
              <p:cNvSpPr txBox="1">
                <a:spLocks noChangeArrowheads="1"/>
              </p:cNvSpPr>
              <p:nvPr/>
            </p:nvSpPr>
            <p:spPr bwMode="auto">
              <a:xfrm>
                <a:off x="864" y="168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p</a:t>
                </a:r>
              </a:p>
            </p:txBody>
          </p:sp>
        </p:grpSp>
        <p:sp>
          <p:nvSpPr>
            <p:cNvPr id="153636" name="Line 36"/>
            <p:cNvSpPr>
              <a:spLocks noChangeShapeType="1"/>
            </p:cNvSpPr>
            <p:nvPr/>
          </p:nvSpPr>
          <p:spPr bwMode="auto">
            <a:xfrm>
              <a:off x="1440" y="1872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2" name="Group 64"/>
          <p:cNvGrpSpPr>
            <a:grpSpLocks/>
          </p:cNvGrpSpPr>
          <p:nvPr/>
        </p:nvGrpSpPr>
        <p:grpSpPr bwMode="auto">
          <a:xfrm>
            <a:off x="1374775" y="3124200"/>
            <a:ext cx="2359025" cy="1219200"/>
            <a:chOff x="866" y="1968"/>
            <a:chExt cx="1486" cy="768"/>
          </a:xfrm>
        </p:grpSpPr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866" y="2448"/>
              <a:ext cx="862" cy="288"/>
              <a:chOff x="866" y="2448"/>
              <a:chExt cx="862" cy="288"/>
            </a:xfrm>
          </p:grpSpPr>
          <p:grpSp>
            <p:nvGrpSpPr>
              <p:cNvPr id="14" name="Group 39"/>
              <p:cNvGrpSpPr>
                <a:grpSpLocks/>
              </p:cNvGrpSpPr>
              <p:nvPr/>
            </p:nvGrpSpPr>
            <p:grpSpPr bwMode="auto">
              <a:xfrm>
                <a:off x="1104" y="2544"/>
                <a:ext cx="624" cy="192"/>
                <a:chOff x="816" y="1776"/>
                <a:chExt cx="624" cy="192"/>
              </a:xfrm>
            </p:grpSpPr>
            <p:sp>
              <p:nvSpPr>
                <p:cNvPr id="153640" name="Rectangle 40"/>
                <p:cNvSpPr>
                  <a:spLocks noChangeArrowheads="1"/>
                </p:cNvSpPr>
                <p:nvPr/>
              </p:nvSpPr>
              <p:spPr bwMode="auto">
                <a:xfrm>
                  <a:off x="816" y="1776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641" name="Oval 41"/>
                <p:cNvSpPr>
                  <a:spLocks noChangeArrowheads="1"/>
                </p:cNvSpPr>
                <p:nvPr/>
              </p:nvSpPr>
              <p:spPr bwMode="auto">
                <a:xfrm>
                  <a:off x="1083" y="18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53642" name="Text Box 42"/>
              <p:cNvSpPr txBox="1">
                <a:spLocks noChangeArrowheads="1"/>
              </p:cNvSpPr>
              <p:nvPr/>
            </p:nvSpPr>
            <p:spPr bwMode="auto">
              <a:xfrm>
                <a:off x="866" y="2448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q</a:t>
                </a:r>
              </a:p>
            </p:txBody>
          </p:sp>
        </p:grpSp>
        <p:sp>
          <p:nvSpPr>
            <p:cNvPr id="153643" name="Line 43"/>
            <p:cNvSpPr>
              <a:spLocks noChangeShapeType="1"/>
            </p:cNvSpPr>
            <p:nvPr/>
          </p:nvSpPr>
          <p:spPr bwMode="auto">
            <a:xfrm flipV="1">
              <a:off x="1440" y="1968"/>
              <a:ext cx="912" cy="6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3733800" y="3505200"/>
            <a:ext cx="2133600" cy="1468438"/>
            <a:chOff x="2352" y="2208"/>
            <a:chExt cx="1344" cy="925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2352" y="2544"/>
              <a:ext cx="624" cy="589"/>
              <a:chOff x="960" y="2832"/>
              <a:chExt cx="624" cy="589"/>
            </a:xfrm>
          </p:grpSpPr>
          <p:sp>
            <p:nvSpPr>
              <p:cNvPr id="153646" name="Rectangle 46"/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47" name="Oval 47"/>
              <p:cNvSpPr>
                <a:spLocks noChangeArrowheads="1"/>
              </p:cNvSpPr>
              <p:nvPr/>
            </p:nvSpPr>
            <p:spPr bwMode="auto">
              <a:xfrm>
                <a:off x="1227" y="288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48" name="Rectangle 48"/>
              <p:cNvSpPr>
                <a:spLocks noChangeArrowheads="1"/>
              </p:cNvSpPr>
              <p:nvPr/>
            </p:nvSpPr>
            <p:spPr bwMode="auto">
              <a:xfrm>
                <a:off x="960" y="30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49" name="Rectangle 49"/>
              <p:cNvSpPr>
                <a:spLocks noChangeArrowheads="1"/>
              </p:cNvSpPr>
              <p:nvPr/>
            </p:nvSpPr>
            <p:spPr bwMode="auto">
              <a:xfrm>
                <a:off x="960" y="321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0" name="Text Box 50"/>
              <p:cNvSpPr txBox="1">
                <a:spLocks noChangeArrowheads="1"/>
              </p:cNvSpPr>
              <p:nvPr/>
            </p:nvSpPr>
            <p:spPr bwMode="auto">
              <a:xfrm>
                <a:off x="1152" y="2955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153651" name="Text Box 51"/>
              <p:cNvSpPr txBox="1">
                <a:spLocks noChangeArrowheads="1"/>
              </p:cNvSpPr>
              <p:nvPr/>
            </p:nvSpPr>
            <p:spPr bwMode="auto">
              <a:xfrm>
                <a:off x="1152" y="3133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53652" name="Line 52"/>
            <p:cNvSpPr>
              <a:spLocks noChangeShapeType="1"/>
            </p:cNvSpPr>
            <p:nvPr/>
          </p:nvSpPr>
          <p:spPr bwMode="auto">
            <a:xfrm flipV="1">
              <a:off x="2688" y="2208"/>
              <a:ext cx="1008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3733800" y="2743200"/>
            <a:ext cx="2133600" cy="935038"/>
            <a:chOff x="2352" y="1728"/>
            <a:chExt cx="1344" cy="589"/>
          </a:xfrm>
        </p:grpSpPr>
        <p:grpSp>
          <p:nvGrpSpPr>
            <p:cNvPr id="18" name="Group 54"/>
            <p:cNvGrpSpPr>
              <a:grpSpLocks/>
            </p:cNvGrpSpPr>
            <p:nvPr/>
          </p:nvGrpSpPr>
          <p:grpSpPr bwMode="auto">
            <a:xfrm>
              <a:off x="2352" y="1728"/>
              <a:ext cx="624" cy="589"/>
              <a:chOff x="2352" y="1728"/>
              <a:chExt cx="624" cy="589"/>
            </a:xfrm>
          </p:grpSpPr>
          <p:sp>
            <p:nvSpPr>
              <p:cNvPr id="153655" name="Rectangle 55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6" name="Oval 56"/>
              <p:cNvSpPr>
                <a:spLocks noChangeArrowheads="1"/>
              </p:cNvSpPr>
              <p:nvPr/>
            </p:nvSpPr>
            <p:spPr bwMode="auto">
              <a:xfrm>
                <a:off x="2619" y="177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7" name="Rectangle 57"/>
              <p:cNvSpPr>
                <a:spLocks noChangeArrowheads="1"/>
              </p:cNvSpPr>
              <p:nvPr/>
            </p:nvSpPr>
            <p:spPr bwMode="auto">
              <a:xfrm>
                <a:off x="2352" y="1920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8" name="Rectangle 58"/>
              <p:cNvSpPr>
                <a:spLocks noChangeArrowheads="1"/>
              </p:cNvSpPr>
              <p:nvPr/>
            </p:nvSpPr>
            <p:spPr bwMode="auto">
              <a:xfrm>
                <a:off x="2352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659" name="Text Box 59"/>
              <p:cNvSpPr txBox="1">
                <a:spLocks noChangeArrowheads="1"/>
              </p:cNvSpPr>
              <p:nvPr/>
            </p:nvSpPr>
            <p:spPr bwMode="auto">
              <a:xfrm>
                <a:off x="2544" y="1851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53660" name="Text Box 60"/>
              <p:cNvSpPr txBox="1">
                <a:spLocks noChangeArrowheads="1"/>
              </p:cNvSpPr>
              <p:nvPr/>
            </p:nvSpPr>
            <p:spPr bwMode="auto">
              <a:xfrm>
                <a:off x="2544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153661" name="Line 61"/>
            <p:cNvSpPr>
              <a:spLocks noChangeShapeType="1"/>
            </p:cNvSpPr>
            <p:nvPr/>
          </p:nvSpPr>
          <p:spPr bwMode="auto">
            <a:xfrm>
              <a:off x="2688" y="1824"/>
              <a:ext cx="100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153662" name="Text Box 62"/>
          <p:cNvSpPr txBox="1">
            <a:spLocks noChangeArrowheads="1"/>
          </p:cNvSpPr>
          <p:nvPr/>
        </p:nvSpPr>
        <p:spPr bwMode="auto">
          <a:xfrm>
            <a:off x="5507038" y="5356225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p.move(1,1);</a:t>
            </a:r>
          </a:p>
        </p:txBody>
      </p:sp>
      <p:sp>
        <p:nvSpPr>
          <p:cNvPr id="153663" name="Text Box 63"/>
          <p:cNvSpPr txBox="1">
            <a:spLocks noChangeArrowheads="1"/>
          </p:cNvSpPr>
          <p:nvPr/>
        </p:nvSpPr>
        <p:spPr bwMode="auto">
          <a:xfrm>
            <a:off x="5529263" y="56388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q = p;</a:t>
            </a:r>
          </a:p>
        </p:txBody>
      </p:sp>
      <p:sp>
        <p:nvSpPr>
          <p:cNvPr id="64" name="Rectangle 26"/>
          <p:cNvSpPr>
            <a:spLocks noChangeArrowheads="1"/>
          </p:cNvSpPr>
          <p:nvPr/>
        </p:nvSpPr>
        <p:spPr bwMode="auto">
          <a:xfrm>
            <a:off x="5538806" y="2514160"/>
            <a:ext cx="3033722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6205558" y="6096000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66" name="Rectangle 26"/>
          <p:cNvSpPr>
            <a:spLocks noChangeArrowheads="1"/>
          </p:cNvSpPr>
          <p:nvPr/>
        </p:nvSpPr>
        <p:spPr bwMode="auto">
          <a:xfrm>
            <a:off x="1214414" y="2500306"/>
            <a:ext cx="1819276" cy="351256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1714480" y="6072206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Pilha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6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Dynamic</a:t>
            </a:r>
            <a:r>
              <a:rPr lang="pt-BR" dirty="0" smtClean="0"/>
              <a:t> </a:t>
            </a:r>
            <a:r>
              <a:rPr lang="pt-BR" dirty="0" err="1" smtClean="0"/>
              <a:t>binding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2362200"/>
            <a:ext cx="4114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127" y="1441182"/>
            <a:ext cx="5121915" cy="2529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y,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r)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.x = x;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.y = y;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.r = 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radius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.r;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pi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=3.1416;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pi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.r*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5690" y="3389598"/>
            <a:ext cx="5492209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Box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w,d;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Box 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y,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w,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d)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.x = x;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.y = y;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.d=d;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.w = w;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.w;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.d;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.w *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.d;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55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de objetos e herança</a:t>
            </a:r>
            <a:endParaRPr lang="pt-BR" dirty="0"/>
          </a:p>
        </p:txBody>
      </p: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4938744" y="2286000"/>
            <a:ext cx="4114800" cy="1676400"/>
            <a:chOff x="3060" y="1440"/>
            <a:chExt cx="2592" cy="1056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3060" y="1488"/>
              <a:ext cx="960" cy="192"/>
              <a:chOff x="960" y="1824"/>
              <a:chExt cx="960" cy="192"/>
            </a:xfrm>
          </p:grpSpPr>
          <p:sp>
            <p:nvSpPr>
              <p:cNvPr id="27" name="Rectangle 6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" name="Oval 7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060" y="1680"/>
              <a:ext cx="960" cy="192"/>
              <a:chOff x="960" y="1824"/>
              <a:chExt cx="960" cy="192"/>
            </a:xfrm>
          </p:grpSpPr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5" name="Oval 11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Line 12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060" y="1872"/>
              <a:ext cx="960" cy="192"/>
              <a:chOff x="960" y="1824"/>
              <a:chExt cx="960" cy="192"/>
            </a:xfrm>
          </p:grpSpPr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" name="Oval 15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3060" y="2064"/>
              <a:ext cx="960" cy="192"/>
              <a:chOff x="960" y="1824"/>
              <a:chExt cx="960" cy="192"/>
            </a:xfrm>
          </p:grpSpPr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" name="Oval 19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3972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4020" y="1632"/>
              <a:ext cx="14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4020" y="1824"/>
              <a:ext cx="16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area(</a:t>
              </a:r>
              <a:r>
                <a:rPr lang="pt-BR" b="1"/>
                <a:t>sobreposto</a:t>
              </a:r>
              <a:r>
                <a:rPr lang="pt-BR"/>
                <a:t>)</a:t>
              </a:r>
            </a:p>
          </p:txBody>
        </p: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4020" y="2016"/>
              <a:ext cx="1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grpSp>
          <p:nvGrpSpPr>
            <p:cNvPr id="13" name="Group 47"/>
            <p:cNvGrpSpPr>
              <a:grpSpLocks/>
            </p:cNvGrpSpPr>
            <p:nvPr/>
          </p:nvGrpSpPr>
          <p:grpSpPr bwMode="auto">
            <a:xfrm>
              <a:off x="3060" y="2256"/>
              <a:ext cx="960" cy="192"/>
              <a:chOff x="960" y="1824"/>
              <a:chExt cx="960" cy="192"/>
            </a:xfrm>
          </p:grpSpPr>
          <p:sp>
            <p:nvSpPr>
              <p:cNvPr id="15" name="Rectangle 48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" name="Oval 49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Line 50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14" name="Text Box 51"/>
            <p:cNvSpPr txBox="1">
              <a:spLocks noChangeArrowheads="1"/>
            </p:cNvSpPr>
            <p:nvPr/>
          </p:nvSpPr>
          <p:spPr bwMode="auto">
            <a:xfrm>
              <a:off x="4020" y="220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radius</a:t>
              </a:r>
            </a:p>
          </p:txBody>
        </p:sp>
      </p:grpSp>
      <p:grpSp>
        <p:nvGrpSpPr>
          <p:cNvPr id="30" name="Group 66"/>
          <p:cNvGrpSpPr>
            <a:grpSpLocks/>
          </p:cNvGrpSpPr>
          <p:nvPr/>
        </p:nvGrpSpPr>
        <p:grpSpPr bwMode="auto">
          <a:xfrm>
            <a:off x="4957794" y="4267200"/>
            <a:ext cx="4114800" cy="1905000"/>
            <a:chOff x="3072" y="2688"/>
            <a:chExt cx="2592" cy="1200"/>
          </a:xfrm>
        </p:grpSpPr>
        <p:grpSp>
          <p:nvGrpSpPr>
            <p:cNvPr id="31" name="Group 26"/>
            <p:cNvGrpSpPr>
              <a:grpSpLocks/>
            </p:cNvGrpSpPr>
            <p:nvPr/>
          </p:nvGrpSpPr>
          <p:grpSpPr bwMode="auto">
            <a:xfrm>
              <a:off x="3072" y="2736"/>
              <a:ext cx="960" cy="768"/>
              <a:chOff x="960" y="1824"/>
              <a:chExt cx="960" cy="768"/>
            </a:xfrm>
          </p:grpSpPr>
          <p:grpSp>
            <p:nvGrpSpPr>
              <p:cNvPr id="46" name="Group 27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59" name="Rectangle 28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0" name="Oval 29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" name="Line 30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7" name="Group 31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56" name="Rectangle 32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7" name="Oval 33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8" name="Line 34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8" name="Group 35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53" name="Rectangle 3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4" name="Oval 3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5" name="Line 3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9" name="Group 39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50" name="Rectangle 4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1" name="Oval 4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2" name="Line 4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32" name="Text Box 43"/>
            <p:cNvSpPr txBox="1">
              <a:spLocks noChangeArrowheads="1"/>
            </p:cNvSpPr>
            <p:nvPr/>
          </p:nvSpPr>
          <p:spPr bwMode="auto">
            <a:xfrm>
              <a:off x="3984" y="268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4032" y="2880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sp>
          <p:nvSpPr>
            <p:cNvPr id="34" name="Text Box 46"/>
            <p:cNvSpPr txBox="1">
              <a:spLocks noChangeArrowheads="1"/>
            </p:cNvSpPr>
            <p:nvPr/>
          </p:nvSpPr>
          <p:spPr bwMode="auto">
            <a:xfrm>
              <a:off x="4032" y="3264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grpSp>
          <p:nvGrpSpPr>
            <p:cNvPr id="35" name="Group 52"/>
            <p:cNvGrpSpPr>
              <a:grpSpLocks/>
            </p:cNvGrpSpPr>
            <p:nvPr/>
          </p:nvGrpSpPr>
          <p:grpSpPr bwMode="auto">
            <a:xfrm>
              <a:off x="3072" y="3504"/>
              <a:ext cx="960" cy="192"/>
              <a:chOff x="960" y="1824"/>
              <a:chExt cx="960" cy="192"/>
            </a:xfrm>
          </p:grpSpPr>
          <p:sp>
            <p:nvSpPr>
              <p:cNvPr id="43" name="Rectangle 53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4" name="Oval 54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" name="Line 55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36" name="Group 56"/>
            <p:cNvGrpSpPr>
              <a:grpSpLocks/>
            </p:cNvGrpSpPr>
            <p:nvPr/>
          </p:nvGrpSpPr>
          <p:grpSpPr bwMode="auto">
            <a:xfrm>
              <a:off x="3072" y="3648"/>
              <a:ext cx="960" cy="192"/>
              <a:chOff x="960" y="1824"/>
              <a:chExt cx="960" cy="192"/>
            </a:xfrm>
          </p:grpSpPr>
          <p:sp>
            <p:nvSpPr>
              <p:cNvPr id="40" name="Rectangle 57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" name="Oval 58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Line 59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37" name="Text Box 60"/>
            <p:cNvSpPr txBox="1">
              <a:spLocks noChangeArrowheads="1"/>
            </p:cNvSpPr>
            <p:nvPr/>
          </p:nvSpPr>
          <p:spPr bwMode="auto">
            <a:xfrm>
              <a:off x="4032" y="3051"/>
              <a:ext cx="16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area(</a:t>
              </a:r>
              <a:r>
                <a:rPr lang="pt-BR" b="1"/>
                <a:t>sobreposto</a:t>
              </a:r>
              <a:r>
                <a:rPr lang="pt-BR"/>
                <a:t>)</a:t>
              </a:r>
            </a:p>
          </p:txBody>
        </p:sp>
        <p:sp>
          <p:nvSpPr>
            <p:cNvPr id="38" name="Text Box 61"/>
            <p:cNvSpPr txBox="1">
              <a:spLocks noChangeArrowheads="1"/>
            </p:cNvSpPr>
            <p:nvPr/>
          </p:nvSpPr>
          <p:spPr bwMode="auto">
            <a:xfrm>
              <a:off x="4032" y="3449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width</a:t>
              </a:r>
            </a:p>
          </p:txBody>
        </p:sp>
        <p:sp>
          <p:nvSpPr>
            <p:cNvPr id="39" name="Text Box 62"/>
            <p:cNvSpPr txBox="1">
              <a:spLocks noChangeArrowheads="1"/>
            </p:cNvSpPr>
            <p:nvPr/>
          </p:nvSpPr>
          <p:spPr bwMode="auto">
            <a:xfrm>
              <a:off x="4032" y="360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depth</a:t>
              </a:r>
            </a:p>
          </p:txBody>
        </p:sp>
      </p:grpSp>
      <p:sp>
        <p:nvSpPr>
          <p:cNvPr id="63" name="Rectangle 68"/>
          <p:cNvSpPr>
            <a:spLocks noChangeArrowheads="1"/>
          </p:cNvSpPr>
          <p:nvPr/>
        </p:nvSpPr>
        <p:spPr bwMode="auto">
          <a:xfrm>
            <a:off x="2671794" y="2315488"/>
            <a:ext cx="1676400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64" name="Text Box 69"/>
          <p:cNvSpPr txBox="1">
            <a:spLocks noChangeArrowheads="1"/>
          </p:cNvSpPr>
          <p:nvPr/>
        </p:nvSpPr>
        <p:spPr bwMode="auto">
          <a:xfrm>
            <a:off x="3152772" y="6400824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err="1"/>
              <a:t>Heap</a:t>
            </a:r>
            <a:endParaRPr lang="pt-BR" dirty="0"/>
          </a:p>
        </p:txBody>
      </p:sp>
      <p:grpSp>
        <p:nvGrpSpPr>
          <p:cNvPr id="65" name="Group 124"/>
          <p:cNvGrpSpPr>
            <a:grpSpLocks/>
          </p:cNvGrpSpPr>
          <p:nvPr/>
        </p:nvGrpSpPr>
        <p:grpSpPr bwMode="auto">
          <a:xfrm>
            <a:off x="2976594" y="2915572"/>
            <a:ext cx="990600" cy="1219200"/>
            <a:chOff x="2112" y="1728"/>
            <a:chExt cx="624" cy="768"/>
          </a:xfrm>
        </p:grpSpPr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2112" y="1728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7" name="Oval 73"/>
            <p:cNvSpPr>
              <a:spLocks noChangeArrowheads="1"/>
            </p:cNvSpPr>
            <p:nvPr/>
          </p:nvSpPr>
          <p:spPr bwMode="auto">
            <a:xfrm>
              <a:off x="2379" y="1776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8" name="Rectangle 74"/>
            <p:cNvSpPr>
              <a:spLocks noChangeArrowheads="1"/>
            </p:cNvSpPr>
            <p:nvPr/>
          </p:nvSpPr>
          <p:spPr bwMode="auto">
            <a:xfrm>
              <a:off x="2112" y="1920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9" name="Text Box 76"/>
            <p:cNvSpPr txBox="1">
              <a:spLocks noChangeArrowheads="1"/>
            </p:cNvSpPr>
            <p:nvPr/>
          </p:nvSpPr>
          <p:spPr bwMode="auto">
            <a:xfrm>
              <a:off x="2304" y="185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2112" y="2112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" name="Text Box 77"/>
            <p:cNvSpPr txBox="1">
              <a:spLocks noChangeArrowheads="1"/>
            </p:cNvSpPr>
            <p:nvPr/>
          </p:nvSpPr>
          <p:spPr bwMode="auto">
            <a:xfrm>
              <a:off x="2304" y="2029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>
                  <a:solidFill>
                    <a:schemeClr val="bg1"/>
                  </a:solidFill>
                </a:rPr>
                <a:t>12</a:t>
              </a:r>
            </a:p>
          </p:txBody>
        </p:sp>
        <p:grpSp>
          <p:nvGrpSpPr>
            <p:cNvPr id="72" name="Group 80"/>
            <p:cNvGrpSpPr>
              <a:grpSpLocks/>
            </p:cNvGrpSpPr>
            <p:nvPr/>
          </p:nvGrpSpPr>
          <p:grpSpPr bwMode="auto">
            <a:xfrm>
              <a:off x="2112" y="2208"/>
              <a:ext cx="624" cy="288"/>
              <a:chOff x="1824" y="2029"/>
              <a:chExt cx="624" cy="288"/>
            </a:xfrm>
          </p:grpSpPr>
          <p:sp>
            <p:nvSpPr>
              <p:cNvPr id="73" name="Rectangle 81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4" name="Text Box 82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75" name="Group 97"/>
          <p:cNvGrpSpPr>
            <a:grpSpLocks/>
          </p:cNvGrpSpPr>
          <p:nvPr/>
        </p:nvGrpSpPr>
        <p:grpSpPr bwMode="auto">
          <a:xfrm>
            <a:off x="2976594" y="4515772"/>
            <a:ext cx="990600" cy="1524000"/>
            <a:chOff x="1824" y="2736"/>
            <a:chExt cx="624" cy="960"/>
          </a:xfrm>
        </p:grpSpPr>
        <p:sp>
          <p:nvSpPr>
            <p:cNvPr id="76" name="Rectangle 83"/>
            <p:cNvSpPr>
              <a:spLocks noChangeArrowheads="1"/>
            </p:cNvSpPr>
            <p:nvPr/>
          </p:nvSpPr>
          <p:spPr bwMode="auto">
            <a:xfrm>
              <a:off x="1824" y="2736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7" name="Oval 84"/>
            <p:cNvSpPr>
              <a:spLocks noChangeArrowheads="1"/>
            </p:cNvSpPr>
            <p:nvPr/>
          </p:nvSpPr>
          <p:spPr bwMode="auto">
            <a:xfrm>
              <a:off x="2091" y="2784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8" name="Rectangle 85"/>
            <p:cNvSpPr>
              <a:spLocks noChangeArrowheads="1"/>
            </p:cNvSpPr>
            <p:nvPr/>
          </p:nvSpPr>
          <p:spPr bwMode="auto">
            <a:xfrm>
              <a:off x="1824" y="2928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9" name="Text Box 86"/>
            <p:cNvSpPr txBox="1">
              <a:spLocks noChangeArrowheads="1"/>
            </p:cNvSpPr>
            <p:nvPr/>
          </p:nvSpPr>
          <p:spPr bwMode="auto">
            <a:xfrm>
              <a:off x="2016" y="2859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>
                  <a:solidFill>
                    <a:schemeClr val="bg1"/>
                  </a:solidFill>
                </a:rPr>
                <a:t>0</a:t>
              </a:r>
            </a:p>
          </p:txBody>
        </p:sp>
        <p:grpSp>
          <p:nvGrpSpPr>
            <p:cNvPr id="80" name="Group 87"/>
            <p:cNvGrpSpPr>
              <a:grpSpLocks/>
            </p:cNvGrpSpPr>
            <p:nvPr/>
          </p:nvGrpSpPr>
          <p:grpSpPr bwMode="auto">
            <a:xfrm>
              <a:off x="1824" y="3037"/>
              <a:ext cx="624" cy="288"/>
              <a:chOff x="1824" y="2029"/>
              <a:chExt cx="624" cy="288"/>
            </a:xfrm>
          </p:grpSpPr>
          <p:sp>
            <p:nvSpPr>
              <p:cNvPr id="87" name="Rectangle 88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8" name="Text Box 89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81" name="Group 90"/>
            <p:cNvGrpSpPr>
              <a:grpSpLocks/>
            </p:cNvGrpSpPr>
            <p:nvPr/>
          </p:nvGrpSpPr>
          <p:grpSpPr bwMode="auto">
            <a:xfrm>
              <a:off x="1824" y="3216"/>
              <a:ext cx="624" cy="288"/>
              <a:chOff x="1824" y="2029"/>
              <a:chExt cx="624" cy="288"/>
            </a:xfrm>
          </p:grpSpPr>
          <p:sp>
            <p:nvSpPr>
              <p:cNvPr id="85" name="Rectangle 91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6" name="Text Box 92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82" name="Group 93"/>
            <p:cNvGrpSpPr>
              <a:grpSpLocks/>
            </p:cNvGrpSpPr>
            <p:nvPr/>
          </p:nvGrpSpPr>
          <p:grpSpPr bwMode="auto">
            <a:xfrm>
              <a:off x="1824" y="3408"/>
              <a:ext cx="624" cy="288"/>
              <a:chOff x="1824" y="2029"/>
              <a:chExt cx="624" cy="288"/>
            </a:xfrm>
          </p:grpSpPr>
          <p:sp>
            <p:nvSpPr>
              <p:cNvPr id="83" name="Rectangle 94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4" name="Text Box 95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89" name="Line 98"/>
          <p:cNvSpPr>
            <a:spLocks noChangeShapeType="1"/>
          </p:cNvSpPr>
          <p:nvPr/>
        </p:nvSpPr>
        <p:spPr bwMode="auto">
          <a:xfrm flipV="1">
            <a:off x="3509994" y="2686972"/>
            <a:ext cx="1447800" cy="3810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90" name="Line 99"/>
          <p:cNvSpPr>
            <a:spLocks noChangeShapeType="1"/>
          </p:cNvSpPr>
          <p:nvPr/>
        </p:nvSpPr>
        <p:spPr bwMode="auto">
          <a:xfrm>
            <a:off x="3509994" y="4668172"/>
            <a:ext cx="14478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grpSp>
        <p:nvGrpSpPr>
          <p:cNvPr id="93" name="Group 104"/>
          <p:cNvGrpSpPr>
            <a:grpSpLocks/>
          </p:cNvGrpSpPr>
          <p:nvPr/>
        </p:nvGrpSpPr>
        <p:grpSpPr bwMode="auto">
          <a:xfrm>
            <a:off x="614394" y="2763172"/>
            <a:ext cx="1371600" cy="457200"/>
            <a:chOff x="864" y="1680"/>
            <a:chExt cx="864" cy="288"/>
          </a:xfrm>
        </p:grpSpPr>
        <p:grpSp>
          <p:nvGrpSpPr>
            <p:cNvPr id="94" name="Group 105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96" name="Rectangle 106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7" name="Oval 107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95" name="Text Box 108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p</a:t>
              </a:r>
            </a:p>
          </p:txBody>
        </p:sp>
      </p:grpSp>
      <p:grpSp>
        <p:nvGrpSpPr>
          <p:cNvPr id="98" name="Group 111"/>
          <p:cNvGrpSpPr>
            <a:grpSpLocks/>
          </p:cNvGrpSpPr>
          <p:nvPr/>
        </p:nvGrpSpPr>
        <p:grpSpPr bwMode="auto">
          <a:xfrm>
            <a:off x="614394" y="3296572"/>
            <a:ext cx="1371600" cy="457200"/>
            <a:chOff x="864" y="1680"/>
            <a:chExt cx="864" cy="288"/>
          </a:xfrm>
        </p:grpSpPr>
        <p:grpSp>
          <p:nvGrpSpPr>
            <p:cNvPr id="99" name="Group 112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101" name="Rectangle 113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2" name="Oval 114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</a:t>
              </a:r>
            </a:p>
          </p:txBody>
        </p:sp>
      </p:grpSp>
      <p:sp>
        <p:nvSpPr>
          <p:cNvPr id="103" name="Line 116"/>
          <p:cNvSpPr>
            <a:spLocks noChangeShapeType="1"/>
          </p:cNvSpPr>
          <p:nvPr/>
        </p:nvSpPr>
        <p:spPr bwMode="auto">
          <a:xfrm flipV="1">
            <a:off x="1528794" y="3067972"/>
            <a:ext cx="1447800" cy="533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grpSp>
        <p:nvGrpSpPr>
          <p:cNvPr id="104" name="Group 118"/>
          <p:cNvGrpSpPr>
            <a:grpSpLocks/>
          </p:cNvGrpSpPr>
          <p:nvPr/>
        </p:nvGrpSpPr>
        <p:grpSpPr bwMode="auto">
          <a:xfrm>
            <a:off x="614394" y="3829972"/>
            <a:ext cx="1371600" cy="457200"/>
            <a:chOff x="864" y="1680"/>
            <a:chExt cx="864" cy="288"/>
          </a:xfrm>
        </p:grpSpPr>
        <p:grpSp>
          <p:nvGrpSpPr>
            <p:cNvPr id="105" name="Group 119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107" name="Rectangle 120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8" name="Oval 121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6" name="Text Box 122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b</a:t>
              </a:r>
            </a:p>
          </p:txBody>
        </p:sp>
      </p:grpSp>
      <p:sp>
        <p:nvSpPr>
          <p:cNvPr id="109" name="Line 123"/>
          <p:cNvSpPr>
            <a:spLocks noChangeShapeType="1"/>
          </p:cNvSpPr>
          <p:nvPr/>
        </p:nvSpPr>
        <p:spPr bwMode="auto">
          <a:xfrm>
            <a:off x="1528794" y="4134772"/>
            <a:ext cx="1447800" cy="533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1" name="Rectangle 26"/>
          <p:cNvSpPr>
            <a:spLocks noChangeArrowheads="1"/>
          </p:cNvSpPr>
          <p:nvPr/>
        </p:nvSpPr>
        <p:spPr bwMode="auto">
          <a:xfrm>
            <a:off x="4572000" y="2315488"/>
            <a:ext cx="3786214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12" name="Text Box 27"/>
          <p:cNvSpPr txBox="1">
            <a:spLocks noChangeArrowheads="1"/>
          </p:cNvSpPr>
          <p:nvPr/>
        </p:nvSpPr>
        <p:spPr bwMode="auto">
          <a:xfrm>
            <a:off x="5643570" y="6417254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114" name="Text Box 27"/>
          <p:cNvSpPr txBox="1">
            <a:spLocks noChangeArrowheads="1"/>
          </p:cNvSpPr>
          <p:nvPr/>
        </p:nvSpPr>
        <p:spPr bwMode="auto">
          <a:xfrm>
            <a:off x="1071538" y="6402202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Pilha</a:t>
            </a:r>
            <a:endParaRPr lang="pt-BR" dirty="0"/>
          </a:p>
        </p:txBody>
      </p:sp>
      <p:sp>
        <p:nvSpPr>
          <p:cNvPr id="116" name="Text Box 101"/>
          <p:cNvSpPr txBox="1">
            <a:spLocks noChangeArrowheads="1"/>
          </p:cNvSpPr>
          <p:nvPr/>
        </p:nvSpPr>
        <p:spPr bwMode="auto">
          <a:xfrm>
            <a:off x="0" y="1214422"/>
            <a:ext cx="85725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57158" y="138355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p 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c = new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(0,12,4); 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Box b = new Box(0,4,8,8);</a:t>
            </a:r>
          </a:p>
        </p:txBody>
      </p:sp>
      <p:sp>
        <p:nvSpPr>
          <p:cNvPr id="119" name="Rectangle 26"/>
          <p:cNvSpPr>
            <a:spLocks noChangeArrowheads="1"/>
          </p:cNvSpPr>
          <p:nvPr/>
        </p:nvSpPr>
        <p:spPr bwMode="auto">
          <a:xfrm>
            <a:off x="357158" y="2315488"/>
            <a:ext cx="2033590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5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795868" y="2286000"/>
            <a:ext cx="4114800" cy="1676400"/>
            <a:chOff x="3060" y="1440"/>
            <a:chExt cx="2592" cy="1056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060" y="1488"/>
              <a:ext cx="960" cy="192"/>
              <a:chOff x="960" y="1824"/>
              <a:chExt cx="960" cy="192"/>
            </a:xfrm>
          </p:grpSpPr>
          <p:sp>
            <p:nvSpPr>
              <p:cNvPr id="27" name="Rectangle 5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" name="Oval 6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9" name="Line 7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060" y="1680"/>
              <a:ext cx="960" cy="192"/>
              <a:chOff x="960" y="1824"/>
              <a:chExt cx="960" cy="192"/>
            </a:xfrm>
          </p:grpSpPr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Line 11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7" name="Group 12"/>
            <p:cNvGrpSpPr>
              <a:grpSpLocks/>
            </p:cNvGrpSpPr>
            <p:nvPr/>
          </p:nvGrpSpPr>
          <p:grpSpPr bwMode="auto">
            <a:xfrm>
              <a:off x="3060" y="1872"/>
              <a:ext cx="960" cy="192"/>
              <a:chOff x="960" y="1824"/>
              <a:chExt cx="960" cy="192"/>
            </a:xfrm>
          </p:grpSpPr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" name="Oval 14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3060" y="2064"/>
              <a:ext cx="960" cy="192"/>
              <a:chOff x="960" y="1824"/>
              <a:chExt cx="960" cy="192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3972" y="144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4020" y="1632"/>
              <a:ext cx="14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4020" y="1824"/>
              <a:ext cx="16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area(</a:t>
              </a:r>
              <a:r>
                <a:rPr lang="pt-BR" b="1"/>
                <a:t>sobreposto</a:t>
              </a:r>
              <a:r>
                <a:rPr lang="pt-BR"/>
                <a:t>)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4020" y="2016"/>
              <a:ext cx="1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grpSp>
          <p:nvGrpSpPr>
            <p:cNvPr id="13" name="Group 24"/>
            <p:cNvGrpSpPr>
              <a:grpSpLocks/>
            </p:cNvGrpSpPr>
            <p:nvPr/>
          </p:nvGrpSpPr>
          <p:grpSpPr bwMode="auto">
            <a:xfrm>
              <a:off x="3060" y="2256"/>
              <a:ext cx="960" cy="192"/>
              <a:chOff x="960" y="1824"/>
              <a:chExt cx="960" cy="192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" name="Oval 26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4020" y="220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radius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4814918" y="4267200"/>
            <a:ext cx="4114800" cy="1905000"/>
            <a:chOff x="3072" y="2688"/>
            <a:chExt cx="2592" cy="1200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3072" y="2736"/>
              <a:ext cx="960" cy="768"/>
              <a:chOff x="960" y="1824"/>
              <a:chExt cx="960" cy="768"/>
            </a:xfrm>
          </p:grpSpPr>
          <p:grpSp>
            <p:nvGrpSpPr>
              <p:cNvPr id="46" name="Group 31"/>
              <p:cNvGrpSpPr>
                <a:grpSpLocks/>
              </p:cNvGrpSpPr>
              <p:nvPr/>
            </p:nvGrpSpPr>
            <p:grpSpPr bwMode="auto">
              <a:xfrm>
                <a:off x="960" y="1824"/>
                <a:ext cx="960" cy="192"/>
                <a:chOff x="960" y="1824"/>
                <a:chExt cx="960" cy="192"/>
              </a:xfrm>
            </p:grpSpPr>
            <p:sp>
              <p:nvSpPr>
                <p:cNvPr id="59" name="Rectangle 32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0" name="Oval 33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" name="Line 34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7" name="Group 35"/>
              <p:cNvGrpSpPr>
                <a:grpSpLocks/>
              </p:cNvGrpSpPr>
              <p:nvPr/>
            </p:nvGrpSpPr>
            <p:grpSpPr bwMode="auto">
              <a:xfrm>
                <a:off x="960" y="2016"/>
                <a:ext cx="960" cy="192"/>
                <a:chOff x="960" y="1824"/>
                <a:chExt cx="960" cy="192"/>
              </a:xfrm>
            </p:grpSpPr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7" name="Oval 37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8" name="Group 39"/>
              <p:cNvGrpSpPr>
                <a:grpSpLocks/>
              </p:cNvGrpSpPr>
              <p:nvPr/>
            </p:nvGrpSpPr>
            <p:grpSpPr bwMode="auto">
              <a:xfrm>
                <a:off x="960" y="2208"/>
                <a:ext cx="960" cy="192"/>
                <a:chOff x="960" y="1824"/>
                <a:chExt cx="960" cy="192"/>
              </a:xfrm>
            </p:grpSpPr>
            <p:sp>
              <p:nvSpPr>
                <p:cNvPr id="53" name="Rectangle 40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4" name="Oval 41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5" name="Line 42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49" name="Group 43"/>
              <p:cNvGrpSpPr>
                <a:grpSpLocks/>
              </p:cNvGrpSpPr>
              <p:nvPr/>
            </p:nvGrpSpPr>
            <p:grpSpPr bwMode="auto">
              <a:xfrm>
                <a:off x="960" y="2400"/>
                <a:ext cx="960" cy="192"/>
                <a:chOff x="960" y="1824"/>
                <a:chExt cx="960" cy="192"/>
              </a:xfrm>
            </p:grpSpPr>
            <p:sp>
              <p:nvSpPr>
                <p:cNvPr id="50" name="Rectangle 44"/>
                <p:cNvSpPr>
                  <a:spLocks noChangeArrowheads="1"/>
                </p:cNvSpPr>
                <p:nvPr/>
              </p:nvSpPr>
              <p:spPr bwMode="auto">
                <a:xfrm>
                  <a:off x="960" y="1824"/>
                  <a:ext cx="62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1" name="Oval 45"/>
                <p:cNvSpPr>
                  <a:spLocks noChangeArrowheads="1"/>
                </p:cNvSpPr>
                <p:nvPr/>
              </p:nvSpPr>
              <p:spPr bwMode="auto">
                <a:xfrm>
                  <a:off x="1227" y="187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2" name="Line 46"/>
                <p:cNvSpPr>
                  <a:spLocks noChangeShapeType="1"/>
                </p:cNvSpPr>
                <p:nvPr/>
              </p:nvSpPr>
              <p:spPr bwMode="auto">
                <a:xfrm>
                  <a:off x="1296" y="1920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32" name="Text Box 47"/>
            <p:cNvSpPr txBox="1">
              <a:spLocks noChangeArrowheads="1"/>
            </p:cNvSpPr>
            <p:nvPr/>
          </p:nvSpPr>
          <p:spPr bwMode="auto">
            <a:xfrm>
              <a:off x="3984" y="268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Construtor</a:t>
              </a:r>
            </a:p>
          </p:txBody>
        </p:sp>
        <p:sp>
          <p:nvSpPr>
            <p:cNvPr id="33" name="Text Box 48"/>
            <p:cNvSpPr txBox="1">
              <a:spLocks noChangeArrowheads="1"/>
            </p:cNvSpPr>
            <p:nvPr/>
          </p:nvSpPr>
          <p:spPr bwMode="auto">
            <a:xfrm>
              <a:off x="4032" y="2880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move(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sp>
          <p:nvSpPr>
            <p:cNvPr id="34" name="Text Box 49"/>
            <p:cNvSpPr txBox="1">
              <a:spLocks noChangeArrowheads="1"/>
            </p:cNvSpPr>
            <p:nvPr/>
          </p:nvSpPr>
          <p:spPr bwMode="auto">
            <a:xfrm>
              <a:off x="4032" y="3264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dist(</a:t>
              </a:r>
              <a:r>
                <a:rPr lang="pt-BR" b="1"/>
                <a:t>herdado</a:t>
              </a:r>
              <a:r>
                <a:rPr lang="pt-BR"/>
                <a:t>)</a:t>
              </a:r>
            </a:p>
          </p:txBody>
        </p:sp>
        <p:grpSp>
          <p:nvGrpSpPr>
            <p:cNvPr id="35" name="Group 50"/>
            <p:cNvGrpSpPr>
              <a:grpSpLocks/>
            </p:cNvGrpSpPr>
            <p:nvPr/>
          </p:nvGrpSpPr>
          <p:grpSpPr bwMode="auto">
            <a:xfrm>
              <a:off x="3072" y="3504"/>
              <a:ext cx="960" cy="192"/>
              <a:chOff x="960" y="1824"/>
              <a:chExt cx="960" cy="192"/>
            </a:xfrm>
          </p:grpSpPr>
          <p:sp>
            <p:nvSpPr>
              <p:cNvPr id="43" name="Rectangle 51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4" name="Oval 52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" name="Line 53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36" name="Group 54"/>
            <p:cNvGrpSpPr>
              <a:grpSpLocks/>
            </p:cNvGrpSpPr>
            <p:nvPr/>
          </p:nvGrpSpPr>
          <p:grpSpPr bwMode="auto">
            <a:xfrm>
              <a:off x="3072" y="3648"/>
              <a:ext cx="960" cy="192"/>
              <a:chOff x="960" y="1824"/>
              <a:chExt cx="960" cy="192"/>
            </a:xfrm>
          </p:grpSpPr>
          <p:sp>
            <p:nvSpPr>
              <p:cNvPr id="40" name="Rectangle 55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" name="Oval 56"/>
              <p:cNvSpPr>
                <a:spLocks noChangeArrowheads="1"/>
              </p:cNvSpPr>
              <p:nvPr/>
            </p:nvSpPr>
            <p:spPr bwMode="auto">
              <a:xfrm>
                <a:off x="1227" y="1872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Line 57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37" name="Text Box 58"/>
            <p:cNvSpPr txBox="1">
              <a:spLocks noChangeArrowheads="1"/>
            </p:cNvSpPr>
            <p:nvPr/>
          </p:nvSpPr>
          <p:spPr bwMode="auto">
            <a:xfrm>
              <a:off x="4032" y="3051"/>
              <a:ext cx="16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area(</a:t>
              </a:r>
              <a:r>
                <a:rPr lang="pt-BR" b="1"/>
                <a:t>sobreposto</a:t>
              </a:r>
              <a:r>
                <a:rPr lang="pt-BR"/>
                <a:t>)</a:t>
              </a:r>
            </a:p>
          </p:txBody>
        </p:sp>
        <p:sp>
          <p:nvSpPr>
            <p:cNvPr id="38" name="Text Box 59"/>
            <p:cNvSpPr txBox="1">
              <a:spLocks noChangeArrowheads="1"/>
            </p:cNvSpPr>
            <p:nvPr/>
          </p:nvSpPr>
          <p:spPr bwMode="auto">
            <a:xfrm>
              <a:off x="4032" y="3449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width</a:t>
              </a:r>
            </a:p>
          </p:txBody>
        </p:sp>
        <p:sp>
          <p:nvSpPr>
            <p:cNvPr id="39" name="Text Box 60"/>
            <p:cNvSpPr txBox="1">
              <a:spLocks noChangeArrowheads="1"/>
            </p:cNvSpPr>
            <p:nvPr/>
          </p:nvSpPr>
          <p:spPr bwMode="auto">
            <a:xfrm>
              <a:off x="4032" y="360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depth</a:t>
              </a:r>
            </a:p>
          </p:txBody>
        </p:sp>
      </p:grp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2833718" y="27432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6" name="Oval 66"/>
          <p:cNvSpPr>
            <a:spLocks noChangeArrowheads="1"/>
          </p:cNvSpPr>
          <p:nvPr/>
        </p:nvSpPr>
        <p:spPr bwMode="auto">
          <a:xfrm>
            <a:off x="3257581" y="2819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2833718" y="30480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68" name="Text Box 68"/>
          <p:cNvSpPr txBox="1">
            <a:spLocks noChangeArrowheads="1"/>
          </p:cNvSpPr>
          <p:nvPr/>
        </p:nvSpPr>
        <p:spPr bwMode="auto">
          <a:xfrm>
            <a:off x="3138518" y="2938463"/>
            <a:ext cx="576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>
                <a:solidFill>
                  <a:schemeClr val="bg1"/>
                </a:solidFill>
              </a:rPr>
              <a:t>20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9" name="Rectangle 69"/>
          <p:cNvSpPr>
            <a:spLocks noChangeArrowheads="1"/>
          </p:cNvSpPr>
          <p:nvPr/>
        </p:nvSpPr>
        <p:spPr bwMode="auto">
          <a:xfrm>
            <a:off x="2833718" y="33528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0" name="Text Box 70"/>
          <p:cNvSpPr txBox="1">
            <a:spLocks noChangeArrowheads="1"/>
          </p:cNvSpPr>
          <p:nvPr/>
        </p:nvSpPr>
        <p:spPr bwMode="auto">
          <a:xfrm>
            <a:off x="3138518" y="3221038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>
                <a:solidFill>
                  <a:schemeClr val="bg1"/>
                </a:solidFill>
              </a:rPr>
              <a:t>32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1" name="Rectangle 72"/>
          <p:cNvSpPr>
            <a:spLocks noChangeArrowheads="1"/>
          </p:cNvSpPr>
          <p:nvPr/>
        </p:nvSpPr>
        <p:spPr bwMode="auto">
          <a:xfrm>
            <a:off x="2833718" y="3636963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2" name="Text Box 73"/>
          <p:cNvSpPr txBox="1">
            <a:spLocks noChangeArrowheads="1"/>
          </p:cNvSpPr>
          <p:nvPr/>
        </p:nvSpPr>
        <p:spPr bwMode="auto">
          <a:xfrm>
            <a:off x="3138518" y="35052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>
                <a:solidFill>
                  <a:schemeClr val="bg1"/>
                </a:solidFill>
              </a:rPr>
              <a:t>4</a:t>
            </a:r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73" name="Group 74"/>
          <p:cNvGrpSpPr>
            <a:grpSpLocks/>
          </p:cNvGrpSpPr>
          <p:nvPr/>
        </p:nvGrpSpPr>
        <p:grpSpPr bwMode="auto">
          <a:xfrm>
            <a:off x="2833718" y="4343400"/>
            <a:ext cx="990600" cy="1524000"/>
            <a:chOff x="1824" y="2736"/>
            <a:chExt cx="624" cy="960"/>
          </a:xfrm>
        </p:grpSpPr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1824" y="2736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auto">
            <a:xfrm>
              <a:off x="2091" y="2784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1824" y="2928"/>
              <a:ext cx="62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7" name="Text Box 78"/>
            <p:cNvSpPr txBox="1">
              <a:spLocks noChangeArrowheads="1"/>
            </p:cNvSpPr>
            <p:nvPr/>
          </p:nvSpPr>
          <p:spPr bwMode="auto">
            <a:xfrm>
              <a:off x="2016" y="2859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>
                  <a:solidFill>
                    <a:schemeClr val="bg1"/>
                  </a:solidFill>
                </a:rPr>
                <a:t>0</a:t>
              </a:r>
            </a:p>
          </p:txBody>
        </p:sp>
        <p:grpSp>
          <p:nvGrpSpPr>
            <p:cNvPr id="78" name="Group 79"/>
            <p:cNvGrpSpPr>
              <a:grpSpLocks/>
            </p:cNvGrpSpPr>
            <p:nvPr/>
          </p:nvGrpSpPr>
          <p:grpSpPr bwMode="auto">
            <a:xfrm>
              <a:off x="1824" y="3037"/>
              <a:ext cx="624" cy="288"/>
              <a:chOff x="1824" y="2029"/>
              <a:chExt cx="624" cy="288"/>
            </a:xfrm>
          </p:grpSpPr>
          <p:sp>
            <p:nvSpPr>
              <p:cNvPr id="85" name="Rectangle 80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6" name="Text Box 81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grpSp>
          <p:nvGrpSpPr>
            <p:cNvPr id="79" name="Group 82"/>
            <p:cNvGrpSpPr>
              <a:grpSpLocks/>
            </p:cNvGrpSpPr>
            <p:nvPr/>
          </p:nvGrpSpPr>
          <p:grpSpPr bwMode="auto">
            <a:xfrm>
              <a:off x="1824" y="3216"/>
              <a:ext cx="624" cy="288"/>
              <a:chOff x="1824" y="2029"/>
              <a:chExt cx="624" cy="288"/>
            </a:xfrm>
          </p:grpSpPr>
          <p:sp>
            <p:nvSpPr>
              <p:cNvPr id="83" name="Rectangle 83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4" name="Text Box 84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  <p:grpSp>
          <p:nvGrpSpPr>
            <p:cNvPr id="80" name="Group 85"/>
            <p:cNvGrpSpPr>
              <a:grpSpLocks/>
            </p:cNvGrpSpPr>
            <p:nvPr/>
          </p:nvGrpSpPr>
          <p:grpSpPr bwMode="auto">
            <a:xfrm>
              <a:off x="1824" y="3408"/>
              <a:ext cx="624" cy="288"/>
              <a:chOff x="1824" y="2029"/>
              <a:chExt cx="624" cy="288"/>
            </a:xfrm>
          </p:grpSpPr>
          <p:sp>
            <p:nvSpPr>
              <p:cNvPr id="81" name="Rectangle 86"/>
              <p:cNvSpPr>
                <a:spLocks noChangeArrowheads="1"/>
              </p:cNvSpPr>
              <p:nvPr/>
            </p:nvSpPr>
            <p:spPr bwMode="auto">
              <a:xfrm>
                <a:off x="1824" y="2112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2" name="Text Box 87"/>
              <p:cNvSpPr txBox="1">
                <a:spLocks noChangeArrowheads="1"/>
              </p:cNvSpPr>
              <p:nvPr/>
            </p:nvSpPr>
            <p:spPr bwMode="auto">
              <a:xfrm>
                <a:off x="2016" y="2029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sp>
        <p:nvSpPr>
          <p:cNvPr id="87" name="Line 88"/>
          <p:cNvSpPr>
            <a:spLocks noChangeShapeType="1"/>
          </p:cNvSpPr>
          <p:nvPr/>
        </p:nvSpPr>
        <p:spPr bwMode="auto">
          <a:xfrm flipV="1">
            <a:off x="3367118" y="2514600"/>
            <a:ext cx="1447800" cy="3810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88" name="Line 89"/>
          <p:cNvSpPr>
            <a:spLocks noChangeShapeType="1"/>
          </p:cNvSpPr>
          <p:nvPr/>
        </p:nvSpPr>
        <p:spPr bwMode="auto">
          <a:xfrm>
            <a:off x="3367118" y="4495800"/>
            <a:ext cx="1447800" cy="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91" name="Text Box 92"/>
          <p:cNvSpPr txBox="1">
            <a:spLocks noChangeArrowheads="1"/>
          </p:cNvSpPr>
          <p:nvPr/>
        </p:nvSpPr>
        <p:spPr bwMode="auto">
          <a:xfrm>
            <a:off x="319118" y="57150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sz="2000" dirty="0"/>
          </a:p>
        </p:txBody>
      </p:sp>
      <p:grpSp>
        <p:nvGrpSpPr>
          <p:cNvPr id="92" name="Group 93"/>
          <p:cNvGrpSpPr>
            <a:grpSpLocks/>
          </p:cNvGrpSpPr>
          <p:nvPr/>
        </p:nvGrpSpPr>
        <p:grpSpPr bwMode="auto">
          <a:xfrm>
            <a:off x="471518" y="2590800"/>
            <a:ext cx="1371600" cy="457200"/>
            <a:chOff x="864" y="1680"/>
            <a:chExt cx="864" cy="288"/>
          </a:xfrm>
        </p:grpSpPr>
        <p:grpSp>
          <p:nvGrpSpPr>
            <p:cNvPr id="93" name="Group 94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95" name="Rectangle 95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6" name="Oval 96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94" name="Text Box 97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p</a:t>
              </a:r>
            </a:p>
          </p:txBody>
        </p:sp>
      </p:grpSp>
      <p:grpSp>
        <p:nvGrpSpPr>
          <p:cNvPr id="97" name="Group 98"/>
          <p:cNvGrpSpPr>
            <a:grpSpLocks/>
          </p:cNvGrpSpPr>
          <p:nvPr/>
        </p:nvGrpSpPr>
        <p:grpSpPr bwMode="auto">
          <a:xfrm>
            <a:off x="471518" y="3124200"/>
            <a:ext cx="1371600" cy="457200"/>
            <a:chOff x="864" y="1680"/>
            <a:chExt cx="864" cy="288"/>
          </a:xfrm>
        </p:grpSpPr>
        <p:grpSp>
          <p:nvGrpSpPr>
            <p:cNvPr id="98" name="Group 99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100" name="Rectangle 100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1" name="Oval 101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99" name="Text Box 102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</a:t>
              </a:r>
            </a:p>
          </p:txBody>
        </p:sp>
      </p:grpSp>
      <p:sp>
        <p:nvSpPr>
          <p:cNvPr id="102" name="Line 103"/>
          <p:cNvSpPr>
            <a:spLocks noChangeShapeType="1"/>
          </p:cNvSpPr>
          <p:nvPr/>
        </p:nvSpPr>
        <p:spPr bwMode="auto">
          <a:xfrm flipV="1">
            <a:off x="1385918" y="2895600"/>
            <a:ext cx="1447800" cy="533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grpSp>
        <p:nvGrpSpPr>
          <p:cNvPr id="103" name="Group 104"/>
          <p:cNvGrpSpPr>
            <a:grpSpLocks/>
          </p:cNvGrpSpPr>
          <p:nvPr/>
        </p:nvGrpSpPr>
        <p:grpSpPr bwMode="auto">
          <a:xfrm>
            <a:off x="471518" y="3657600"/>
            <a:ext cx="1371600" cy="457200"/>
            <a:chOff x="864" y="1680"/>
            <a:chExt cx="864" cy="288"/>
          </a:xfrm>
        </p:grpSpPr>
        <p:grpSp>
          <p:nvGrpSpPr>
            <p:cNvPr id="104" name="Group 105"/>
            <p:cNvGrpSpPr>
              <a:grpSpLocks/>
            </p:cNvGrpSpPr>
            <p:nvPr/>
          </p:nvGrpSpPr>
          <p:grpSpPr bwMode="auto">
            <a:xfrm>
              <a:off x="1104" y="1776"/>
              <a:ext cx="624" cy="192"/>
              <a:chOff x="816" y="1776"/>
              <a:chExt cx="624" cy="192"/>
            </a:xfrm>
          </p:grpSpPr>
          <p:sp>
            <p:nvSpPr>
              <p:cNvPr id="106" name="Rectangle 106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62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7" name="Oval 107"/>
              <p:cNvSpPr>
                <a:spLocks noChangeArrowheads="1"/>
              </p:cNvSpPr>
              <p:nvPr/>
            </p:nvSpPr>
            <p:spPr bwMode="auto">
              <a:xfrm>
                <a:off x="1083" y="1824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5" name="Text Box 108"/>
            <p:cNvSpPr txBox="1">
              <a:spLocks noChangeArrowheads="1"/>
            </p:cNvSpPr>
            <p:nvPr/>
          </p:nvSpPr>
          <p:spPr bwMode="auto">
            <a:xfrm>
              <a:off x="864" y="1680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b</a:t>
              </a:r>
            </a:p>
          </p:txBody>
        </p:sp>
      </p:grpSp>
      <p:sp>
        <p:nvSpPr>
          <p:cNvPr id="108" name="Line 109"/>
          <p:cNvSpPr>
            <a:spLocks noChangeShapeType="1"/>
          </p:cNvSpPr>
          <p:nvPr/>
        </p:nvSpPr>
        <p:spPr bwMode="auto">
          <a:xfrm>
            <a:off x="1385918" y="3962400"/>
            <a:ext cx="1447800" cy="5334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09" name="Rectangle 112"/>
          <p:cNvSpPr>
            <a:spLocks noChangeArrowheads="1"/>
          </p:cNvSpPr>
          <p:nvPr/>
        </p:nvSpPr>
        <p:spPr bwMode="auto">
          <a:xfrm>
            <a:off x="852518" y="4343400"/>
            <a:ext cx="990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0" name="Text Box 114"/>
          <p:cNvSpPr txBox="1">
            <a:spLocks noChangeArrowheads="1"/>
          </p:cNvSpPr>
          <p:nvPr/>
        </p:nvSpPr>
        <p:spPr bwMode="auto">
          <a:xfrm>
            <a:off x="471518" y="4191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a</a:t>
            </a:r>
          </a:p>
        </p:txBody>
      </p:sp>
      <p:sp>
        <p:nvSpPr>
          <p:cNvPr id="111" name="Line 115"/>
          <p:cNvSpPr>
            <a:spLocks noChangeShapeType="1"/>
          </p:cNvSpPr>
          <p:nvPr/>
        </p:nvSpPr>
        <p:spPr bwMode="auto">
          <a:xfrm flipV="1">
            <a:off x="1385918" y="2819400"/>
            <a:ext cx="1447800" cy="76200"/>
          </a:xfrm>
          <a:prstGeom prst="line">
            <a:avLst/>
          </a:prstGeom>
          <a:noFill/>
          <a:ln w="381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2" name="Text Box 116"/>
          <p:cNvSpPr txBox="1">
            <a:spLocks noChangeArrowheads="1"/>
          </p:cNvSpPr>
          <p:nvPr/>
        </p:nvSpPr>
        <p:spPr bwMode="auto">
          <a:xfrm>
            <a:off x="1050956" y="43211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800">
                <a:solidFill>
                  <a:schemeClr val="bg1"/>
                </a:solidFill>
              </a:rPr>
              <a:t>50.3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57158" y="135729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p = c;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(20,20);</a:t>
            </a:r>
          </a:p>
          <a:p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a =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p.area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114" name="Rectangle 26"/>
          <p:cNvSpPr>
            <a:spLocks noChangeArrowheads="1"/>
          </p:cNvSpPr>
          <p:nvPr/>
        </p:nvSpPr>
        <p:spPr bwMode="auto">
          <a:xfrm>
            <a:off x="4572000" y="2315488"/>
            <a:ext cx="3786214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15" name="Text Box 27"/>
          <p:cNvSpPr txBox="1">
            <a:spLocks noChangeArrowheads="1"/>
          </p:cNvSpPr>
          <p:nvPr/>
        </p:nvSpPr>
        <p:spPr bwMode="auto">
          <a:xfrm>
            <a:off x="5643570" y="6417254"/>
            <a:ext cx="1652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116" name="Text Box 27"/>
          <p:cNvSpPr txBox="1">
            <a:spLocks noChangeArrowheads="1"/>
          </p:cNvSpPr>
          <p:nvPr/>
        </p:nvSpPr>
        <p:spPr bwMode="auto">
          <a:xfrm>
            <a:off x="1071538" y="6402202"/>
            <a:ext cx="714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smtClean="0"/>
              <a:t>Pilha</a:t>
            </a:r>
            <a:endParaRPr lang="pt-BR" dirty="0"/>
          </a:p>
        </p:txBody>
      </p:sp>
      <p:sp>
        <p:nvSpPr>
          <p:cNvPr id="117" name="Rectangle 26"/>
          <p:cNvSpPr>
            <a:spLocks noChangeArrowheads="1"/>
          </p:cNvSpPr>
          <p:nvPr/>
        </p:nvSpPr>
        <p:spPr bwMode="auto">
          <a:xfrm>
            <a:off x="357158" y="2315488"/>
            <a:ext cx="2033590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18" name="Rectangle 68"/>
          <p:cNvSpPr>
            <a:spLocks noChangeArrowheads="1"/>
          </p:cNvSpPr>
          <p:nvPr/>
        </p:nvSpPr>
        <p:spPr bwMode="auto">
          <a:xfrm>
            <a:off x="2671794" y="2315488"/>
            <a:ext cx="1676400" cy="4071966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>
              <a:solidFill>
                <a:srgbClr val="FF3300"/>
              </a:solidFill>
            </a:endParaRPr>
          </a:p>
        </p:txBody>
      </p:sp>
      <p:sp>
        <p:nvSpPr>
          <p:cNvPr id="119" name="Text Box 69"/>
          <p:cNvSpPr txBox="1">
            <a:spLocks noChangeArrowheads="1"/>
          </p:cNvSpPr>
          <p:nvPr/>
        </p:nvSpPr>
        <p:spPr bwMode="auto">
          <a:xfrm>
            <a:off x="3152772" y="6400824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 err="1"/>
              <a:t>Heap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9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>
            <a:normAutofit/>
          </a:bodyPr>
          <a:lstStyle/>
          <a:p>
            <a:r>
              <a:rPr lang="pt-BR" sz="6000" dirty="0" smtClean="0"/>
              <a:t>Geração de Código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9377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Geração de código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43443"/>
          </a:xfrm>
        </p:spPr>
        <p:txBody>
          <a:bodyPr>
            <a:normAutofit/>
          </a:bodyPr>
          <a:lstStyle/>
          <a:p>
            <a:r>
              <a:rPr lang="pt-BR" dirty="0" err="1" smtClean="0"/>
              <a:t>Assembler</a:t>
            </a:r>
            <a:r>
              <a:rPr lang="pt-BR" dirty="0" smtClean="0"/>
              <a:t> é usado para isolar programador de detalhes de implementação</a:t>
            </a:r>
          </a:p>
          <a:p>
            <a:r>
              <a:rPr lang="pt-BR" dirty="0" smtClean="0"/>
              <a:t>Exemplos: </a:t>
            </a:r>
          </a:p>
          <a:p>
            <a:pPr lvl="1"/>
            <a:r>
              <a:rPr lang="pt-BR" dirty="0" err="1" smtClean="0"/>
              <a:t>Jasmin</a:t>
            </a:r>
            <a:r>
              <a:rPr lang="pt-BR" dirty="0" smtClean="0"/>
              <a:t> </a:t>
            </a:r>
            <a:r>
              <a:rPr lang="en-US" dirty="0"/>
              <a:t>http://jasmin.sourceforge.net</a:t>
            </a:r>
            <a:r>
              <a:rPr lang="en-US" dirty="0" smtClean="0"/>
              <a:t>/</a:t>
            </a:r>
            <a:endParaRPr lang="pt-BR" dirty="0" smtClean="0"/>
          </a:p>
          <a:p>
            <a:pPr lvl="1"/>
            <a:r>
              <a:rPr lang="pt-BR" dirty="0" smtClean="0"/>
              <a:t>MSIL (</a:t>
            </a:r>
            <a:r>
              <a:rPr lang="pt-BR" dirty="0"/>
              <a:t>Microsoft  </a:t>
            </a:r>
            <a:r>
              <a:rPr lang="pt-BR" dirty="0" err="1"/>
              <a:t>Intermediate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  <a:endParaRPr lang="pt-BR" dirty="0" smtClean="0"/>
          </a:p>
          <a:p>
            <a:pPr lvl="2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03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Área estática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Área reservada para armazenar:</a:t>
            </a:r>
          </a:p>
          <a:p>
            <a:pPr lvl="1"/>
            <a:r>
              <a:rPr lang="pt-BR" dirty="0" smtClean="0"/>
              <a:t>Variáveis </a:t>
            </a:r>
            <a:r>
              <a:rPr lang="pt-BR" dirty="0" smtClean="0"/>
              <a:t>globais</a:t>
            </a:r>
          </a:p>
          <a:p>
            <a:pPr lvl="1"/>
            <a:r>
              <a:rPr lang="pt-BR" dirty="0" smtClean="0"/>
              <a:t>Estrutura de dados</a:t>
            </a:r>
          </a:p>
          <a:p>
            <a:pPr lvl="1"/>
            <a:r>
              <a:rPr lang="pt-BR" dirty="0" smtClean="0"/>
              <a:t>Funções </a:t>
            </a:r>
            <a:r>
              <a:rPr lang="pt-BR" dirty="0" smtClean="0"/>
              <a:t>estáticas</a:t>
            </a:r>
          </a:p>
          <a:p>
            <a:r>
              <a:rPr lang="pt-BR" dirty="0" smtClean="0"/>
              <a:t>Tamanho da área estática determinado em tempo de compilação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89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Jasmin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dirty="0" smtClean="0"/>
              <a:t>Assembler para JVMs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286000"/>
            <a:ext cx="8077200" cy="4278094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HelloWorld.j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.super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/Object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.method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aload_0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invokenonvirtual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/Object/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method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.method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static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L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;)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.limit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stack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cs typeface="Arial" pitchFamily="34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.limit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locals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itchFamily="49" charset="0"/>
                <a:cs typeface="Arial" pitchFamily="34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getstatic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/System/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19177C"/>
                </a:solidFill>
                <a:effectLst/>
                <a:latin typeface="Courier New" pitchFamily="49" charset="0"/>
                <a:cs typeface="Arial" pitchFamily="34" charset="0"/>
              </a:rPr>
              <a:t>out</a:t>
            </a: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L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io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PrintStream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ldc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cs typeface="Arial" pitchFamily="34" charset="0"/>
              </a:rPr>
              <a:t>"Hello World."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invokevirtual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io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PrintStream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L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java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lang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/String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;)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00040"/>
                </a:solidFill>
                <a:effectLst/>
                <a:latin typeface="Courier New" pitchFamily="49" charset="0"/>
                <a:cs typeface="Arial" pitchFamily="34" charset="0"/>
              </a:rPr>
              <a:t>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.end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method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22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MSIL (1/3)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285860"/>
            <a:ext cx="8501122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Metadata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version: v2.0.50215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mscorlib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publickeytoken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= (B7 7A 5C 56 19 34 E0 89 )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// .z\V.4..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.ver 2:0:0:0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sample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custom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instance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[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]System.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Runtime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CompilerServices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CompilationRelaxationsAttribute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::.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ctor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(int32)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= ( 01 00 08 00 00 00 00 00 ) 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hash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algorithm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0x00008004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.ver 0:0:0:0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.module sample.exe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MVID: {A224F460-A049-4A03-9E71-80A36DBBBCD3}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imagebase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0x00400000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.......................SEE NEXT SLIDE</a:t>
            </a:r>
          </a:p>
        </p:txBody>
      </p:sp>
    </p:spTree>
    <p:extLst>
      <p:ext uri="{BB962C8B-B14F-4D97-AF65-F5344CB8AC3E}">
        <p14:creationId xmlns:p14="http://schemas.microsoft.com/office/powerpoint/2010/main" val="242649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MSIL (2/3)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428736"/>
            <a:ext cx="8501122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SEE PREVIOUS SLIDE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.file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alignment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0x00000200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stackreserve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0x00100000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subsystem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0x0003       // WINDOWS_CUI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corflags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0x00000001    //  ILONLY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Image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base: 0x02F20000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=============== CLASS MEMBERS DECLARATION ===================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.class public auto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ansi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beforefieldinit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Hello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]System.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.method public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hidebysig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static void  Main(string[]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cil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managed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entrypoint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13 (0xd)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maxstack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8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IL_0000: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nop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IL_0001: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ldstr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"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World!"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IL_0006: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[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]System.Console::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(string)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IL_000b: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nop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IL_000c: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.......................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SEE NEXT SLIDE</a:t>
            </a:r>
          </a:p>
        </p:txBody>
      </p:sp>
    </p:spTree>
    <p:extLst>
      <p:ext uri="{BB962C8B-B14F-4D97-AF65-F5344CB8AC3E}">
        <p14:creationId xmlns:p14="http://schemas.microsoft.com/office/powerpoint/2010/main" val="39816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MSIL (3/3)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428736"/>
            <a:ext cx="8501122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// SEE PREVIOUS SLIDE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.method public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hidebysig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specialname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rtspecialname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instance void  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managed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7 (0x7)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maxstack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8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IL_0000: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ldarg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.0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IL_0001: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instance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   [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mscorlib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]System.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::.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ctor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IL_0006: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ret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// end of method Hello::.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ctor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} //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Hello</a:t>
            </a:r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2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Aula </a:t>
            </a:r>
            <a:r>
              <a:rPr lang="en-US" dirty="0" err="1" smtClean="0"/>
              <a:t>prática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</a:t>
            </a:r>
            <a:r>
              <a:rPr lang="pt-BR" dirty="0" smtClean="0"/>
              <a:t>trabalhar com </a:t>
            </a:r>
            <a:r>
              <a:rPr lang="pt-BR" dirty="0"/>
              <a:t>ilasm.exe</a:t>
            </a:r>
          </a:p>
          <a:p>
            <a:pPr lvl="1"/>
            <a:r>
              <a:rPr lang="pt-BR" dirty="0" smtClean="0"/>
              <a:t>Assembler da Microsoft para MSIL</a:t>
            </a:r>
            <a:endParaRPr lang="pt-BR" dirty="0"/>
          </a:p>
          <a:p>
            <a:pPr lvl="1"/>
            <a:r>
              <a:rPr lang="pt-BR" dirty="0"/>
              <a:t>Saída: código </a:t>
            </a:r>
            <a:r>
              <a:rPr lang="pt-BR" dirty="0" smtClean="0"/>
              <a:t>x86 (executável nas máquinas Windows do </a:t>
            </a:r>
            <a:r>
              <a:rPr lang="pt-BR" dirty="0" err="1" smtClean="0"/>
              <a:t>Lab</a:t>
            </a:r>
            <a:r>
              <a:rPr lang="pt-BR" dirty="0" smtClean="0"/>
              <a:t>)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Pilha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pt-BR" dirty="0" smtClean="0"/>
              <a:t>Fluxo de controle de chamadas de funções</a:t>
            </a:r>
          </a:p>
          <a:p>
            <a:pPr lvl="1"/>
            <a:r>
              <a:rPr lang="pt-BR" dirty="0" smtClean="0"/>
              <a:t>Cada frame da pilha corresponde ao </a:t>
            </a:r>
            <a:r>
              <a:rPr lang="pt-BR" b="1" dirty="0" smtClean="0"/>
              <a:t>registro de ativação</a:t>
            </a:r>
            <a:r>
              <a:rPr lang="pt-BR" dirty="0" smtClean="0"/>
              <a:t> de uma função.</a:t>
            </a:r>
          </a:p>
          <a:p>
            <a:pPr lvl="2"/>
            <a:r>
              <a:rPr lang="pt-BR" dirty="0" smtClean="0"/>
              <a:t>Criada pelo chamador da função</a:t>
            </a:r>
          </a:p>
          <a:p>
            <a:pPr lvl="2"/>
            <a:r>
              <a:rPr lang="pt-BR" dirty="0" smtClean="0"/>
              <a:t>Inclui parâmetros e</a:t>
            </a:r>
            <a:r>
              <a:rPr lang="pt-BR" dirty="0"/>
              <a:t> </a:t>
            </a:r>
            <a:r>
              <a:rPr lang="pt-BR" dirty="0" smtClean="0"/>
              <a:t>endereço de retorno</a:t>
            </a:r>
          </a:p>
          <a:p>
            <a:pPr lvl="2"/>
            <a:r>
              <a:rPr lang="pt-BR" dirty="0" smtClean="0"/>
              <a:t>Função chamada retorna para aquele endereço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372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Shape 1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Exemplo</a:t>
            </a:r>
            <a:endParaRPr dirty="0"/>
          </a:p>
        </p:txBody>
      </p:sp>
      <p:pic>
        <p:nvPicPr>
          <p:cNvPr id="112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4274" y="2293411"/>
            <a:ext cx="7755452" cy="3485616"/>
          </a:xfrm>
          <a:prstGeom prst="rect">
            <a:avLst/>
          </a:prstGeom>
          <a:ln w="12700">
            <a:miter lim="400000"/>
          </a:ln>
        </p:spPr>
      </p:pic>
      <p:sp>
        <p:nvSpPr>
          <p:cNvPr id="1127" name="Shape 1127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  <p:sp>
        <p:nvSpPr>
          <p:cNvPr id="2" name="Retângulo 1"/>
          <p:cNvSpPr/>
          <p:nvPr/>
        </p:nvSpPr>
        <p:spPr>
          <a:xfrm>
            <a:off x="762000" y="1752600"/>
            <a:ext cx="3457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Árvore</a:t>
            </a:r>
            <a:r>
              <a:rPr lang="en-US" sz="3200" dirty="0"/>
              <a:t> de </a:t>
            </a:r>
            <a:r>
              <a:rPr lang="en-US" sz="3200" dirty="0" err="1"/>
              <a:t>Execução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90442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Shape 1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Pilha</a:t>
            </a:r>
            <a:r>
              <a:rPr lang="en-US" dirty="0" smtClean="0"/>
              <a:t> de </a:t>
            </a:r>
            <a:r>
              <a:rPr lang="en-US" dirty="0" err="1" smtClean="0"/>
              <a:t>Chamadas</a:t>
            </a:r>
            <a:r>
              <a:rPr lang="en-US" dirty="0" smtClean="0"/>
              <a:t> (call stack)</a:t>
            </a:r>
            <a:endParaRPr dirty="0"/>
          </a:p>
        </p:txBody>
      </p:sp>
      <p:pic>
        <p:nvPicPr>
          <p:cNvPr id="113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0440" y="3115389"/>
            <a:ext cx="4463121" cy="184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133" name="Shape 1133"/>
          <p:cNvSpPr/>
          <p:nvPr/>
        </p:nvSpPr>
        <p:spPr>
          <a:xfrm>
            <a:off x="1788403" y="6366068"/>
            <a:ext cx="5567195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>
              <a:defRPr sz="1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Adaptado de</a:t>
            </a:r>
            <a:r>
              <a:t> Alfred Aho, Monica Lam, Ravi Sethi, Jeffrey Ullman</a:t>
            </a:r>
            <a:br/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Compilers: Principles, Techniques &amp; Tools</a:t>
            </a:r>
          </a:p>
        </p:txBody>
      </p:sp>
    </p:spTree>
    <p:extLst>
      <p:ext uri="{BB962C8B-B14F-4D97-AF65-F5344CB8AC3E}">
        <p14:creationId xmlns:p14="http://schemas.microsoft.com/office/powerpoint/2010/main" val="38897333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3018</Words>
  <Application>Microsoft Office PowerPoint</Application>
  <PresentationFormat>Apresentação na tela (4:3)</PresentationFormat>
  <Paragraphs>719</Paragraphs>
  <Slides>64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64</vt:i4>
      </vt:variant>
    </vt:vector>
  </HeadingPairs>
  <TitlesOfParts>
    <vt:vector size="65" baseType="lpstr">
      <vt:lpstr>Tema do Office</vt:lpstr>
      <vt:lpstr>Ambiente de execução</vt:lpstr>
      <vt:lpstr>Estado de um programa</vt:lpstr>
      <vt:lpstr>Representação da memória  (de um programa em execução)</vt:lpstr>
      <vt:lpstr>Representação da memória  (de um programa em execução)</vt:lpstr>
      <vt:lpstr>Compilador</vt:lpstr>
      <vt:lpstr>Área estática</vt:lpstr>
      <vt:lpstr>Pilha</vt:lpstr>
      <vt:lpstr>Exemplo</vt:lpstr>
      <vt:lpstr>Pilha de Chamadas (call stack)</vt:lpstr>
      <vt:lpstr>Exemplo</vt:lpstr>
      <vt:lpstr>Exemplo</vt:lpstr>
      <vt:lpstr>Exemplo</vt:lpstr>
      <vt:lpstr>Exemplo</vt:lpstr>
      <vt:lpstr>Java</vt:lpstr>
      <vt:lpstr>Exemplo</vt:lpstr>
      <vt:lpstr>Exemplo</vt:lpstr>
      <vt:lpstr>Exemplo para um procedimento</vt:lpstr>
      <vt:lpstr>Exemplo para um procedimento</vt:lpstr>
      <vt:lpstr>Exemplo para um procedimento</vt:lpstr>
      <vt:lpstr>Exemplo para um procedimento</vt:lpstr>
      <vt:lpstr>Exemplo para um procedimento</vt:lpstr>
      <vt:lpstr>Exemplo para um procedimento</vt:lpstr>
      <vt:lpstr>Exemplo para um procedimento</vt:lpstr>
      <vt:lpstr>Exemplo para um procedimento</vt:lpstr>
      <vt:lpstr>Exemplo para vários procedimentos</vt:lpstr>
      <vt:lpstr>Exemplo para vários procedimentos</vt:lpstr>
      <vt:lpstr>Exemplo para vários procedimentos</vt:lpstr>
      <vt:lpstr>Exemplo para vários procedimentos</vt:lpstr>
      <vt:lpstr>Exemplo para vários procedimentos</vt:lpstr>
      <vt:lpstr>Heap</vt:lpstr>
      <vt:lpstr>Exemplo</vt:lpstr>
      <vt:lpstr>Exemplo</vt:lpstr>
      <vt:lpstr>Liberação explícita de memória</vt:lpstr>
      <vt:lpstr>Memory Leaks</vt:lpstr>
      <vt:lpstr>Memory Leaks: Exemplo</vt:lpstr>
      <vt:lpstr>Memory Leaks: Exemplo</vt:lpstr>
      <vt:lpstr>Garbage Collection</vt:lpstr>
      <vt:lpstr>Garbage collection (Mark-Sweep)</vt:lpstr>
      <vt:lpstr>Garbage collection (Mark-Sweep)</vt:lpstr>
      <vt:lpstr>Garbage collection (Mark-Sweep)</vt:lpstr>
      <vt:lpstr>Garbage collection (Mark-Sweep)</vt:lpstr>
      <vt:lpstr>Garbage Collection (Reference Count.)</vt:lpstr>
      <vt:lpstr>Heap e Pilha</vt:lpstr>
      <vt:lpstr>Heap e Pilha</vt:lpstr>
      <vt:lpstr>Heap e Pilha</vt:lpstr>
      <vt:lpstr>Heap e Pilha</vt:lpstr>
      <vt:lpstr>Heap e Pilha</vt:lpstr>
      <vt:lpstr>Heap e Pilha</vt:lpstr>
      <vt:lpstr>Heap e Área Estática</vt:lpstr>
      <vt:lpstr>Exemplo</vt:lpstr>
      <vt:lpstr>Exemplo 1: código</vt:lpstr>
      <vt:lpstr>Exemplo 2: atualização de estado</vt:lpstr>
      <vt:lpstr>Exemplo 2: atualização de estado</vt:lpstr>
      <vt:lpstr>Exemplo 2: atualização de estado</vt:lpstr>
      <vt:lpstr>Dynamic binding</vt:lpstr>
      <vt:lpstr>Criação de objetos e herança</vt:lpstr>
      <vt:lpstr>Polimorfismo</vt:lpstr>
      <vt:lpstr>Geração de Código</vt:lpstr>
      <vt:lpstr>Geração de código</vt:lpstr>
      <vt:lpstr>Exemplo Jasmin</vt:lpstr>
      <vt:lpstr>Exemplo: MSIL (1/3)</vt:lpstr>
      <vt:lpstr>Exemplo: MSIL (2/3)</vt:lpstr>
      <vt:lpstr>Exemplo: MSIL (3/3)</vt:lpstr>
      <vt:lpstr>Aula prática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Ambiente de Execução e  Geração de Código</dc:title>
  <dc:creator>MARCELO</dc:creator>
  <cp:lastModifiedBy>damorim</cp:lastModifiedBy>
  <cp:revision>19</cp:revision>
  <dcterms:created xsi:type="dcterms:W3CDTF">2014-12-05T21:01:38Z</dcterms:created>
  <dcterms:modified xsi:type="dcterms:W3CDTF">2018-10-30T23:15:57Z</dcterms:modified>
</cp:coreProperties>
</file>