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0" r:id="rId2"/>
    <p:sldId id="283" r:id="rId3"/>
    <p:sldId id="257" r:id="rId4"/>
    <p:sldId id="285" r:id="rId5"/>
    <p:sldId id="304" r:id="rId6"/>
    <p:sldId id="287" r:id="rId7"/>
    <p:sldId id="288" r:id="rId8"/>
    <p:sldId id="312" r:id="rId9"/>
    <p:sldId id="289" r:id="rId10"/>
    <p:sldId id="305" r:id="rId11"/>
    <p:sldId id="263" r:id="rId12"/>
    <p:sldId id="291" r:id="rId13"/>
    <p:sldId id="293" r:id="rId14"/>
    <p:sldId id="303" r:id="rId15"/>
    <p:sldId id="297" r:id="rId16"/>
    <p:sldId id="306" r:id="rId17"/>
    <p:sldId id="299" r:id="rId18"/>
    <p:sldId id="301" r:id="rId19"/>
    <p:sldId id="300" r:id="rId20"/>
    <p:sldId id="264" r:id="rId21"/>
    <p:sldId id="325" r:id="rId22"/>
    <p:sldId id="327" r:id="rId23"/>
    <p:sldId id="326" r:id="rId24"/>
    <p:sldId id="278" r:id="rId25"/>
    <p:sldId id="309" r:id="rId26"/>
    <p:sldId id="310" r:id="rId27"/>
    <p:sldId id="311" r:id="rId28"/>
    <p:sldId id="277" r:id="rId29"/>
    <p:sldId id="267" r:id="rId30"/>
    <p:sldId id="269" r:id="rId31"/>
    <p:sldId id="272" r:id="rId32"/>
    <p:sldId id="279" r:id="rId33"/>
    <p:sldId id="316" r:id="rId34"/>
    <p:sldId id="328" r:id="rId35"/>
    <p:sldId id="319" r:id="rId36"/>
    <p:sldId id="320" r:id="rId37"/>
    <p:sldId id="330" r:id="rId38"/>
    <p:sldId id="314" r:id="rId39"/>
    <p:sldId id="317" r:id="rId40"/>
    <p:sldId id="331" r:id="rId41"/>
    <p:sldId id="324" r:id="rId42"/>
    <p:sldId id="332" r:id="rId43"/>
    <p:sldId id="333" r:id="rId44"/>
    <p:sldId id="340" r:id="rId45"/>
    <p:sldId id="334" r:id="rId46"/>
    <p:sldId id="341" r:id="rId47"/>
    <p:sldId id="342" r:id="rId48"/>
    <p:sldId id="338" r:id="rId49"/>
    <p:sldId id="339" r:id="rId50"/>
    <p:sldId id="343" r:id="rId51"/>
    <p:sldId id="344" r:id="rId52"/>
    <p:sldId id="323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C4F6-9F76-46D5-A5F3-E0BC564920AC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F133-2176-4DE3-A720-F06CEDE76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6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1" name="Shape 1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 vai estar contido no outro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2" name="Shape 1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portanto, podemos otimizar algo aí, correto?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5" name="Shape 1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7" name="Shape 1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1" name="Shape 1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324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052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n-US" dirty="0" err="1"/>
              <a:t>Representa</a:t>
            </a:r>
            <a:r>
              <a:rPr lang="pt-BR" dirty="0" err="1" smtClean="0"/>
              <a:t>ção</a:t>
            </a:r>
            <a:r>
              <a:rPr lang="pt-BR" dirty="0" smtClean="0"/>
              <a:t> Intermediária     de </a:t>
            </a:r>
            <a:r>
              <a:rPr lang="pt-BR" dirty="0"/>
              <a:t>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Control-flow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CFG é base para </a:t>
            </a:r>
            <a:r>
              <a:rPr lang="pt-BR" dirty="0" smtClean="0"/>
              <a:t>várias otimizações de código</a:t>
            </a:r>
          </a:p>
          <a:p>
            <a:pPr lvl="1"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distintas podem </a:t>
            </a:r>
            <a:r>
              <a:rPr lang="pt-BR" dirty="0" err="1" smtClean="0"/>
              <a:t>co-existir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Material a seguir é baseado </a:t>
            </a:r>
            <a:r>
              <a:rPr lang="pt-BR" dirty="0"/>
              <a:t>no material de aula dos professores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Tim </a:t>
            </a:r>
            <a:r>
              <a:rPr lang="pt-BR" dirty="0" err="1"/>
              <a:t>Teitelbaum</a:t>
            </a:r>
            <a:r>
              <a:rPr lang="pt-BR" dirty="0"/>
              <a:t> (Cornell)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Wes </a:t>
            </a:r>
            <a:r>
              <a:rPr lang="pt-BR" dirty="0" err="1"/>
              <a:t>Weimer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Virginia)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5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Control-flow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(CFG)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643966" cy="2052638"/>
          </a:xfrm>
        </p:spPr>
        <p:txBody>
          <a:bodyPr>
            <a:normAutofit/>
          </a:bodyPr>
          <a:lstStyle/>
          <a:p>
            <a:r>
              <a:rPr lang="pt-BR" dirty="0" smtClean="0"/>
              <a:t>Descreve fluxo de controle de uma função</a:t>
            </a:r>
          </a:p>
          <a:p>
            <a:pPr lvl="1"/>
            <a:r>
              <a:rPr lang="pt-BR" dirty="0" smtClean="0"/>
              <a:t>Nó representa um bloco básico do código</a:t>
            </a:r>
          </a:p>
          <a:p>
            <a:pPr lvl="2"/>
            <a:r>
              <a:rPr lang="pt-BR" dirty="0" smtClean="0"/>
              <a:t>Não há mudança de fluxo de controle em um bloco básico</a:t>
            </a:r>
          </a:p>
          <a:p>
            <a:pPr lvl="1"/>
            <a:r>
              <a:rPr lang="pt-BR" dirty="0" smtClean="0"/>
              <a:t>Arestas representam transferência de controle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845260"/>
            <a:ext cx="2528256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3904" y="3573016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2466" y="491819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3904" y="4215958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5229" y="5632576"/>
            <a:ext cx="10118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02400" y="5632576"/>
            <a:ext cx="142539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6846" y="6430536"/>
            <a:ext cx="59824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43" name="Straight Arrow Connector 42"/>
          <p:cNvCxnSpPr>
            <a:stCxn id="37" idx="2"/>
            <a:endCxn id="39" idx="0"/>
          </p:cNvCxnSpPr>
          <p:nvPr/>
        </p:nvCxnSpPr>
        <p:spPr>
          <a:xfrm rot="5400000">
            <a:off x="6256582" y="4079153"/>
            <a:ext cx="2736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urved Connector 15"/>
          <p:cNvCxnSpPr>
            <a:stCxn id="39" idx="2"/>
            <a:endCxn id="42" idx="3"/>
          </p:cNvCxnSpPr>
          <p:nvPr/>
        </p:nvCxnSpPr>
        <p:spPr>
          <a:xfrm rot="16200000" flipH="1">
            <a:off x="5539281" y="5439396"/>
            <a:ext cx="2029912" cy="321700"/>
          </a:xfrm>
          <a:prstGeom prst="curvedConnector4">
            <a:avLst>
              <a:gd name="adj1" fmla="val 9277"/>
              <a:gd name="adj2" fmla="val 51192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39" idx="2"/>
            <a:endCxn id="38" idx="0"/>
          </p:cNvCxnSpPr>
          <p:nvPr/>
        </p:nvCxnSpPr>
        <p:spPr>
          <a:xfrm rot="5400000">
            <a:off x="6225680" y="4750489"/>
            <a:ext cx="332906" cy="2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8" idx="2"/>
            <a:endCxn id="41" idx="0"/>
          </p:cNvCxnSpPr>
          <p:nvPr/>
        </p:nvCxnSpPr>
        <p:spPr>
          <a:xfrm rot="5400000">
            <a:off x="5830463" y="5072161"/>
            <a:ext cx="345048" cy="77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38" idx="2"/>
            <a:endCxn id="40" idx="0"/>
          </p:cNvCxnSpPr>
          <p:nvPr/>
        </p:nvCxnSpPr>
        <p:spPr>
          <a:xfrm rot="16200000" flipH="1">
            <a:off x="6578483" y="5099922"/>
            <a:ext cx="345048" cy="720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41" idx="1"/>
            <a:endCxn id="39" idx="1"/>
          </p:cNvCxnSpPr>
          <p:nvPr/>
        </p:nvCxnSpPr>
        <p:spPr>
          <a:xfrm rot="10800000" flipH="1">
            <a:off x="4902400" y="4400624"/>
            <a:ext cx="571504" cy="1416618"/>
          </a:xfrm>
          <a:prstGeom prst="curvedConnector3">
            <a:avLst>
              <a:gd name="adj1" fmla="val -521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0"/>
          </p:cNvCxnSpPr>
          <p:nvPr/>
        </p:nvCxnSpPr>
        <p:spPr>
          <a:xfrm rot="5400000">
            <a:off x="6549238" y="5868637"/>
            <a:ext cx="428628" cy="695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28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Blocos</a:t>
            </a:r>
            <a:r>
              <a:rPr dirty="0"/>
              <a:t> </a:t>
            </a:r>
            <a:r>
              <a:rPr dirty="0" err="1" smtClean="0"/>
              <a:t>Básicos</a:t>
            </a:r>
            <a:r>
              <a:rPr lang="en-US" dirty="0" smtClean="0"/>
              <a:t> (n</a:t>
            </a:r>
            <a:r>
              <a:rPr lang="pt-BR" dirty="0" smtClean="0"/>
              <a:t>ó de um CFG)</a:t>
            </a:r>
            <a:endParaRPr dirty="0"/>
          </a:p>
        </p:txBody>
      </p:sp>
      <p:sp>
        <p:nvSpPr>
          <p:cNvPr id="1209" name="Shape 120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51411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Descreve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dirty="0" err="1" smtClean="0"/>
              <a:t>equência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instruções</a:t>
            </a:r>
            <a:endParaRPr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Invariantes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para o meio de um bloco básico (apenas no início)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no meio de um bloco básico (apenas no fim)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Cada </a:t>
            </a:r>
            <a:r>
              <a:rPr lang="pt-BR" dirty="0"/>
              <a:t>instrução em um bloco básico é executada após todas as instruções anteriores terem sido executadas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693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Exemplo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endParaRPr dirty="0"/>
          </a:p>
        </p:txBody>
      </p:sp>
      <p:sp>
        <p:nvSpPr>
          <p:cNvPr id="1219" name="Shape 1219"/>
          <p:cNvSpPr/>
          <p:nvPr/>
        </p:nvSpPr>
        <p:spPr>
          <a:xfrm>
            <a:off x="1187624" y="1988840"/>
            <a:ext cx="6605687" cy="233582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5717" tIns="35717" rIns="35717" bIns="35717" anchor="ctr">
            <a:spAutoFit/>
          </a:bodyPr>
          <a:lstStyle/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1. L1: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2</a:t>
            </a:r>
            <a:r>
              <a:rPr lang="en-US" sz="3600" dirty="0" smtClean="0"/>
              <a:t>.   </a:t>
            </a:r>
            <a:r>
              <a:rPr sz="3600" dirty="0" smtClean="0"/>
              <a:t>t</a:t>
            </a:r>
            <a:r>
              <a:rPr sz="3600" dirty="0"/>
              <a:t>:=2*x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3</a:t>
            </a:r>
            <a:r>
              <a:rPr lang="en-US" sz="3600" dirty="0" smtClean="0"/>
              <a:t>.   </a:t>
            </a:r>
            <a:r>
              <a:rPr sz="3600" dirty="0" smtClean="0"/>
              <a:t>w</a:t>
            </a:r>
            <a:r>
              <a:rPr sz="3600" dirty="0"/>
              <a:t>:=t+x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4.</a:t>
            </a:r>
            <a:r>
              <a:rPr lang="en-US" sz="3600" dirty="0" smtClean="0"/>
              <a:t>   </a:t>
            </a:r>
            <a:r>
              <a:rPr sz="3600" dirty="0" smtClean="0"/>
              <a:t>if </a:t>
            </a:r>
            <a:r>
              <a:rPr sz="3600" dirty="0"/>
              <a:t>w&gt;0 </a:t>
            </a:r>
            <a:r>
              <a:rPr sz="3600" dirty="0" err="1"/>
              <a:t>goto</a:t>
            </a:r>
            <a:r>
              <a:rPr sz="3600" dirty="0"/>
              <a:t> L2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2119836" y="4615979"/>
            <a:ext cx="4982771" cy="933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5717" tIns="35717" rIns="35717" bIns="35717" anchor="ctr">
            <a:spAutoFit/>
          </a:bodyPr>
          <a:lstStyle/>
          <a:p>
            <a:pPr algn="ctr"/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há</a:t>
            </a:r>
            <a:r>
              <a:rPr sz="2800" dirty="0"/>
              <a:t> </a:t>
            </a:r>
            <a:r>
              <a:rPr sz="2800" dirty="0" err="1"/>
              <a:t>como</a:t>
            </a:r>
            <a:r>
              <a:rPr sz="2800" dirty="0"/>
              <a:t> (3)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</a:t>
            </a:r>
            <a:br>
              <a:rPr sz="2800" dirty="0"/>
            </a:br>
            <a:r>
              <a:rPr sz="2800" dirty="0" err="1"/>
              <a:t>sem</a:t>
            </a:r>
            <a:r>
              <a:rPr sz="2800" dirty="0"/>
              <a:t> (2)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sido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antes.</a:t>
            </a:r>
          </a:p>
        </p:txBody>
      </p:sp>
    </p:spTree>
    <p:extLst>
      <p:ext uri="{BB962C8B-B14F-4D97-AF65-F5344CB8AC3E}">
        <p14:creationId xmlns:p14="http://schemas.microsoft.com/office/powerpoint/2010/main" val="3411700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CFG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lang="pt-BR" dirty="0"/>
              <a:t>O corpo de um procedimento pode ser representado como um </a:t>
            </a:r>
            <a:r>
              <a:rPr lang="pt-BR" dirty="0" smtClean="0"/>
              <a:t>CFG</a:t>
            </a:r>
          </a:p>
          <a:p>
            <a:pPr marL="284145" indent="-284145">
              <a:defRPr sz="3300"/>
            </a:pPr>
            <a:r>
              <a:rPr lang="pt-BR" dirty="0"/>
              <a:t>Há um nó inicial</a:t>
            </a:r>
          </a:p>
          <a:p>
            <a:pPr marL="284145" indent="-284145">
              <a:defRPr sz="3300"/>
            </a:pPr>
            <a:r>
              <a:rPr lang="pt-BR" dirty="0"/>
              <a:t>Todos os nós de retorno são </a:t>
            </a:r>
            <a:r>
              <a:rPr lang="pt-BR" dirty="0" smtClean="0"/>
              <a:t>terminais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28082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1840" y="1708819"/>
            <a:ext cx="5759649" cy="438447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867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Fluxos</a:t>
            </a:r>
          </a:p>
        </p:txBody>
      </p:sp>
      <p:sp>
        <p:nvSpPr>
          <p:cNvPr id="1252" name="Shape 1252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3750469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 smtClean="0"/>
              <a:t>Podem</a:t>
            </a:r>
            <a:r>
              <a:rPr sz="3200" dirty="0" smtClean="0"/>
              <a:t> </a:t>
            </a:r>
            <a:r>
              <a:rPr sz="3200" dirty="0" err="1"/>
              <a:t>existir</a:t>
            </a:r>
            <a:r>
              <a:rPr sz="3200" dirty="0"/>
              <a:t> </a:t>
            </a:r>
            <a:r>
              <a:rPr sz="3200" dirty="0" err="1"/>
              <a:t>caminhos</a:t>
            </a:r>
            <a:r>
              <a:rPr sz="3200" dirty="0"/>
              <a:t> </a:t>
            </a:r>
            <a:r>
              <a:rPr sz="3200" dirty="0" err="1"/>
              <a:t>impossíveis</a:t>
            </a:r>
            <a:endParaRPr sz="3200" dirty="0"/>
          </a:p>
          <a:p>
            <a:pPr marL="284145" indent="-284145">
              <a:defRPr sz="3300"/>
            </a:pPr>
            <a:r>
              <a:rPr sz="3200" dirty="0"/>
              <a:t>No </a:t>
            </a:r>
            <a:r>
              <a:rPr sz="3200" dirty="0" err="1"/>
              <a:t>exemplo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lado</a:t>
            </a:r>
            <a:r>
              <a:rPr sz="3200" dirty="0"/>
              <a:t>, </a:t>
            </a:r>
            <a:r>
              <a:rPr lang="en-US" sz="3200" dirty="0" smtClean="0"/>
              <a:t>o valor de </a:t>
            </a:r>
            <a:r>
              <a:rPr sz="3200" dirty="0" smtClean="0"/>
              <a:t>c </a:t>
            </a:r>
            <a:r>
              <a:rPr sz="3200" dirty="0" err="1"/>
              <a:t>não</a:t>
            </a:r>
            <a:r>
              <a:rPr sz="3200" dirty="0"/>
              <a:t> </a:t>
            </a:r>
            <a:r>
              <a:rPr sz="3200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mesmo</a:t>
            </a:r>
            <a:r>
              <a:rPr sz="3200" dirty="0"/>
              <a:t> tempo </a:t>
            </a:r>
            <a:r>
              <a:rPr lang="en-US" sz="3200" dirty="0" err="1" smtClean="0"/>
              <a:t>verdadeiro</a:t>
            </a:r>
            <a:r>
              <a:rPr lang="en-US" sz="3200" dirty="0" smtClean="0"/>
              <a:t> e </a:t>
            </a:r>
            <a:r>
              <a:rPr lang="en-US" sz="3200" dirty="0" err="1" smtClean="0"/>
              <a:t>falso</a:t>
            </a:r>
            <a:endParaRPr sz="3200" dirty="0"/>
          </a:p>
        </p:txBody>
      </p:sp>
      <p:pic>
        <p:nvPicPr>
          <p:cNvPr id="12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1633" y="1531441"/>
            <a:ext cx="4214813" cy="50006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0072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Entrada</a:t>
            </a:r>
            <a:endParaRPr i="0" dirty="0"/>
          </a:p>
        </p:txBody>
      </p:sp>
      <p:sp>
        <p:nvSpPr>
          <p:cNvPr id="1264" name="Shape 1264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078783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/>
              <a:t>Fluxo</a:t>
            </a:r>
            <a:r>
              <a:rPr sz="3200" dirty="0"/>
              <a:t> de </a:t>
            </a:r>
            <a:r>
              <a:rPr sz="3200" dirty="0" err="1"/>
              <a:t>controle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vir</a:t>
            </a:r>
            <a:r>
              <a:rPr sz="3200" dirty="0"/>
              <a:t> de </a:t>
            </a:r>
            <a:r>
              <a:rPr sz="3200" dirty="0" err="1"/>
              <a:t>qualquer</a:t>
            </a:r>
            <a:r>
              <a:rPr sz="3200" dirty="0"/>
              <a:t> um dos </a:t>
            </a:r>
            <a:r>
              <a:rPr sz="3200" dirty="0" err="1" smtClean="0"/>
              <a:t>blocos</a:t>
            </a:r>
            <a:r>
              <a:rPr lang="pt-BR" sz="3200" dirty="0" smtClean="0"/>
              <a:t> </a:t>
            </a:r>
            <a:r>
              <a:rPr sz="3200" dirty="0" err="1" smtClean="0"/>
              <a:t>predecessores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Cada</a:t>
            </a:r>
            <a:r>
              <a:rPr sz="3200" dirty="0"/>
              <a:t> </a:t>
            </a:r>
            <a:r>
              <a:rPr sz="3200" dirty="0" err="1"/>
              <a:t>aresta</a:t>
            </a:r>
            <a:r>
              <a:rPr sz="3200" dirty="0"/>
              <a:t> </a:t>
            </a:r>
            <a:r>
              <a:rPr sz="3200" dirty="0" err="1"/>
              <a:t>representa</a:t>
            </a:r>
            <a:r>
              <a:rPr sz="3200" dirty="0"/>
              <a:t> </a:t>
            </a:r>
            <a:r>
              <a:rPr sz="3200" dirty="0" err="1"/>
              <a:t>uma</a:t>
            </a:r>
            <a:r>
              <a:rPr sz="3200" dirty="0"/>
              <a:t> </a:t>
            </a:r>
            <a:r>
              <a:rPr sz="3200" dirty="0" err="1"/>
              <a:t>possível</a:t>
            </a:r>
            <a:r>
              <a:rPr sz="3200" dirty="0"/>
              <a:t> </a:t>
            </a:r>
            <a:r>
              <a:rPr sz="3200" dirty="0" err="1"/>
              <a:t>execução</a:t>
            </a:r>
            <a:r>
              <a:rPr sz="3200" dirty="0"/>
              <a:t> do </a:t>
            </a:r>
            <a:r>
              <a:rPr sz="3200" dirty="0" err="1"/>
              <a:t>programa</a:t>
            </a:r>
            <a:endParaRPr sz="3200" dirty="0"/>
          </a:p>
        </p:txBody>
      </p:sp>
      <p:pic>
        <p:nvPicPr>
          <p:cNvPr id="12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3808" y="4293096"/>
            <a:ext cx="2946797" cy="2125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8485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Saída</a:t>
            </a:r>
            <a:endParaRPr i="0" dirty="0"/>
          </a:p>
        </p:txBody>
      </p:sp>
      <p:sp>
        <p:nvSpPr>
          <p:cNvPr id="1258" name="Shape 1258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438823" cy="44201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4145" indent="-284145">
              <a:defRPr sz="3300"/>
            </a:pPr>
            <a:r>
              <a:rPr sz="3200" dirty="0" err="1"/>
              <a:t>Múltiplas</a:t>
            </a:r>
            <a:r>
              <a:rPr sz="3200" dirty="0"/>
              <a:t> </a:t>
            </a:r>
            <a:r>
              <a:rPr sz="3200" dirty="0" err="1"/>
              <a:t>arestas</a:t>
            </a:r>
            <a:r>
              <a:rPr sz="3200" dirty="0"/>
              <a:t> </a:t>
            </a:r>
            <a:r>
              <a:rPr sz="3200" dirty="0" err="1"/>
              <a:t>saindo</a:t>
            </a:r>
            <a:r>
              <a:rPr sz="3200" dirty="0"/>
              <a:t> de um </a:t>
            </a:r>
            <a:r>
              <a:rPr sz="3200" dirty="0" err="1"/>
              <a:t>nó</a:t>
            </a:r>
            <a:r>
              <a:rPr sz="3200" dirty="0"/>
              <a:t> </a:t>
            </a:r>
            <a:r>
              <a:rPr sz="3200" dirty="0" err="1"/>
              <a:t>indicam</a:t>
            </a:r>
            <a:r>
              <a:rPr sz="3200" dirty="0"/>
              <a:t> </a:t>
            </a:r>
            <a:r>
              <a:rPr sz="3200" dirty="0" err="1" smtClean="0"/>
              <a:t>possíveis</a:t>
            </a:r>
            <a:r>
              <a:rPr sz="3200" dirty="0" smtClean="0"/>
              <a:t> </a:t>
            </a:r>
            <a:r>
              <a:rPr sz="3200" dirty="0" err="1"/>
              <a:t>fluxos</a:t>
            </a:r>
            <a:r>
              <a:rPr sz="3200" dirty="0"/>
              <a:t> de </a:t>
            </a:r>
            <a:r>
              <a:rPr sz="3200" dirty="0" err="1" smtClean="0"/>
              <a:t>controle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Próximo</a:t>
            </a:r>
            <a:r>
              <a:rPr sz="3200" dirty="0"/>
              <a:t> </a:t>
            </a:r>
            <a:r>
              <a:rPr sz="3200" dirty="0" err="1"/>
              <a:t>bloco</a:t>
            </a:r>
            <a:r>
              <a:rPr sz="3200" dirty="0"/>
              <a:t> a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executado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um </a:t>
            </a:r>
            <a:r>
              <a:rPr sz="3200" dirty="0" err="1"/>
              <a:t>dentre</a:t>
            </a:r>
            <a:r>
              <a:rPr sz="3200" dirty="0"/>
              <a:t> </a:t>
            </a:r>
            <a:r>
              <a:rPr sz="3200" dirty="0" err="1"/>
              <a:t>os</a:t>
            </a:r>
            <a:r>
              <a:rPr sz="3200" dirty="0"/>
              <a:t> </a:t>
            </a:r>
            <a:r>
              <a:rPr sz="3200" dirty="0" err="1"/>
              <a:t>sucessores</a:t>
            </a:r>
            <a:endParaRPr sz="3200" dirty="0"/>
          </a:p>
        </p:txBody>
      </p:sp>
      <p:pic>
        <p:nvPicPr>
          <p:cNvPr id="12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7824" y="4293096"/>
            <a:ext cx="2875359" cy="2134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7313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 (IR)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pPr lvl="1"/>
            <a:r>
              <a:rPr lang="pt-BR" dirty="0"/>
              <a:t>Facilita alguma tarefa do </a:t>
            </a:r>
            <a:r>
              <a:rPr lang="pt-BR" dirty="0" smtClean="0"/>
              <a:t>compilador</a:t>
            </a:r>
            <a:endParaRPr lang="en-US" dirty="0" smtClean="0"/>
          </a:p>
          <a:p>
            <a:pPr lvl="1"/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 smtClean="0"/>
              <a:t>propósito</a:t>
            </a:r>
            <a:r>
              <a:rPr lang="en-US" dirty="0" smtClean="0"/>
              <a:t> da </a:t>
            </a:r>
            <a:r>
              <a:rPr lang="en-US" dirty="0" err="1" smtClean="0"/>
              <a:t>tarefa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para </a:t>
            </a: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otimização</a:t>
            </a:r>
            <a:endParaRPr lang="en-US" b="1" dirty="0"/>
          </a:p>
          <a:p>
            <a:pPr lvl="2"/>
            <a:r>
              <a:rPr lang="en-US" b="1" dirty="0" err="1" smtClean="0"/>
              <a:t>Gerar</a:t>
            </a:r>
            <a:r>
              <a:rPr lang="en-US" b="1" dirty="0" smtClean="0"/>
              <a:t> </a:t>
            </a:r>
            <a:r>
              <a:rPr lang="en-US" b="1" dirty="0" err="1" smtClean="0"/>
              <a:t>código</a:t>
            </a:r>
            <a:r>
              <a:rPr lang="en-US" b="1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plataforma</a:t>
            </a:r>
            <a:endParaRPr lang="en-US" dirty="0" smtClean="0"/>
          </a:p>
        </p:txBody>
      </p:sp>
      <p:sp>
        <p:nvSpPr>
          <p:cNvPr id="9" name="Shape 991"/>
          <p:cNvSpPr/>
          <p:nvPr/>
        </p:nvSpPr>
        <p:spPr>
          <a:xfrm>
            <a:off x="116077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Shape 992"/>
          <p:cNvSpPr/>
          <p:nvPr/>
        </p:nvSpPr>
        <p:spPr>
          <a:xfrm>
            <a:off x="1301231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1" name="Shape 993"/>
          <p:cNvSpPr/>
          <p:nvPr/>
        </p:nvSpPr>
        <p:spPr>
          <a:xfrm>
            <a:off x="676781" y="5867558"/>
            <a:ext cx="49632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994"/>
          <p:cNvSpPr/>
          <p:nvPr/>
        </p:nvSpPr>
        <p:spPr>
          <a:xfrm>
            <a:off x="2481664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5"/>
          <p:cNvSpPr/>
          <p:nvPr/>
        </p:nvSpPr>
        <p:spPr>
          <a:xfrm>
            <a:off x="2985027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14" name="Shape 996"/>
          <p:cNvSpPr/>
          <p:nvPr/>
        </p:nvSpPr>
        <p:spPr>
          <a:xfrm>
            <a:off x="3009116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Shape 997"/>
          <p:cNvSpPr/>
          <p:nvPr/>
        </p:nvSpPr>
        <p:spPr>
          <a:xfrm>
            <a:off x="4286548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998"/>
          <p:cNvSpPr/>
          <p:nvPr/>
        </p:nvSpPr>
        <p:spPr>
          <a:xfrm>
            <a:off x="478991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gerar</a:t>
            </a:r>
            <a:endParaRPr lang="en-US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7" name="Shape 999"/>
          <p:cNvSpPr/>
          <p:nvPr/>
        </p:nvSpPr>
        <p:spPr>
          <a:xfrm>
            <a:off x="4966055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" name="Shape 1000"/>
          <p:cNvSpPr/>
          <p:nvPr/>
        </p:nvSpPr>
        <p:spPr>
          <a:xfrm flipV="1">
            <a:off x="6110804" y="5867557"/>
            <a:ext cx="1854374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1002"/>
          <p:cNvSpPr/>
          <p:nvPr/>
        </p:nvSpPr>
        <p:spPr>
          <a:xfrm>
            <a:off x="7471691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1" name="Shape 1003"/>
          <p:cNvSpPr/>
          <p:nvPr/>
        </p:nvSpPr>
        <p:spPr>
          <a:xfrm>
            <a:off x="6338933" y="4941168"/>
            <a:ext cx="2265515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representação</a:t>
            </a:r>
            <a:endParaRPr dirty="0"/>
          </a:p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intermediária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0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Points-to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Mapa que associa </a:t>
            </a:r>
            <a:r>
              <a:rPr lang="pt-BR" dirty="0" smtClean="0"/>
              <a:t>a uma</a:t>
            </a:r>
            <a:r>
              <a:rPr lang="pt-BR" dirty="0"/>
              <a:t> variável, em um ponto do </a:t>
            </a:r>
            <a:r>
              <a:rPr lang="pt-BR" dirty="0" smtClean="0"/>
              <a:t>programa,</a:t>
            </a:r>
            <a:r>
              <a:rPr lang="pt-BR" dirty="0" smtClean="0"/>
              <a:t> um </a:t>
            </a:r>
            <a:r>
              <a:rPr lang="pt-BR" dirty="0" smtClean="0"/>
              <a:t>conjunto de possíveis endereços que ela pode </a:t>
            </a:r>
            <a:r>
              <a:rPr lang="pt-BR" dirty="0" smtClean="0"/>
              <a:t>referenciar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3501008"/>
            <a:ext cx="4752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variável</a:t>
            </a:r>
            <a:r>
              <a:rPr lang="en-US" sz="2800" dirty="0" smtClean="0"/>
              <a:t> x </a:t>
            </a:r>
            <a:r>
              <a:rPr lang="en-US" sz="2800" dirty="0" smtClean="0">
                <a:sym typeface="Wingdings" panose="05000000000000000000" pitchFamily="2" charset="2"/>
              </a:rPr>
              <a:t> “point-to set de x”</a:t>
            </a:r>
          </a:p>
          <a:p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“point-to </a:t>
            </a:r>
            <a:r>
              <a:rPr lang="en-US" sz="2800" dirty="0" smtClean="0">
                <a:sym typeface="Wingdings" panose="05000000000000000000" pitchFamily="2" charset="2"/>
              </a:rPr>
              <a:t>set de y”</a:t>
            </a:r>
            <a:endParaRPr lang="en-US" sz="2800" dirty="0"/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Motivação: Detecção de código morto e checagem desnecessária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05461" y="3573016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816" y="3573016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611560" y="1844824"/>
            <a:ext cx="5688632" cy="1296144"/>
          </a:xfrm>
          <a:prstGeom prst="wedgeRectCallout">
            <a:avLst>
              <a:gd name="adj1" fmla="val -32727"/>
              <a:gd name="adj2" fmla="val 796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código morto (“</a:t>
            </a:r>
            <a:r>
              <a:rPr lang="pt-BR" sz="2400" dirty="0" err="1" smtClean="0"/>
              <a:t>dead</a:t>
            </a:r>
            <a:r>
              <a:rPr lang="pt-BR" sz="2400" dirty="0" smtClean="0"/>
              <a:t> </a:t>
            </a:r>
            <a:r>
              <a:rPr lang="pt-BR" sz="2400" dirty="0" err="1" smtClean="0"/>
              <a:t>code</a:t>
            </a:r>
            <a:r>
              <a:rPr lang="pt-BR" sz="2400" dirty="0" smtClean="0"/>
              <a:t>”) reduzirá tamanho do código importante --para sistemas embarcados.</a:t>
            </a:r>
            <a:endParaRPr lang="en-US" sz="2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3203848" y="5141201"/>
            <a:ext cx="5472608" cy="1168119"/>
          </a:xfrm>
          <a:prstGeom prst="wedgeRectCallout">
            <a:avLst>
              <a:gd name="adj1" fmla="val -34504"/>
              <a:gd name="adj2" fmla="val -78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checagem desnecessária pode deixar o código mais eficiente.  Checagem ocorre em toda de-referência.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do </a:t>
            </a:r>
            <a:r>
              <a:rPr lang="pt-BR" dirty="0" err="1" smtClean="0"/>
              <a:t>points-to</a:t>
            </a:r>
            <a:r>
              <a:rPr lang="pt-BR" dirty="0" smtClean="0"/>
              <a:t> set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Existem várias opções de representação para a abstração do endereço de mem</a:t>
            </a:r>
            <a:r>
              <a:rPr lang="pt-BR" dirty="0" smtClean="0"/>
              <a:t>ória</a:t>
            </a:r>
            <a:endParaRPr lang="pt-BR" dirty="0" smtClean="0"/>
          </a:p>
          <a:p>
            <a:r>
              <a:rPr lang="pt-BR" dirty="0" smtClean="0"/>
              <a:t>Uma opção: </a:t>
            </a:r>
            <a:r>
              <a:rPr lang="pt-BR" dirty="0" smtClean="0"/>
              <a:t>arquivo e </a:t>
            </a:r>
            <a:r>
              <a:rPr lang="pt-BR" dirty="0" smtClean="0"/>
              <a:t>linha (da alocação)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1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do </a:t>
            </a:r>
            <a:r>
              <a:rPr lang="pt-BR" dirty="0" err="1" smtClean="0"/>
              <a:t>points-to</a:t>
            </a:r>
            <a:r>
              <a:rPr lang="pt-BR" dirty="0" smtClean="0"/>
              <a:t> set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Existem várias opções de representação para a abstração do endereço de mem</a:t>
            </a:r>
            <a:r>
              <a:rPr lang="pt-BR" dirty="0" smtClean="0"/>
              <a:t>ória</a:t>
            </a:r>
            <a:endParaRPr lang="pt-BR" dirty="0" smtClean="0"/>
          </a:p>
          <a:p>
            <a:r>
              <a:rPr lang="pt-BR" dirty="0" smtClean="0"/>
              <a:t>Uma opção: </a:t>
            </a:r>
            <a:r>
              <a:rPr lang="pt-BR" dirty="0" smtClean="0"/>
              <a:t>arquivo e </a:t>
            </a:r>
            <a:r>
              <a:rPr lang="pt-BR" dirty="0" smtClean="0"/>
              <a:t>linha (da alocação)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88040" y="3560490"/>
            <a:ext cx="612068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Qual</a:t>
            </a:r>
            <a:r>
              <a:rPr lang="en-US" sz="3600" dirty="0" smtClean="0"/>
              <a:t> o </a:t>
            </a:r>
            <a:r>
              <a:rPr lang="en-US" sz="3600" dirty="0" err="1" smtClean="0"/>
              <a:t>problema</a:t>
            </a:r>
            <a:r>
              <a:rPr lang="en-US" sz="3600" dirty="0" smtClean="0"/>
              <a:t> </a:t>
            </a:r>
            <a:r>
              <a:rPr lang="en-US" sz="3600" dirty="0" err="1" smtClean="0"/>
              <a:t>desta</a:t>
            </a:r>
            <a:r>
              <a:rPr lang="en-US" sz="3600" dirty="0" smtClean="0"/>
              <a:t> </a:t>
            </a:r>
            <a:r>
              <a:rPr lang="en-US" sz="3600" dirty="0" err="1" smtClean="0"/>
              <a:t>opção</a:t>
            </a:r>
            <a:r>
              <a:rPr lang="en-US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35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2858160"/>
            <a:ext cx="504056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Vários</a:t>
            </a:r>
            <a:r>
              <a:rPr lang="en-US" sz="6000" dirty="0" smtClean="0"/>
              <a:t> </a:t>
            </a:r>
            <a:r>
              <a:rPr lang="en-US" sz="6000" dirty="0" err="1" smtClean="0"/>
              <a:t>detalhes</a:t>
            </a:r>
            <a:r>
              <a:rPr lang="en-US" sz="6000" dirty="0" smtClean="0"/>
              <a:t> </a:t>
            </a:r>
            <a:r>
              <a:rPr lang="en-US" sz="6000" dirty="0" err="1" smtClean="0"/>
              <a:t>omitidos</a:t>
            </a:r>
            <a:r>
              <a:rPr lang="en-US" sz="6000" dirty="0" smtClean="0"/>
              <a:t>!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9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1123944"/>
          </a:xfrm>
        </p:spPr>
        <p:txBody>
          <a:bodyPr>
            <a:normAutofit/>
          </a:bodyPr>
          <a:lstStyle/>
          <a:p>
            <a:r>
              <a:rPr lang="pt-BR" dirty="0" smtClean="0"/>
              <a:t>Grafo onde nó identifica função chamadora e aresta conecta chamador e chamado</a:t>
            </a:r>
            <a:endParaRPr lang="pt-BR" dirty="0"/>
          </a:p>
        </p:txBody>
      </p:sp>
      <p:sp>
        <p:nvSpPr>
          <p:cNvPr id="26" name="Oval 3"/>
          <p:cNvSpPr/>
          <p:nvPr/>
        </p:nvSpPr>
        <p:spPr>
          <a:xfrm>
            <a:off x="2496878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4"/>
          <p:cNvSpPr/>
          <p:nvPr/>
        </p:nvSpPr>
        <p:spPr>
          <a:xfrm>
            <a:off x="3282696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6"/>
          <p:cNvCxnSpPr>
            <a:stCxn id="26" idx="6"/>
            <a:endCxn id="29" idx="2"/>
          </p:cNvCxnSpPr>
          <p:nvPr/>
        </p:nvCxnSpPr>
        <p:spPr>
          <a:xfrm>
            <a:off x="2996944" y="334267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/>
          <p:nvPr/>
        </p:nvSpPr>
        <p:spPr>
          <a:xfrm>
            <a:off x="2139688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9"/>
          <p:cNvSpPr txBox="1"/>
          <p:nvPr/>
        </p:nvSpPr>
        <p:spPr>
          <a:xfrm>
            <a:off x="2786759" y="4021336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uma</a:t>
            </a:r>
            <a:endParaRPr lang="pt-BR" dirty="0"/>
          </a:p>
        </p:txBody>
      </p:sp>
      <p:sp>
        <p:nvSpPr>
          <p:cNvPr id="38" name="Oval 16"/>
          <p:cNvSpPr/>
          <p:nvPr/>
        </p:nvSpPr>
        <p:spPr>
          <a:xfrm>
            <a:off x="2853480" y="495085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19"/>
          <p:cNvSpPr/>
          <p:nvPr/>
        </p:nvSpPr>
        <p:spPr>
          <a:xfrm>
            <a:off x="2139100" y="4736544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20"/>
          <p:cNvSpPr txBox="1"/>
          <p:nvPr/>
        </p:nvSpPr>
        <p:spPr>
          <a:xfrm>
            <a:off x="2211219" y="5726202"/>
            <a:ext cx="19287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ecursão simples</a:t>
            </a:r>
            <a:endParaRPr lang="pt-BR" dirty="0"/>
          </a:p>
        </p:txBody>
      </p:sp>
      <p:cxnSp>
        <p:nvCxnSpPr>
          <p:cNvPr id="41" name="Curved Connector 22"/>
          <p:cNvCxnSpPr>
            <a:stCxn id="38" idx="7"/>
            <a:endCxn id="38" idx="6"/>
          </p:cNvCxnSpPr>
          <p:nvPr/>
        </p:nvCxnSpPr>
        <p:spPr>
          <a:xfrm rot="16200000" flipH="1">
            <a:off x="3228529" y="5075875"/>
            <a:ext cx="176800" cy="73233"/>
          </a:xfrm>
          <a:prstGeom prst="curvedConnector4">
            <a:avLst>
              <a:gd name="adj1" fmla="val -115867"/>
              <a:gd name="adj2" fmla="val 487829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Oval 26"/>
          <p:cNvSpPr/>
          <p:nvPr/>
        </p:nvSpPr>
        <p:spPr>
          <a:xfrm>
            <a:off x="4873142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27"/>
          <p:cNvSpPr/>
          <p:nvPr/>
        </p:nvSpPr>
        <p:spPr>
          <a:xfrm>
            <a:off x="5658960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29"/>
          <p:cNvSpPr/>
          <p:nvPr/>
        </p:nvSpPr>
        <p:spPr>
          <a:xfrm>
            <a:off x="4515952" y="4724275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30"/>
          <p:cNvSpPr txBox="1"/>
          <p:nvPr/>
        </p:nvSpPr>
        <p:spPr>
          <a:xfrm>
            <a:off x="4679967" y="5726202"/>
            <a:ext cx="14790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recursão mútua</a:t>
            </a:r>
            <a:endParaRPr lang="pt-BR" dirty="0"/>
          </a:p>
        </p:txBody>
      </p:sp>
      <p:cxnSp>
        <p:nvCxnSpPr>
          <p:cNvPr id="53" name="Curved Connector 32"/>
          <p:cNvCxnSpPr>
            <a:stCxn id="47" idx="7"/>
            <a:endCxn id="48" idx="0"/>
          </p:cNvCxnSpPr>
          <p:nvPr/>
        </p:nvCxnSpPr>
        <p:spPr>
          <a:xfrm rot="5400000" flipH="1" flipV="1">
            <a:off x="5567868" y="4670697"/>
            <a:ext cx="73233" cy="609018"/>
          </a:xfrm>
          <a:prstGeom prst="curvedConnector3">
            <a:avLst>
              <a:gd name="adj1" fmla="val 336477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35"/>
          <p:cNvCxnSpPr/>
          <p:nvPr/>
        </p:nvCxnSpPr>
        <p:spPr>
          <a:xfrm rot="5400000" flipH="1">
            <a:off x="5567867" y="5170763"/>
            <a:ext cx="73233" cy="609018"/>
          </a:xfrm>
          <a:prstGeom prst="curvedConnector3">
            <a:avLst>
              <a:gd name="adj1" fmla="val -160806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Oval 42"/>
          <p:cNvSpPr/>
          <p:nvPr/>
        </p:nvSpPr>
        <p:spPr>
          <a:xfrm>
            <a:off x="4605086" y="316408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Oval 43"/>
          <p:cNvSpPr/>
          <p:nvPr/>
        </p:nvSpPr>
        <p:spPr>
          <a:xfrm>
            <a:off x="5676656" y="294976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Straight Arrow Connector 44"/>
          <p:cNvCxnSpPr>
            <a:stCxn id="57" idx="6"/>
            <a:endCxn id="58" idx="2"/>
          </p:cNvCxnSpPr>
          <p:nvPr/>
        </p:nvCxnSpPr>
        <p:spPr>
          <a:xfrm flipV="1">
            <a:off x="5105152" y="3199799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45"/>
          <p:cNvSpPr/>
          <p:nvPr/>
        </p:nvSpPr>
        <p:spPr>
          <a:xfrm>
            <a:off x="4509100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Oval 48"/>
          <p:cNvSpPr/>
          <p:nvPr/>
        </p:nvSpPr>
        <p:spPr>
          <a:xfrm>
            <a:off x="5676656" y="352127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Straight Arrow Connector 49"/>
          <p:cNvCxnSpPr>
            <a:stCxn id="57" idx="6"/>
            <a:endCxn id="61" idx="2"/>
          </p:cNvCxnSpPr>
          <p:nvPr/>
        </p:nvCxnSpPr>
        <p:spPr>
          <a:xfrm>
            <a:off x="5105152" y="3414113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53"/>
          <p:cNvSpPr txBox="1"/>
          <p:nvPr/>
        </p:nvSpPr>
        <p:spPr>
          <a:xfrm>
            <a:off x="5019386" y="4021336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várias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vs. call stack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confundir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Call graph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procedimento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stack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main </a:t>
            </a:r>
            <a:r>
              <a:rPr lang="en-US" dirty="0" err="1" smtClean="0"/>
              <a:t>até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 Soluções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1: Call graph (CG) n</a:t>
            </a:r>
            <a:r>
              <a:rPr lang="pt-BR" dirty="0" err="1" smtClean="0"/>
              <a:t>ão</a:t>
            </a:r>
            <a:r>
              <a:rPr lang="pt-BR" dirty="0" smtClean="0"/>
              <a:t> caracteriza ordem de chamadas</a:t>
            </a:r>
          </a:p>
          <a:p>
            <a:pPr lvl="1"/>
            <a:r>
              <a:rPr lang="pt-BR" dirty="0" smtClean="0"/>
              <a:t>Solução: Combinar CG com </a:t>
            </a:r>
            <a:r>
              <a:rPr lang="pt-BR" dirty="0" err="1" smtClean="0"/>
              <a:t>CFGs</a:t>
            </a:r>
            <a:endParaRPr lang="pt-BR" dirty="0" smtClean="0"/>
          </a:p>
          <a:p>
            <a:r>
              <a:rPr lang="pt-BR" dirty="0" smtClean="0"/>
              <a:t>Problema 2: OO (ex. </a:t>
            </a:r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) traz complexidades que podem resultar em perda de precisão -&gt; muitas arestas nos </a:t>
            </a:r>
            <a:r>
              <a:rPr lang="pt-BR" dirty="0" err="1" smtClean="0"/>
              <a:t>CGs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Solução: Adicione informação de ponteiros</a:t>
            </a:r>
            <a:endParaRPr lang="en-US" dirty="0"/>
          </a:p>
        </p:txBody>
      </p:sp>
      <p:sp>
        <p:nvSpPr>
          <p:cNvPr id="8" name="Oval 42"/>
          <p:cNvSpPr/>
          <p:nvPr/>
        </p:nvSpPr>
        <p:spPr>
          <a:xfrm>
            <a:off x="6084168" y="241917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43"/>
          <p:cNvSpPr/>
          <p:nvPr/>
        </p:nvSpPr>
        <p:spPr>
          <a:xfrm>
            <a:off x="7155738" y="220486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44"/>
          <p:cNvCxnSpPr>
            <a:stCxn id="8" idx="6"/>
            <a:endCxn id="9" idx="2"/>
          </p:cNvCxnSpPr>
          <p:nvPr/>
        </p:nvCxnSpPr>
        <p:spPr>
          <a:xfrm flipV="1">
            <a:off x="6584234" y="2454897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48"/>
          <p:cNvSpPr/>
          <p:nvPr/>
        </p:nvSpPr>
        <p:spPr>
          <a:xfrm>
            <a:off x="7155738" y="277636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49"/>
          <p:cNvCxnSpPr>
            <a:stCxn id="8" idx="6"/>
            <a:endCxn id="11" idx="2"/>
          </p:cNvCxnSpPr>
          <p:nvPr/>
        </p:nvCxnSpPr>
        <p:spPr>
          <a:xfrm>
            <a:off x="6584234" y="2669211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524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CFG (ICFG) = CG + CFG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2643182"/>
            <a:ext cx="18389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0694" y="3988362"/>
            <a:ext cx="197682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2132" y="3286124"/>
            <a:ext cx="18389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0628" y="4702742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5725" y="620294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>
          <a:xfrm rot="5400000">
            <a:off x="6354810" y="314931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5"/>
          <p:cNvCxnSpPr>
            <a:stCxn id="21" idx="2"/>
            <a:endCxn id="24" idx="0"/>
          </p:cNvCxnSpPr>
          <p:nvPr/>
        </p:nvCxnSpPr>
        <p:spPr>
          <a:xfrm rot="16200000" flipH="1">
            <a:off x="6144488" y="4002582"/>
            <a:ext cx="2547484" cy="1853231"/>
          </a:xfrm>
          <a:prstGeom prst="curvedConnector3">
            <a:avLst>
              <a:gd name="adj1" fmla="val 92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 rot="5400000">
            <a:off x="6323908" y="3820655"/>
            <a:ext cx="332906" cy="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3" idx="0"/>
          </p:cNvCxnSpPr>
          <p:nvPr/>
        </p:nvCxnSpPr>
        <p:spPr>
          <a:xfrm rot="5400000">
            <a:off x="5928691" y="4142327"/>
            <a:ext cx="345048" cy="77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70" idx="0"/>
          </p:cNvCxnSpPr>
          <p:nvPr/>
        </p:nvCxnSpPr>
        <p:spPr>
          <a:xfrm rot="16200000" flipH="1">
            <a:off x="6612369" y="4234430"/>
            <a:ext cx="487924" cy="734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3" idx="1"/>
            <a:endCxn id="21" idx="1"/>
          </p:cNvCxnSpPr>
          <p:nvPr/>
        </p:nvCxnSpPr>
        <p:spPr>
          <a:xfrm rot="10800000" flipH="1">
            <a:off x="5000628" y="3470790"/>
            <a:ext cx="571504" cy="1416618"/>
          </a:xfrm>
          <a:prstGeom prst="curvedConnector3">
            <a:avLst>
              <a:gd name="adj1" fmla="val -52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" idx="3"/>
            <a:endCxn id="24" idx="1"/>
          </p:cNvCxnSpPr>
          <p:nvPr/>
        </p:nvCxnSpPr>
        <p:spPr>
          <a:xfrm>
            <a:off x="7660535" y="6387606"/>
            <a:ext cx="385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285853" y="2983899"/>
            <a:ext cx="1976823" cy="2360072"/>
            <a:chOff x="1285853" y="2983899"/>
            <a:chExt cx="1976823" cy="2360072"/>
          </a:xfrm>
        </p:grpSpPr>
        <p:sp>
          <p:nvSpPr>
            <p:cNvPr id="49" name="TextBox 48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1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5"/>
            <p:cNvCxnSpPr>
              <a:stCxn id="51" idx="2"/>
              <a:endCxn id="54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2"/>
              <a:endCxn id="50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0" idx="1"/>
              <a:endCxn id="51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786578" y="4845618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86578" y="6202940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578" y="5357826"/>
            <a:ext cx="87395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5673" y="22145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840182" y="2369127"/>
            <a:ext cx="3934691" cy="3283528"/>
          </a:xfrm>
          <a:custGeom>
            <a:avLst/>
            <a:gdLst>
              <a:gd name="connsiteX0" fmla="*/ 3934691 w 3934691"/>
              <a:gd name="connsiteY0" fmla="*/ 2687782 h 3283528"/>
              <a:gd name="connsiteX1" fmla="*/ 1620982 w 3934691"/>
              <a:gd name="connsiteY1" fmla="*/ 3283528 h 3283528"/>
              <a:gd name="connsiteX2" fmla="*/ 1080654 w 3934691"/>
              <a:gd name="connsiteY2" fmla="*/ 0 h 3283528"/>
              <a:gd name="connsiteX3" fmla="*/ 0 w 3934691"/>
              <a:gd name="connsiteY3" fmla="*/ 540328 h 328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691" h="3283528">
                <a:moveTo>
                  <a:pt x="3934691" y="2687782"/>
                </a:moveTo>
                <a:lnTo>
                  <a:pt x="1620982" y="3283528"/>
                </a:lnTo>
                <a:lnTo>
                  <a:pt x="1080654" y="0"/>
                </a:lnTo>
                <a:lnTo>
                  <a:pt x="0" y="540328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Freeform 86"/>
          <p:cNvSpPr/>
          <p:nvPr/>
        </p:nvSpPr>
        <p:spPr>
          <a:xfrm>
            <a:off x="2286000" y="5389418"/>
            <a:ext cx="4447309" cy="1177637"/>
          </a:xfrm>
          <a:custGeom>
            <a:avLst/>
            <a:gdLst>
              <a:gd name="connsiteX0" fmla="*/ 0 w 4447309"/>
              <a:gd name="connsiteY0" fmla="*/ 0 h 1177637"/>
              <a:gd name="connsiteX1" fmla="*/ 193964 w 4447309"/>
              <a:gd name="connsiteY1" fmla="*/ 1177637 h 1177637"/>
              <a:gd name="connsiteX2" fmla="*/ 4447309 w 4447309"/>
              <a:gd name="connsiteY2" fmla="*/ 124691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309" h="1177637">
                <a:moveTo>
                  <a:pt x="0" y="0"/>
                </a:moveTo>
                <a:lnTo>
                  <a:pt x="193964" y="1177637"/>
                </a:lnTo>
                <a:lnTo>
                  <a:pt x="4447309" y="124691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Straight Arrow Connector 88"/>
          <p:cNvCxnSpPr>
            <a:stCxn id="76" idx="2"/>
            <a:endCxn id="71" idx="0"/>
          </p:cNvCxnSpPr>
          <p:nvPr/>
        </p:nvCxnSpPr>
        <p:spPr>
          <a:xfrm rot="5400000">
            <a:off x="6985666" y="5965049"/>
            <a:ext cx="475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compilador </a:t>
            </a:r>
            <a:r>
              <a:rPr lang="pt-BR" dirty="0" err="1" smtClean="0"/>
              <a:t>otimizador</a:t>
            </a:r>
            <a:endParaRPr lang="pt-BR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364610" y="5167226"/>
            <a:ext cx="1663774" cy="92607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gerador</a:t>
            </a:r>
          </a:p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de código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-324544" y="4973106"/>
            <a:ext cx="1226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AST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183" y="2357430"/>
            <a:ext cx="1601801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 err="1" smtClean="0">
                <a:solidFill>
                  <a:srgbClr val="000000"/>
                </a:solidFill>
              </a:rPr>
              <a:t>lexer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5377" y="2357430"/>
            <a:ext cx="1491332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parser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1520" y="2715491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5304" y="2164794"/>
            <a:ext cx="736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dirty="0" smtClean="0"/>
              <a:t>fonte</a:t>
            </a:r>
            <a:endParaRPr lang="pt-BR" sz="2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794916" y="2214554"/>
            <a:ext cx="878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/>
              <a:t>token</a:t>
            </a:r>
            <a:endParaRPr lang="pt-BR" b="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92080" y="2214554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06698" y="24706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-33012" y="51672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85700" y="2341420"/>
            <a:ext cx="1400830" cy="783194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checker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2915816" y="2849524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7542367" y="4750792"/>
            <a:ext cx="2142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exec. </a:t>
            </a:r>
            <a:r>
              <a:rPr lang="en-US" sz="2000" b="0" dirty="0" err="1" smtClean="0"/>
              <a:t>ou</a:t>
            </a:r>
            <a:r>
              <a:rPr lang="en-US" sz="2000" b="0" dirty="0" smtClean="0"/>
              <a:t> bytecodes</a:t>
            </a:r>
            <a:endParaRPr lang="pt-BR" b="0" dirty="0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8239071" y="553946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7818075" y="2666235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2915815" y="263638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5495177" y="2696217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0" y="38610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3309" y="141277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Análise</a:t>
            </a:r>
            <a:endParaRPr lang="en-US" sz="3600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15800" y="3945492"/>
            <a:ext cx="150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Síntese</a:t>
            </a:r>
            <a:endParaRPr lang="en-US" sz="3600" i="1" dirty="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7956376" y="2229579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48" name="Shape 998"/>
          <p:cNvSpPr/>
          <p:nvPr/>
        </p:nvSpPr>
        <p:spPr>
          <a:xfrm>
            <a:off x="650736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49" name="Shape 998"/>
          <p:cNvSpPr/>
          <p:nvPr/>
        </p:nvSpPr>
        <p:spPr>
          <a:xfrm>
            <a:off x="4499992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81000" y="5526911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" name="Shape 998"/>
          <p:cNvSpPr/>
          <p:nvPr/>
        </p:nvSpPr>
        <p:spPr>
          <a:xfrm>
            <a:off x="2630528" y="509686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pt-BR" sz="2800" dirty="0" err="1">
                <a:solidFill>
                  <a:srgbClr val="000000"/>
                </a:solidFill>
              </a:rPr>
              <a:t>otimi</a:t>
            </a:r>
            <a:r>
              <a:rPr lang="pt-BR" sz="2800" dirty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zador</a:t>
            </a:r>
            <a:endParaRPr lang="en-US" sz="2800" dirty="0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995936" y="5514385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051720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79512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187624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022087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IR_b</a:t>
            </a:r>
            <a:endParaRPr lang="pt-BR" b="0" dirty="0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149879" y="4975467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844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graphs</a:t>
            </a:r>
            <a:r>
              <a:rPr lang="pt-BR" dirty="0" smtClean="0"/>
              <a:t> melhoram precisão com informação de ponteiros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211829"/>
            <a:ext cx="597471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 melhoram precisão com informação de ponteiros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1428728" y="3236293"/>
            <a:ext cx="1149674" cy="1049963"/>
            <a:chOff x="1428728" y="2462617"/>
            <a:chExt cx="1149674" cy="1049963"/>
          </a:xfrm>
        </p:grpSpPr>
        <p:sp>
          <p:nvSpPr>
            <p:cNvPr id="3" name="TextBox 2"/>
            <p:cNvSpPr txBox="1"/>
            <p:nvPr/>
          </p:nvSpPr>
          <p:spPr>
            <a:xfrm>
              <a:off x="1428728" y="3143248"/>
              <a:ext cx="11496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v.run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6" name="Straight Arrow Connector 5"/>
            <p:cNvCxnSpPr>
              <a:endCxn id="3" idx="0"/>
            </p:cNvCxnSpPr>
            <p:nvPr/>
          </p:nvCxnSpPr>
          <p:spPr>
            <a:xfrm rot="16200000" flipH="1">
              <a:off x="1823305" y="2962988"/>
              <a:ext cx="357188" cy="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9773" y="246261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000496" y="2285992"/>
            <a:ext cx="785817" cy="986277"/>
            <a:chOff x="1285853" y="2983899"/>
            <a:chExt cx="1976823" cy="2360072"/>
          </a:xfrm>
        </p:grpSpPr>
        <p:sp>
          <p:nvSpPr>
            <p:cNvPr id="15" name="TextBox 14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19" name="Straight Arrow Connector 18"/>
            <p:cNvCxnSpPr>
              <a:stCxn id="15" idx="2"/>
              <a:endCxn id="17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5"/>
            <p:cNvCxnSpPr>
              <a:stCxn id="17" idx="2"/>
              <a:endCxn id="18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6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6" idx="1"/>
              <a:endCxn id="17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2"/>
          <p:cNvGrpSpPr/>
          <p:nvPr/>
        </p:nvGrpSpPr>
        <p:grpSpPr>
          <a:xfrm>
            <a:off x="6286512" y="3071810"/>
            <a:ext cx="785817" cy="986277"/>
            <a:chOff x="1285853" y="2983899"/>
            <a:chExt cx="1976823" cy="2360072"/>
          </a:xfrm>
        </p:grpSpPr>
        <p:sp>
          <p:nvSpPr>
            <p:cNvPr id="24" name="TextBox 23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"/>
            <p:cNvCxnSpPr>
              <a:stCxn id="26" idx="2"/>
              <a:endCxn id="27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5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5" idx="1"/>
              <a:endCxn id="26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214678" y="1857364"/>
            <a:ext cx="28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0661" y="25596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78402" y="2285992"/>
            <a:ext cx="922028" cy="1815598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78402" y="3071810"/>
            <a:ext cx="3422358" cy="1029780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307063">
            <a:off x="3512327" y="3241011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  <a:sym typeface="Wingdings"/>
              </a:rPr>
              <a:t>X</a:t>
            </a:r>
            <a:endParaRPr lang="pt-BR" sz="11500" dirty="0">
              <a:solidFill>
                <a:srgbClr val="FF0000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6" y="2357430"/>
            <a:ext cx="156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Vehicle v;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5445224"/>
            <a:ext cx="831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(v) s.t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(k)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isof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uma biblioteca de análise de código para gerar </a:t>
            </a:r>
            <a:r>
              <a:rPr lang="pt-BR" dirty="0" err="1" smtClean="0"/>
              <a:t>points-to</a:t>
            </a:r>
            <a:r>
              <a:rPr lang="pt-BR" dirty="0" smtClean="0"/>
              <a:t> set de um programa</a:t>
            </a:r>
          </a:p>
          <a:p>
            <a:pPr lvl="1"/>
            <a:r>
              <a:rPr lang="pt-BR" dirty="0" smtClean="0"/>
              <a:t>Java</a:t>
            </a:r>
          </a:p>
          <a:p>
            <a:pPr lvl="2"/>
            <a:r>
              <a:rPr lang="pt-BR" dirty="0" err="1" smtClean="0"/>
              <a:t>Soot</a:t>
            </a:r>
            <a:r>
              <a:rPr lang="pt-BR" dirty="0" smtClean="0"/>
              <a:t> (www.sable.mcgill.ca/paddle</a:t>
            </a:r>
            <a:r>
              <a:rPr lang="en-US" dirty="0" smtClean="0"/>
              <a:t>)</a:t>
            </a:r>
            <a:endParaRPr lang="pt-BR" dirty="0" smtClean="0"/>
          </a:p>
          <a:p>
            <a:pPr lvl="2"/>
            <a:r>
              <a:rPr lang="pt-BR" dirty="0" err="1" smtClean="0"/>
              <a:t>Doop</a:t>
            </a:r>
            <a:r>
              <a:rPr lang="pt-BR" dirty="0" smtClean="0"/>
              <a:t> (doop.program-analysis.org)</a:t>
            </a:r>
          </a:p>
          <a:p>
            <a:pPr lvl="1"/>
            <a:r>
              <a:rPr lang="pt-BR" dirty="0" smtClean="0"/>
              <a:t>C/C++/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</a:p>
          <a:p>
            <a:pPr lvl="2"/>
            <a:r>
              <a:rPr lang="pt-BR" dirty="0"/>
              <a:t>LLVM </a:t>
            </a:r>
            <a:r>
              <a:rPr lang="pt-BR" dirty="0" smtClean="0"/>
              <a:t>(llvm.org)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</a:t>
            </a:r>
            <a:r>
              <a:rPr lang="pt-BR" dirty="0" smtClean="0"/>
              <a:t>para 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 para </a:t>
            </a:r>
            <a:r>
              <a:rPr lang="en-US" dirty="0" err="1" smtClean="0"/>
              <a:t>geração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Visam</a:t>
            </a:r>
            <a:r>
              <a:rPr lang="es-ES" dirty="0" smtClean="0"/>
              <a:t> </a:t>
            </a:r>
            <a:r>
              <a:rPr lang="es-ES" dirty="0"/>
              <a:t>simplificar </a:t>
            </a:r>
            <a:r>
              <a:rPr lang="es-ES" dirty="0" err="1"/>
              <a:t>representação</a:t>
            </a:r>
            <a:endParaRPr lang="es-ES" dirty="0"/>
          </a:p>
          <a:p>
            <a:r>
              <a:rPr lang="pt-BR" dirty="0"/>
              <a:t>Conjunto menor de instruções para facilitar tradução (ou até interpretação) </a:t>
            </a:r>
          </a:p>
          <a:p>
            <a:pPr lvl="1">
              <a:buFont typeface="Symbol"/>
              <a:buChar char="Þ"/>
            </a:pPr>
            <a:r>
              <a:rPr lang="pt-BR" dirty="0"/>
              <a:t> programas mais longos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Taxonomia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Quanto ao número de argumentos</a:t>
            </a:r>
          </a:p>
          <a:p>
            <a:pPr lvl="1"/>
            <a:r>
              <a:rPr lang="pt-BR" dirty="0" smtClean="0"/>
              <a:t>Representação </a:t>
            </a:r>
            <a:r>
              <a:rPr lang="pt-BR" dirty="0"/>
              <a:t>em 3 endereços</a:t>
            </a:r>
          </a:p>
          <a:p>
            <a:r>
              <a:rPr lang="pt-BR" dirty="0" smtClean="0"/>
              <a:t>Quanto ao acesso à memória</a:t>
            </a:r>
          </a:p>
          <a:p>
            <a:pPr lvl="1"/>
            <a:r>
              <a:rPr lang="pt-BR" dirty="0" smtClean="0"/>
              <a:t>Representação em Pilha (Java JVM)</a:t>
            </a:r>
          </a:p>
          <a:p>
            <a:pPr lvl="1"/>
            <a:r>
              <a:rPr lang="pt-BR" dirty="0" smtClean="0"/>
              <a:t>Representação baseada em registradores (MIPS)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 err="1" smtClean="0"/>
              <a:t>Deixa</a:t>
            </a:r>
            <a:r>
              <a:rPr lang="es-ES" dirty="0" smtClean="0"/>
              <a:t> explícito </a:t>
            </a:r>
            <a:r>
              <a:rPr lang="es-ES" dirty="0" err="1" smtClean="0"/>
              <a:t>ordem</a:t>
            </a:r>
            <a:r>
              <a:rPr lang="es-ES" dirty="0" smtClean="0"/>
              <a:t> de </a:t>
            </a:r>
            <a:r>
              <a:rPr lang="es-ES" dirty="0" err="1" smtClean="0"/>
              <a:t>avaliação</a:t>
            </a:r>
            <a:r>
              <a:rPr lang="es-ES" dirty="0" smtClean="0"/>
              <a:t> (</a:t>
            </a:r>
            <a:r>
              <a:rPr lang="es-ES" dirty="0" err="1" smtClean="0"/>
              <a:t>precedência</a:t>
            </a:r>
            <a:r>
              <a:rPr lang="es-ES" dirty="0" smtClean="0"/>
              <a:t> e </a:t>
            </a:r>
            <a:r>
              <a:rPr lang="es-ES" dirty="0" err="1" smtClean="0"/>
              <a:t>associatividade</a:t>
            </a:r>
            <a:r>
              <a:rPr lang="es-ES" dirty="0" smtClean="0"/>
              <a:t>)</a:t>
            </a: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279" y="4235528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4007260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436620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 err="1" smtClean="0"/>
              <a:t>Deixa</a:t>
            </a:r>
            <a:r>
              <a:rPr lang="es-ES" dirty="0" smtClean="0"/>
              <a:t> explícito </a:t>
            </a:r>
            <a:r>
              <a:rPr lang="es-ES" dirty="0" err="1" smtClean="0"/>
              <a:t>ordem</a:t>
            </a:r>
            <a:r>
              <a:rPr lang="es-ES" dirty="0" smtClean="0"/>
              <a:t> de </a:t>
            </a:r>
            <a:r>
              <a:rPr lang="es-ES" dirty="0" err="1" smtClean="0"/>
              <a:t>avaliação</a:t>
            </a:r>
            <a:r>
              <a:rPr lang="es-ES" dirty="0" smtClean="0"/>
              <a:t> (</a:t>
            </a:r>
            <a:r>
              <a:rPr lang="es-ES" dirty="0" err="1" smtClean="0"/>
              <a:t>precedência</a:t>
            </a:r>
            <a:r>
              <a:rPr lang="es-ES" dirty="0" smtClean="0"/>
              <a:t> e </a:t>
            </a:r>
            <a:r>
              <a:rPr lang="es-ES" dirty="0" err="1" smtClean="0"/>
              <a:t>associatividade</a:t>
            </a:r>
            <a:r>
              <a:rPr lang="es-ES" dirty="0" smtClean="0"/>
              <a:t>)</a:t>
            </a: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279" y="4235528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4007260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436620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 explicativo retangular 6"/>
          <p:cNvSpPr/>
          <p:nvPr/>
        </p:nvSpPr>
        <p:spPr>
          <a:xfrm>
            <a:off x="216024" y="5085184"/>
            <a:ext cx="5004048" cy="1715947"/>
          </a:xfrm>
          <a:prstGeom prst="wedgeRectCallout">
            <a:avLst>
              <a:gd name="adj1" fmla="val 40954"/>
              <a:gd name="adj2" fmla="val -657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Variáveis (inclusive temporárias) podem ser armazenadas em registradores ou em uma pilha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pilha</a:t>
            </a:r>
            <a:endParaRPr lang="en-US" dirty="0"/>
          </a:p>
        </p:txBody>
      </p:sp>
      <p:sp>
        <p:nvSpPr>
          <p:cNvPr id="4" name="AutoShape 2" descr="https://markfaction.files.wordpress.com/2012/07/stackad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tack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631247" cy="28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51082" y="6482855"/>
            <a:ext cx="32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Fonte http</a:t>
            </a:r>
            <a:r>
              <a:rPr lang="en-US" dirty="0"/>
              <a:t>://tinyurl.com/zep7jau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7664" y="4785127"/>
            <a:ext cx="987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PUSH 45</a:t>
            </a:r>
          </a:p>
          <a:p>
            <a:r>
              <a:rPr lang="pt-BR" dirty="0" smtClean="0"/>
              <a:t>PUSH 13</a:t>
            </a:r>
          </a:p>
          <a:p>
            <a:r>
              <a:rPr lang="pt-BR" dirty="0" smtClean="0"/>
              <a:t>PUSH 7</a:t>
            </a:r>
          </a:p>
          <a:p>
            <a:r>
              <a:rPr lang="pt-BR" dirty="0" smtClean="0"/>
              <a:t>PUSH 20</a:t>
            </a:r>
          </a:p>
        </p:txBody>
      </p:sp>
    </p:spTree>
    <p:extLst>
      <p:ext uri="{BB962C8B-B14F-4D97-AF65-F5344CB8AC3E}">
        <p14:creationId xmlns:p14="http://schemas.microsoft.com/office/powerpoint/2010/main" val="17716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Representação baseada em registradores</a:t>
            </a:r>
            <a:endParaRPr lang="en-US" dirty="0"/>
          </a:p>
        </p:txBody>
      </p:sp>
      <p:pic>
        <p:nvPicPr>
          <p:cNvPr id="2050" name="Picture 2" descr="register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2" y="1628800"/>
            <a:ext cx="7776864" cy="38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719654" y="573325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R1, R2, R3</a:t>
            </a:r>
            <a:r>
              <a:rPr lang="en-US" dirty="0"/>
              <a:t> </a:t>
            </a:r>
            <a:r>
              <a:rPr lang="en-US" b="1" dirty="0"/>
              <a:t>;</a:t>
            </a:r>
            <a:r>
              <a:rPr lang="en-US" dirty="0"/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51082" y="6482855"/>
            <a:ext cx="32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Fonte http</a:t>
            </a:r>
            <a:r>
              <a:rPr lang="en-US" dirty="0"/>
              <a:t>://tinyurl.com/zep7jau</a:t>
            </a:r>
          </a:p>
        </p:txBody>
      </p:sp>
    </p:spTree>
    <p:extLst>
      <p:ext uri="{BB962C8B-B14F-4D97-AF65-F5344CB8AC3E}">
        <p14:creationId xmlns:p14="http://schemas.microsoft.com/office/powerpoint/2010/main" val="37963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Taxonomia</a:t>
            </a:r>
          </a:p>
        </p:txBody>
      </p:sp>
      <p:sp>
        <p:nvSpPr>
          <p:cNvPr id="1037" name="Shape 10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</a:t>
            </a:r>
            <a:r>
              <a:rPr lang="pt-BR" dirty="0"/>
              <a:t>g</a:t>
            </a:r>
            <a:r>
              <a:rPr dirty="0" smtClean="0"/>
              <a:t>r</a:t>
            </a:r>
            <a:r>
              <a:rPr lang="pt-BR" dirty="0" err="1"/>
              <a:t>á</a:t>
            </a:r>
            <a:r>
              <a:rPr lang="pt-BR" dirty="0" err="1" smtClean="0"/>
              <a:t>f</a:t>
            </a:r>
            <a:r>
              <a:rPr dirty="0" err="1" smtClean="0"/>
              <a:t>ic</a:t>
            </a:r>
            <a:r>
              <a:rPr lang="pt-BR" dirty="0" smtClean="0"/>
              <a:t>as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e </a:t>
            </a:r>
            <a:r>
              <a:rPr lang="en-US" dirty="0" err="1" smtClean="0"/>
              <a:t>otimização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control-flow graph, point-to graph, etc.</a:t>
            </a:r>
            <a:endParaRPr dirty="0"/>
          </a:p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lineares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 smtClean="0"/>
              <a:t>3-address </a:t>
            </a:r>
            <a:r>
              <a:rPr dirty="0"/>
              <a:t>code, </a:t>
            </a:r>
            <a:r>
              <a:rPr dirty="0" smtClean="0"/>
              <a:t>SSA</a:t>
            </a:r>
            <a:r>
              <a:rPr lang="en-US" dirty="0"/>
              <a:t> </a:t>
            </a:r>
            <a:r>
              <a:rPr lang="en-US" dirty="0" smtClean="0"/>
              <a:t>(ex., LLVM IR), etc.</a:t>
            </a:r>
            <a:endParaRPr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Híbridas</a:t>
            </a:r>
            <a:endParaRPr dirty="0" smtClean="0"/>
          </a:p>
          <a:p>
            <a:pPr lvl="1">
              <a:lnSpc>
                <a:spcPct val="90000"/>
              </a:lnSpc>
            </a:pPr>
            <a:r>
              <a:rPr dirty="0" err="1" smtClean="0"/>
              <a:t>combinar</a:t>
            </a:r>
            <a:r>
              <a:rPr dirty="0" smtClean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e </a:t>
            </a:r>
            <a:r>
              <a:rPr dirty="0" err="1"/>
              <a:t>lineares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099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controvérsia (debate) ainda hoje sobre que representação é </a:t>
            </a:r>
            <a:r>
              <a:rPr lang="pt-BR" dirty="0" smtClean="0"/>
              <a:t>preferível para uma IR</a:t>
            </a:r>
          </a:p>
          <a:p>
            <a:r>
              <a:rPr lang="pt-BR" dirty="0" smtClean="0"/>
              <a:t>Em geral: </a:t>
            </a:r>
          </a:p>
          <a:p>
            <a:pPr lvl="1"/>
            <a:r>
              <a:rPr lang="pt-BR" dirty="0" smtClean="0"/>
              <a:t>Instruções </a:t>
            </a:r>
            <a:r>
              <a:rPr lang="pt-BR" dirty="0"/>
              <a:t>que manipulam registradores são maiores </a:t>
            </a:r>
            <a:r>
              <a:rPr lang="pt-BR" dirty="0" smtClean="0"/>
              <a:t>que aquelas que manipulam pilha</a:t>
            </a:r>
          </a:p>
          <a:p>
            <a:pPr lvl="1"/>
            <a:r>
              <a:rPr lang="pt-BR" dirty="0" smtClean="0"/>
              <a:t>Consequentemente</a:t>
            </a:r>
          </a:p>
          <a:p>
            <a:pPr lvl="2"/>
            <a:r>
              <a:rPr lang="pt-BR" dirty="0" smtClean="0"/>
              <a:t>Programas que manipulam pilha são maiores que aqueles que manipulam registradores </a:t>
            </a:r>
            <a:r>
              <a:rPr lang="pt-BR" dirty="0"/>
              <a:t>(pois </a:t>
            </a:r>
            <a:r>
              <a:rPr lang="pt-BR" dirty="0" smtClean="0"/>
              <a:t>instruções sobre pilha são </a:t>
            </a:r>
            <a:r>
              <a:rPr lang="pt-BR" dirty="0"/>
              <a:t>menores)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</a:t>
            </a:r>
          </a:p>
          <a:p>
            <a:pPr lvl="1"/>
            <a:r>
              <a:rPr lang="pt-BR" dirty="0"/>
              <a:t>Compilação: .</a:t>
            </a:r>
            <a:r>
              <a:rPr lang="pt-BR" dirty="0" err="1"/>
              <a:t>java</a:t>
            </a:r>
            <a:r>
              <a:rPr lang="pt-BR" dirty="0"/>
              <a:t> =(</a:t>
            </a:r>
            <a:r>
              <a:rPr lang="pt-BR" dirty="0" err="1"/>
              <a:t>javac</a:t>
            </a:r>
            <a:r>
              <a:rPr lang="pt-BR" dirty="0"/>
              <a:t>)=&gt; .</a:t>
            </a:r>
            <a:r>
              <a:rPr lang="pt-BR" dirty="0" err="1"/>
              <a:t>class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Formato .</a:t>
            </a:r>
            <a:r>
              <a:rPr lang="pt-BR" dirty="0" err="1" smtClean="0"/>
              <a:t>class</a:t>
            </a:r>
            <a:r>
              <a:rPr lang="pt-BR" dirty="0" smtClean="0"/>
              <a:t> é baseado em pilha</a:t>
            </a:r>
            <a:endParaRPr lang="pt-BR" dirty="0" smtClean="0"/>
          </a:p>
          <a:p>
            <a:r>
              <a:rPr lang="pt-BR" dirty="0" err="1" smtClean="0"/>
              <a:t>Android</a:t>
            </a:r>
            <a:endParaRPr lang="pt-BR" dirty="0" smtClean="0"/>
          </a:p>
          <a:p>
            <a:pPr lvl="1"/>
            <a:r>
              <a:rPr lang="pt-BR" dirty="0" smtClean="0"/>
              <a:t>Compilação: .</a:t>
            </a:r>
            <a:r>
              <a:rPr lang="pt-BR" dirty="0" err="1" smtClean="0"/>
              <a:t>class</a:t>
            </a:r>
            <a:r>
              <a:rPr lang="pt-BR" dirty="0" smtClean="0"/>
              <a:t> =(</a:t>
            </a:r>
            <a:r>
              <a:rPr lang="pt-BR" dirty="0" err="1"/>
              <a:t>dx</a:t>
            </a:r>
            <a:r>
              <a:rPr lang="pt-BR" dirty="0"/>
              <a:t>)=&gt; .</a:t>
            </a:r>
            <a:r>
              <a:rPr lang="pt-BR" dirty="0" err="1" smtClean="0"/>
              <a:t>dex</a:t>
            </a:r>
            <a:endParaRPr lang="pt-BR" dirty="0" smtClean="0"/>
          </a:p>
          <a:p>
            <a:pPr lvl="1"/>
            <a:r>
              <a:rPr lang="pt-BR" dirty="0" smtClean="0"/>
              <a:t>Formato .</a:t>
            </a:r>
            <a:r>
              <a:rPr lang="pt-BR" dirty="0" err="1" smtClean="0"/>
              <a:t>dex</a:t>
            </a:r>
            <a:r>
              <a:rPr lang="pt-BR" dirty="0" smtClean="0"/>
              <a:t> é baseado em registradores</a:t>
            </a:r>
          </a:p>
        </p:txBody>
      </p:sp>
    </p:spTree>
    <p:extLst>
      <p:ext uri="{BB962C8B-B14F-4D97-AF65-F5344CB8AC3E}">
        <p14:creationId xmlns:p14="http://schemas.microsoft.com/office/powerpoint/2010/main" val="15040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IR </a:t>
            </a:r>
            <a:r>
              <a:rPr lang="pt-BR" dirty="0"/>
              <a:t>muito popular em compiladores</a:t>
            </a:r>
            <a:r>
              <a:rPr lang="pt-BR" dirty="0" smtClean="0"/>
              <a:t>!</a:t>
            </a:r>
            <a:endParaRPr lang="pt-BR" dirty="0"/>
          </a:p>
          <a:p>
            <a:pPr lvl="1"/>
            <a:r>
              <a:rPr lang="pt-BR" dirty="0"/>
              <a:t>LLVM IR (http://llvm.org/docs/LangRef.html)</a:t>
            </a:r>
          </a:p>
          <a:p>
            <a:pPr lvl="1"/>
            <a:r>
              <a:rPr lang="pt-BR" dirty="0"/>
              <a:t>Ver outros usos: http://tinyurl.com/md68jv5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código que torna explícita a relação entre definição e uso de uma variável</a:t>
            </a:r>
          </a:p>
          <a:p>
            <a:pPr lvl="1"/>
            <a:r>
              <a:rPr lang="pt-BR" dirty="0"/>
              <a:t>Útil para identificar dependência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Facilita uma série de otimizações</a:t>
            </a:r>
          </a:p>
          <a:p>
            <a:pPr lvl="1"/>
            <a:r>
              <a:rPr lang="pt-BR" dirty="0" smtClean="0"/>
              <a:t>Tipicamente baseada em 3 endereços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4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x0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x1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x2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x3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7184" y="3356992"/>
            <a:ext cx="371477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Cada definição (atribuição) de uma variável gera um novo nome.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3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227687"/>
            <a:ext cx="417646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Variáveis usadas em blocos básicos com mais de um ancestral requerem funções </a:t>
            </a:r>
            <a:r>
              <a:rPr lang="pt-BR" sz="2400" dirty="0" err="1"/>
              <a:t>phi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740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5536" y="2254220"/>
            <a:ext cx="3744416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semântica de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x3 =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(x1, x2)</a:t>
            </a:r>
            <a:r>
              <a:rPr lang="pt-BR" sz="2400" dirty="0"/>
              <a:t> é a seguinte: o valor de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x3</a:t>
            </a:r>
            <a:r>
              <a:rPr lang="pt-BR" sz="2400" dirty="0"/>
              <a:t> após a atribuição será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x1</a:t>
            </a:r>
            <a:r>
              <a:rPr lang="pt-BR" sz="2400" dirty="0"/>
              <a:t> se a execução seguir o primeiro caminho (neste caso, se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x0 &gt; 10</a:t>
            </a:r>
            <a:r>
              <a:rPr lang="pt-BR" sz="2400" dirty="0"/>
              <a:t> avaliar para </a:t>
            </a:r>
            <a:r>
              <a:rPr lang="pt-BR" sz="2400" dirty="0" err="1" smtClean="0"/>
              <a:t>true</a:t>
            </a:r>
            <a:r>
              <a:rPr lang="pt-BR" sz="2400" dirty="0" smtClean="0"/>
              <a:t>). Caso </a:t>
            </a:r>
            <a:r>
              <a:rPr lang="pt-BR" sz="2400" dirty="0"/>
              <a:t>contrário, será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04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considerar loops em SSA ?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1183118" y="1897741"/>
            <a:ext cx="25282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</p:spTree>
    <p:extLst>
      <p:ext uri="{BB962C8B-B14F-4D97-AF65-F5344CB8AC3E}">
        <p14:creationId xmlns:p14="http://schemas.microsoft.com/office/powerpoint/2010/main" val="7035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considerar loops em SSA ?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83118" y="1897741"/>
            <a:ext cx="25282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4216" y="1500174"/>
            <a:ext cx="36311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sum1 = k1;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sum3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(sum1, sum2);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k3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(k1, k2);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k2 = k3 – 1;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(k2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sum2 = sum3 + k2;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41140" y="4308764"/>
            <a:ext cx="4577224" cy="2302020"/>
          </a:xfrm>
          <a:prstGeom prst="wedgeRectCallout">
            <a:avLst>
              <a:gd name="adj1" fmla="val 48202"/>
              <a:gd name="adj2" fmla="val -13375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 forma análoga ao caso com </a:t>
            </a:r>
            <a:r>
              <a:rPr lang="pt-BR" sz="2400" dirty="0" err="1" smtClean="0">
                <a:solidFill>
                  <a:schemeClr val="tx1"/>
                </a:solidFill>
              </a:rPr>
              <a:t>if</a:t>
            </a:r>
            <a:r>
              <a:rPr lang="pt-BR" sz="2400" dirty="0" smtClean="0">
                <a:solidFill>
                  <a:schemeClr val="tx1"/>
                </a:solidFill>
              </a:rPr>
              <a:t>, existem duas formas do valor de sum e k chegarem neste ponto: pela entrada ou pelo retorno do loop.  As variáveis sum3 e k3 mostram isto.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portabilidade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1268760"/>
            <a:ext cx="6628151" cy="53121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57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SSA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3806" y="2636912"/>
            <a:ext cx="28039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+=3;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SSA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3806" y="2636912"/>
            <a:ext cx="294183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phi(i1,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i4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100)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 2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= i5 + 3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= i5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i4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(i2, i3);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print(i5);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</a:t>
            </a:r>
            <a:r>
              <a:rPr lang="pt-BR" dirty="0" err="1" smtClean="0"/>
              <a:t>Soot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https://sable.github.io/soot/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checagem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Por </a:t>
            </a:r>
            <a:r>
              <a:rPr lang="pt-BR" dirty="0"/>
              <a:t>que </a:t>
            </a:r>
            <a:r>
              <a:rPr lang="pt-BR" dirty="0" smtClean="0"/>
              <a:t>não é possível compilar o código abaixo</a:t>
            </a:r>
            <a:r>
              <a:rPr lang="en-US" dirty="0" smtClean="0"/>
              <a:t>?</a:t>
            </a:r>
            <a:r>
              <a:rPr lang="pt-BR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3284984"/>
            <a:ext cx="2728632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</a:t>
            </a:r>
            <a:r>
              <a:rPr lang="pt-BR" dirty="0" err="1" smtClean="0">
                <a:latin typeface="Book Antiqua" panose="02040602050305030304" pitchFamily="18" charset="0"/>
              </a:rPr>
              <a:t>pow</a:t>
            </a:r>
            <a:r>
              <a:rPr lang="pt-BR" dirty="0" smtClean="0">
                <a:latin typeface="Book Antiqua" panose="02040602050305030304" pitchFamily="18" charset="0"/>
              </a:rPr>
              <a:t>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x,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e)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{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 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p;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pt-BR" dirty="0" smtClean="0">
                <a:latin typeface="Book Antiqua" panose="02040602050305030304" pitchFamily="18" charset="0"/>
              </a:rPr>
              <a:t>  for 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i = 0; i &lt;= e; i++)</a:t>
            </a: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smtClean="0">
                <a:latin typeface="Book Antiqua" panose="02040602050305030304" pitchFamily="18" charset="0"/>
              </a:rPr>
              <a:t>   p = x * p; 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  return p;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 </a:t>
            </a:r>
            <a:r>
              <a:rPr lang="pt-BR" dirty="0"/>
              <a:t>que condições </a:t>
            </a:r>
            <a:r>
              <a:rPr lang="pt-BR" dirty="0" smtClean="0"/>
              <a:t>é possível eliminar os blocos condicionais abaixo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7469" y="3284984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7824" y="3284984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Control-flow graph (CFG)</a:t>
            </a:r>
          </a:p>
          <a:p>
            <a:r>
              <a:rPr lang="en-US" dirty="0" smtClean="0"/>
              <a:t>Call graph</a:t>
            </a:r>
          </a:p>
          <a:p>
            <a:r>
              <a:rPr lang="en-US" dirty="0" smtClean="0"/>
              <a:t>Points-to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2407</Words>
  <Application>Microsoft Office PowerPoint</Application>
  <PresentationFormat>Apresentação na tela (4:3)</PresentationFormat>
  <Paragraphs>484</Paragraphs>
  <Slides>52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Tema do Office</vt:lpstr>
      <vt:lpstr>Representação Intermediária     de Código</vt:lpstr>
      <vt:lpstr>Código Intermediário (IR)</vt:lpstr>
      <vt:lpstr>O compilador otimizador</vt:lpstr>
      <vt:lpstr>Taxonomia</vt:lpstr>
      <vt:lpstr>Papel em portabilidade</vt:lpstr>
      <vt:lpstr>Papel em checagem</vt:lpstr>
      <vt:lpstr>Papel em otimização</vt:lpstr>
      <vt:lpstr>Irs para Análise e otimização</vt:lpstr>
      <vt:lpstr>IRs para análise e otimização</vt:lpstr>
      <vt:lpstr>Control-flow graph (CFG)</vt:lpstr>
      <vt:lpstr>Control-flow graph (CFG)</vt:lpstr>
      <vt:lpstr>Blocos Básicos (nó de um CFG)</vt:lpstr>
      <vt:lpstr>Exemplo de um bloco básico</vt:lpstr>
      <vt:lpstr>CFG</vt:lpstr>
      <vt:lpstr>Exemplo</vt:lpstr>
      <vt:lpstr>Exemplo</vt:lpstr>
      <vt:lpstr>Fluxos</vt:lpstr>
      <vt:lpstr>Arestas de Entrada</vt:lpstr>
      <vt:lpstr>Arestas de Saída</vt:lpstr>
      <vt:lpstr>Points-to Graph</vt:lpstr>
      <vt:lpstr>Motivação: Detecção de código morto e checagem desnecessária</vt:lpstr>
      <vt:lpstr>Representações do points-to set</vt:lpstr>
      <vt:lpstr>Representações do points-to set</vt:lpstr>
      <vt:lpstr>Exemplo</vt:lpstr>
      <vt:lpstr>Exemplo</vt:lpstr>
      <vt:lpstr>Call graph</vt:lpstr>
      <vt:lpstr>Call graph vs. call stack</vt:lpstr>
      <vt:lpstr>Problemas e Soluções</vt:lpstr>
      <vt:lpstr>Interprocedural CFG (ICFG) = CG + CFG</vt:lpstr>
      <vt:lpstr>Call graphs melhoram precisão com informação de ponteiros</vt:lpstr>
      <vt:lpstr>Call graphs melhoram precisão com informação de ponteiros</vt:lpstr>
      <vt:lpstr>Exercício</vt:lpstr>
      <vt:lpstr>Irs para geração de Código</vt:lpstr>
      <vt:lpstr>IRs para geração</vt:lpstr>
      <vt:lpstr>Taxonomia</vt:lpstr>
      <vt:lpstr>Representação em 3 endereços</vt:lpstr>
      <vt:lpstr>Representação em 3 endereços</vt:lpstr>
      <vt:lpstr>Representação em pilha</vt:lpstr>
      <vt:lpstr>Representação baseada em registradores</vt:lpstr>
      <vt:lpstr>Pilha ou Registradores</vt:lpstr>
      <vt:lpstr>Exemplos</vt:lpstr>
      <vt:lpstr>SSA</vt:lpstr>
      <vt:lpstr>Static Single Assignment (SSA)</vt:lpstr>
      <vt:lpstr>Static Single Assignment (SSA)</vt:lpstr>
      <vt:lpstr>Static Single Assignment (SSA)</vt:lpstr>
      <vt:lpstr>Static Single Assignment (SSA)</vt:lpstr>
      <vt:lpstr>Static Single Assignment (SSA)</vt:lpstr>
      <vt:lpstr>Como considerar loops em SSA ?</vt:lpstr>
      <vt:lpstr>Como considerar loops em SSA ?</vt:lpstr>
      <vt:lpstr>Exercício</vt:lpstr>
      <vt:lpstr>Resposta</vt:lpstr>
      <vt:lpstr>Demo Soot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Representação Intermediária    de Código</dc:title>
  <dc:creator>MARCELO</dc:creator>
  <cp:lastModifiedBy>Marcelo d'Amorim</cp:lastModifiedBy>
  <cp:revision>51</cp:revision>
  <dcterms:created xsi:type="dcterms:W3CDTF">2014-11-10T13:09:10Z</dcterms:created>
  <dcterms:modified xsi:type="dcterms:W3CDTF">2016-10-27T18:23:49Z</dcterms:modified>
</cp:coreProperties>
</file>