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.wmf" ContentType="image/x-wmf"/>
  <Override PartName="/ppt/media/image1.png" ContentType="image/png"/>
  <Override PartName="/ppt/media/image2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B5C2FA-5033-4982-8F7E-AEB8B96042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ＭＳ Ｐゴシック"/>
              </a:rPr>
              <a:t>Linker resolve endereços de nomes externos não resolvidos dentro do próprio módulo;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ＭＳ Ｐゴシック"/>
              </a:rPr>
              <a:t>Loader carrega o programa na memória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6C46E9-083C-4356-877D-E46510D1E08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15FB66-4381-403F-A3AF-4C410F2BAD7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US" sz="2000" spc="-1" strike="noStrike">
                <a:latin typeface="Arial"/>
              </a:rPr>
              <a:t>Afinal o programador poderia escrever direto na linguagem destino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1850EB-5FBB-4D12-9D20-16E8D2C4DF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ＭＳ Ｐゴシック"/>
              </a:rPr>
              <a:t>Assemblers no início dos anos 50; Macro Assemblers;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ＭＳ Ｐゴシック"/>
              </a:rPr>
              <a:t>Fortran, na segunda metade dos anos 50, juntamente com Cobol e Lisp.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481CDB-7C70-409F-BC71-5F29C17B86C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Clique </a:t>
            </a: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para </a:t>
            </a: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editar </a:t>
            </a: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título </a:t>
            </a: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mestre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Clique para editar o texto mestre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3303D3-1DC5-439A-A641-FAD62BEF94C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CB31B0-9F85-4C48-B116-975A7C9F33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D72C023-C764-49FB-82C3-4C9173157AD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B6F426-F646-46B7-83A8-0991E44EF9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Compiladores -- Introdução</a:t>
            </a:r>
            <a:br/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IF688 – Teoria e Implementação de Linguagens Computacionais (Compiladores)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26880" y="472428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compilador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071360" y="2362320"/>
            <a:ext cx="235692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pre-processador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800600" y="220968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assembler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808160" y="434340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linker-loader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312200" y="1600200"/>
            <a:ext cx="17859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Programa fonte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383120" y="3649680"/>
            <a:ext cx="184392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Programa fonte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modificado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>
            <a:off x="2293560" y="20574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8"/>
          <p:cNvSpPr/>
          <p:nvPr/>
        </p:nvSpPr>
        <p:spPr>
          <a:xfrm>
            <a:off x="2293560" y="3276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9"/>
          <p:cNvSpPr/>
          <p:nvPr/>
        </p:nvSpPr>
        <p:spPr>
          <a:xfrm>
            <a:off x="5874840" y="525780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0"/>
          <p:cNvSpPr/>
          <p:nvPr/>
        </p:nvSpPr>
        <p:spPr>
          <a:xfrm>
            <a:off x="2293560" y="4419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11"/>
          <p:cNvSpPr/>
          <p:nvPr/>
        </p:nvSpPr>
        <p:spPr>
          <a:xfrm>
            <a:off x="5874840" y="40384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 flipH="1" flipV="1" rot="5400000">
            <a:off x="2290320" y="2175120"/>
            <a:ext cx="3504960" cy="3573360"/>
          </a:xfrm>
          <a:prstGeom prst="bentConnector5">
            <a:avLst>
              <a:gd name="adj1" fmla="val -6522"/>
              <a:gd name="adj2" fmla="val 50000"/>
              <a:gd name="adj3" fmla="val 106522"/>
            </a:avLst>
          </a:prstGeom>
          <a:noFill/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3"/>
          <p:cNvSpPr/>
          <p:nvPr/>
        </p:nvSpPr>
        <p:spPr>
          <a:xfrm>
            <a:off x="784800" y="5943600"/>
            <a:ext cx="268344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Programa em assembler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678200" y="3505320"/>
            <a:ext cx="27597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Código objeto (relocável)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Line 15"/>
          <p:cNvSpPr/>
          <p:nvPr/>
        </p:nvSpPr>
        <p:spPr>
          <a:xfrm>
            <a:off x="5874840" y="31240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"/>
          <p:cNvSpPr/>
          <p:nvPr/>
        </p:nvSpPr>
        <p:spPr>
          <a:xfrm>
            <a:off x="4591800" y="5715000"/>
            <a:ext cx="29289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Código objeto (executável)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Line 17"/>
          <p:cNvSpPr/>
          <p:nvPr/>
        </p:nvSpPr>
        <p:spPr>
          <a:xfrm flipH="1">
            <a:off x="6865560" y="48765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8"/>
          <p:cNvSpPr/>
          <p:nvPr/>
        </p:nvSpPr>
        <p:spPr>
          <a:xfrm>
            <a:off x="7329600" y="4495680"/>
            <a:ext cx="159228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Bibliotecas 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código objeto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1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Processo de compilação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Compilação envolve duas etapas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Análise (front-end)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Cria representações intermediárias do programa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Verifica presença de certos tipos de erro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Síntese (back-end)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Constrói o programa destino a partir de representações intermediárias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15160" y="1905120"/>
            <a:ext cx="3031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3680" y="6095880"/>
            <a:ext cx="511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7200" y="26668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123560" y="5562720"/>
            <a:ext cx="6321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200400" y="3276720"/>
            <a:ext cx="2742840" cy="1142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código intermediário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590600" y="5562720"/>
            <a:ext cx="6566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456160" y="6095880"/>
            <a:ext cx="609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251460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Line 9"/>
          <p:cNvSpPr/>
          <p:nvPr/>
        </p:nvSpPr>
        <p:spPr>
          <a:xfrm>
            <a:off x="3581280" y="5715000"/>
            <a:ext cx="360" cy="38088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472428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Line 11"/>
          <p:cNvSpPr/>
          <p:nvPr/>
        </p:nvSpPr>
        <p:spPr>
          <a:xfrm>
            <a:off x="5790960" y="5715000"/>
            <a:ext cx="360" cy="38088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3808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Line 13"/>
          <p:cNvSpPr/>
          <p:nvPr/>
        </p:nvSpPr>
        <p:spPr>
          <a:xfrm>
            <a:off x="1447560" y="5181480"/>
            <a:ext cx="360" cy="38088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3" name="CustomShape 14"/>
          <p:cNvSpPr/>
          <p:nvPr/>
        </p:nvSpPr>
        <p:spPr>
          <a:xfrm>
            <a:off x="67816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Line 15"/>
          <p:cNvSpPr/>
          <p:nvPr/>
        </p:nvSpPr>
        <p:spPr>
          <a:xfrm>
            <a:off x="7848360" y="5181480"/>
            <a:ext cx="360" cy="38088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5" name="CustomShape 16"/>
          <p:cNvSpPr/>
          <p:nvPr/>
        </p:nvSpPr>
        <p:spPr>
          <a:xfrm>
            <a:off x="251460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6781680" y="25909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18"/>
          <p:cNvSpPr/>
          <p:nvPr/>
        </p:nvSpPr>
        <p:spPr>
          <a:xfrm>
            <a:off x="7772400" y="2286000"/>
            <a:ext cx="360" cy="30456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472428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7607160" y="1828800"/>
            <a:ext cx="4172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3325680" y="1643040"/>
            <a:ext cx="7495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Pascal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Line 22"/>
          <p:cNvSpPr/>
          <p:nvPr/>
        </p:nvSpPr>
        <p:spPr>
          <a:xfrm>
            <a:off x="5790960" y="2057400"/>
            <a:ext cx="360" cy="30456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2" name="Line 23"/>
          <p:cNvSpPr/>
          <p:nvPr/>
        </p:nvSpPr>
        <p:spPr>
          <a:xfrm>
            <a:off x="3504960" y="2057400"/>
            <a:ext cx="360" cy="30456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3" name="Line 24"/>
          <p:cNvSpPr/>
          <p:nvPr/>
        </p:nvSpPr>
        <p:spPr>
          <a:xfrm>
            <a:off x="1523880" y="2361960"/>
            <a:ext cx="360" cy="30492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4" name="CustomShape 25"/>
          <p:cNvSpPr/>
          <p:nvPr/>
        </p:nvSpPr>
        <p:spPr>
          <a:xfrm>
            <a:off x="5449680" y="1600200"/>
            <a:ext cx="8640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Fortran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Line 26"/>
          <p:cNvSpPr/>
          <p:nvPr/>
        </p:nvSpPr>
        <p:spPr>
          <a:xfrm flipH="1">
            <a:off x="5786280" y="3047760"/>
            <a:ext cx="1986120" cy="52380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Line 27"/>
          <p:cNvSpPr/>
          <p:nvPr/>
        </p:nvSpPr>
        <p:spPr>
          <a:xfrm flipH="1">
            <a:off x="5214600" y="2819160"/>
            <a:ext cx="500400" cy="46692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7" name="Line 28"/>
          <p:cNvSpPr/>
          <p:nvPr/>
        </p:nvSpPr>
        <p:spPr>
          <a:xfrm>
            <a:off x="3581280" y="2819160"/>
            <a:ext cx="561960" cy="46692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8" name="Line 29"/>
          <p:cNvSpPr/>
          <p:nvPr/>
        </p:nvSpPr>
        <p:spPr>
          <a:xfrm>
            <a:off x="1447560" y="3200400"/>
            <a:ext cx="1905120" cy="38088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9" name="Line 30"/>
          <p:cNvSpPr/>
          <p:nvPr/>
        </p:nvSpPr>
        <p:spPr>
          <a:xfrm flipH="1">
            <a:off x="1714320" y="4114800"/>
            <a:ext cx="1638360" cy="52848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0" name="Line 31"/>
          <p:cNvSpPr/>
          <p:nvPr/>
        </p:nvSpPr>
        <p:spPr>
          <a:xfrm flipH="1">
            <a:off x="3643200" y="4419360"/>
            <a:ext cx="547560" cy="72396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1" name="Line 32"/>
          <p:cNvSpPr/>
          <p:nvPr/>
        </p:nvSpPr>
        <p:spPr>
          <a:xfrm>
            <a:off x="5410080" y="4343400"/>
            <a:ext cx="376200" cy="79992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2" name="Line 33"/>
          <p:cNvSpPr/>
          <p:nvPr/>
        </p:nvSpPr>
        <p:spPr>
          <a:xfrm>
            <a:off x="5943600" y="3962160"/>
            <a:ext cx="1628640" cy="609840"/>
          </a:xfrm>
          <a:prstGeom prst="line">
            <a:avLst/>
          </a:prstGeom>
          <a:ln>
            <a:round/>
            <a:tailEnd len="lg" type="stealth" w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3" name="TextShape 34"/>
          <p:cNvSpPr txBox="1"/>
          <p:nvPr/>
        </p:nvSpPr>
        <p:spPr>
          <a:xfrm>
            <a:off x="500040" y="274680"/>
            <a:ext cx="8214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Separação entre front-end e back-end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para criação de múltiplos compiladores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ANáLISE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Análise do programa fonte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Análise léxica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 caracteres de entrada em grupos, chamados tokens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Análise sintática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 tokens em uma estrutura hierárquica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Análise semântica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Checa se o programa respeita regras básicas de consistência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Análise léxica (scanning)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Lê os caracteres de entrada e os agrupa em sequências chamadas tokens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Os tokens são consumidos na fase seguinte (parsing)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11920" y="1571760"/>
            <a:ext cx="429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position = initial + rate * 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643200" y="2143080"/>
            <a:ext cx="42145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3786120" y="4051080"/>
          <a:ext cx="3928680" cy="1564920"/>
        </p:xfrm>
        <a:graphic>
          <a:graphicData uri="http://schemas.openxmlformats.org/drawingml/2006/table">
            <a:tbl>
              <a:tblPr/>
              <a:tblGrid>
                <a:gridCol w="520560"/>
                <a:gridCol w="1550880"/>
                <a:gridCol w="928440"/>
                <a:gridCol w="928800"/>
              </a:tblGrid>
              <a:tr h="4575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884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1840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4" name="CustomShape 5"/>
          <p:cNvSpPr/>
          <p:nvPr/>
        </p:nvSpPr>
        <p:spPr>
          <a:xfrm>
            <a:off x="500040" y="4929120"/>
            <a:ext cx="2857320" cy="12855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Tabela de Símbolos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Léxico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 rot="5400000">
            <a:off x="1464840" y="239292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8"/>
          <p:cNvSpPr/>
          <p:nvPr/>
        </p:nvSpPr>
        <p:spPr>
          <a:xfrm flipV="1">
            <a:off x="3000240" y="3286080"/>
            <a:ext cx="49968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3000240" y="3857760"/>
            <a:ext cx="49968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Léxico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35600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 projetista do compilador caracteriza o analisador léxico através de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expressões regulares (ERs)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Léxico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34304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geração do analisador léxico é automática a partir da definição das ERs.  Ver: FLEX, JLex, etc.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Tabela de símbolos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Estrutura de dados usada para guardar identificadores e informações sobre eles.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Por exemplo: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tipo do identificador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escopo: onde o identificador é válido no programa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 for um procedimento ou função: número e tipo dos argumentos, forma de passagem dos parâmetros e tipo do resultado.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Página da disciplina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4383000"/>
            <a:ext cx="8229240" cy="174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Requisitos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Linguagem de programação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Linguagens formais e autômatos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148040" y="1905120"/>
            <a:ext cx="6702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4000" spc="-1" strike="noStrike" u="sng">
                <a:solidFill>
                  <a:srgbClr val="8b8bff"/>
                </a:solidFill>
                <a:uFillTx/>
                <a:latin typeface="Calibri"/>
              </a:rPr>
              <a:t>http://www.cin.ufpe.br/</a:t>
            </a:r>
            <a:r>
              <a:rPr b="1" lang="en-US" sz="4000" spc="-1" strike="noStrike" u="sng">
                <a:solidFill>
                  <a:srgbClr val="8b8bff"/>
                </a:solidFill>
                <a:uFillTx/>
                <a:latin typeface="Calibri"/>
              </a:rPr>
              <a:t>~if688</a:t>
            </a:r>
            <a:endParaRPr b="0" lang="en-US" sz="4000" spc="-1" strike="noStrike" u="sng">
              <a:uFillTx/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38080" y="3084480"/>
            <a:ext cx="7695720" cy="94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Todo material da disciplina (e.g., slides, cronograma de aulas, etc.) está disponível nesta página!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Tabela de símbolos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8" name="Table 2"/>
          <p:cNvGraphicFramePr/>
          <p:nvPr/>
        </p:nvGraphicFramePr>
        <p:xfrm>
          <a:off x="1835640" y="1845000"/>
          <a:ext cx="4864680" cy="2667600"/>
        </p:xfrm>
        <a:graphic>
          <a:graphicData uri="http://schemas.openxmlformats.org/drawingml/2006/table">
            <a:tbl>
              <a:tblPr/>
              <a:tblGrid>
                <a:gridCol w="644400"/>
                <a:gridCol w="1920240"/>
                <a:gridCol w="1149840"/>
                <a:gridCol w="1150200"/>
              </a:tblGrid>
              <a:tr h="47628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82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38920">
                <a:tc grid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5076000" y="4840560"/>
            <a:ext cx="372168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Usada e atualizada em várias etapas da compilação.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Análise sintática (parsing)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partir dos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cria uma estrutura em árvore 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árvore sintática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 que representa a estrutura gramatical do programa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57120" y="2786040"/>
            <a:ext cx="37990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Sintático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&lt;id,3&gt;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&lt;id,1&gt;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Line 13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4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5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6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7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8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Sintático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&lt;id,3&gt;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&lt;id,1&gt;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Line 12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3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4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5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6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7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&lt;id,3&gt;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&lt;id,1&gt;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5"/>
          <p:cNvSpPr/>
          <p:nvPr/>
        </p:nvSpPr>
        <p:spPr>
          <a:xfrm>
            <a:off x="357120" y="2786040"/>
            <a:ext cx="34286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Sintático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&lt;id,2&gt;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&lt;id,3&gt;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&lt;id,1&gt;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5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Analisador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Sintático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4795920" y="150984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Para cada classe gramatical da BNF haverá uma estrutura de dados correspondente.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 1"/>
          <p:cNvSpPr/>
          <p:nvPr/>
        </p:nvSpPr>
        <p:spPr>
          <a:xfrm flipH="1">
            <a:off x="685620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2"/>
          <p:cNvSpPr/>
          <p:nvPr/>
        </p:nvSpPr>
        <p:spPr>
          <a:xfrm flipH="1">
            <a:off x="228564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Análise léxica e sintática hoje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11640" y="307188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Foo.lex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611640" y="457200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Foo.jcup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5" name="Picture 3" descr=""/>
          <p:cNvPicPr/>
          <p:nvPr/>
        </p:nvPicPr>
        <p:blipFill>
          <a:blip r:embed="rId1"/>
          <a:stretch/>
        </p:blipFill>
        <p:spPr>
          <a:xfrm>
            <a:off x="428760" y="1428840"/>
            <a:ext cx="1549440" cy="1549440"/>
          </a:xfrm>
          <a:prstGeom prst="rect">
            <a:avLst/>
          </a:prstGeom>
          <a:ln>
            <a:noFill/>
          </a:ln>
        </p:spPr>
      </p:pic>
      <p:pic>
        <p:nvPicPr>
          <p:cNvPr id="316" name="Picture 5" descr=""/>
          <p:cNvPicPr/>
          <p:nvPr/>
        </p:nvPicPr>
        <p:blipFill>
          <a:blip r:embed="rId2"/>
          <a:stretch/>
        </p:blipFill>
        <p:spPr>
          <a:xfrm>
            <a:off x="7143840" y="1747800"/>
            <a:ext cx="1428480" cy="1109520"/>
          </a:xfrm>
          <a:prstGeom prst="rect">
            <a:avLst/>
          </a:prstGeom>
          <a:ln>
            <a:noFill/>
          </a:ln>
        </p:spPr>
      </p:pic>
      <p:sp>
        <p:nvSpPr>
          <p:cNvPr id="317" name="CustomShape 6"/>
          <p:cNvSpPr/>
          <p:nvPr/>
        </p:nvSpPr>
        <p:spPr>
          <a:xfrm>
            <a:off x="7358040" y="3000240"/>
            <a:ext cx="102996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Bar.foo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Line 7"/>
          <p:cNvSpPr/>
          <p:nvPr/>
        </p:nvSpPr>
        <p:spPr>
          <a:xfrm flipH="1">
            <a:off x="3785040" y="285804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8"/>
          <p:cNvSpPr/>
          <p:nvPr/>
        </p:nvSpPr>
        <p:spPr>
          <a:xfrm flipH="1">
            <a:off x="5428440" y="2858040"/>
            <a:ext cx="144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2571840" y="314316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JLex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2571840" y="464328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JCup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21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214308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421488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FooLexer.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421488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FooParser.java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364320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364320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8" name="CustomShape 17"/>
          <p:cNvSpPr/>
          <p:nvPr/>
        </p:nvSpPr>
        <p:spPr>
          <a:xfrm>
            <a:off x="564192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FooLexer.class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564192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FooParser.class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 flipH="1">
            <a:off x="66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1" name="CustomShape 20"/>
          <p:cNvSpPr/>
          <p:nvPr/>
        </p:nvSpPr>
        <p:spPr>
          <a:xfrm rot="5400000">
            <a:off x="5929560" y="4214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6000840" y="61430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3" name="CustomShape 22"/>
          <p:cNvSpPr/>
          <p:nvPr/>
        </p:nvSpPr>
        <p:spPr>
          <a:xfrm>
            <a:off x="6172200" y="63716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4" name="Line 23"/>
          <p:cNvSpPr/>
          <p:nvPr/>
        </p:nvSpPr>
        <p:spPr>
          <a:xfrm>
            <a:off x="6098040" y="6240600"/>
            <a:ext cx="90720" cy="1476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5" name="CustomShape 24"/>
          <p:cNvSpPr/>
          <p:nvPr/>
        </p:nvSpPr>
        <p:spPr>
          <a:xfrm>
            <a:off x="6000840" y="654336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6" name="Line 25"/>
          <p:cNvSpPr/>
          <p:nvPr/>
        </p:nvSpPr>
        <p:spPr>
          <a:xfrm flipH="1">
            <a:off x="6098040" y="6469200"/>
            <a:ext cx="90720" cy="907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7" name="CustomShape 26"/>
          <p:cNvSpPr/>
          <p:nvPr/>
        </p:nvSpPr>
        <p:spPr>
          <a:xfrm rot="5400000">
            <a:off x="5929560" y="56433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Análise semântica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Procura possíveis erros semânticos e guarda informações contextuais adicionais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Exemplo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066680" y="3581280"/>
            <a:ext cx="60195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ＭＳ Ｐゴシック"/>
              </a:rPr>
              <a:t>Point p = new Point(1, -2);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ＭＳ Ｐゴシック"/>
              </a:rPr>
              <a:t>Circle c = </a:t>
            </a:r>
            <a:r>
              <a:rPr b="0" lang="en-US" sz="2400" spc="-1" strike="noStrike" u="wavyHeavy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Book Antiqua"/>
                <a:ea typeface="ＭＳ Ｐゴシック"/>
              </a:rPr>
              <a:t>new Circle(p, 5);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ＭＳ Ｐゴシック"/>
              </a:rPr>
              <a:t> 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523880" y="4876920"/>
            <a:ext cx="5749200" cy="155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Erro: Construtor de </a:t>
            </a: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Circle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recebe 3 números com parâmetro.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SÍNTESE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Código intermediário (IR)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Representações intermediárias de código facilitam análise e transformação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Exemplo: 3 endereços (MIPS)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cada instrução usa não mais que três operandos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Definição de um compilador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Tradutor de uma linguagem mais abstrata (origem) para uma mais concreta (destino)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21520" y="2812320"/>
            <a:ext cx="63576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public class HelloWorld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   public static void main(String[] args)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       System.out.println("Hello"); }}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285920" y="4450680"/>
            <a:ext cx="707184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public class HelloWorld extends java.lang.Object{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public HelloWorld();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Code: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0:   aload_0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1:   invokespecial   #1; //Method java/lang/Object."&lt;init&gt;":()V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4:   return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public static void main(java.lang.String[]);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Code: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0:   getstatic       #2; //Field java/lang/System.out:Ljava/io/PrintStream;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3:   ldc     #3; //String Hello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5:   invokevirtual   #4; //Method java/io/PrintStream.println:(Ljava/lang/String;)V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Courier New"/>
              </a:rPr>
              <a:t>  8:   return 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35728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 rot="5400000">
            <a:off x="5966280" y="4554720"/>
            <a:ext cx="3567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471492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4143240" y="4019400"/>
            <a:ext cx="3567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1857240" y="3733920"/>
            <a:ext cx="342360" cy="271080"/>
          </a:xfrm>
          <a:prstGeom prst="bentConnector3">
            <a:avLst>
              <a:gd name="adj1" fmla="val -2526"/>
            </a:avLst>
          </a:pr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Exemplo: 3 endereços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235040" y="237564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522360" y="5486400"/>
            <a:ext cx="813924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Qual a vantagem de se usar tal representação?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163240" y="3048120"/>
            <a:ext cx="4499640" cy="1652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endParaRPr b="0" lang="en-US" sz="26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endParaRPr b="0" lang="en-US" sz="26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endParaRPr b="0" lang="en-US" sz="2600" spc="-1" strike="noStrike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1396440" y="1750320"/>
            <a:ext cx="6033240" cy="456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id1 = id2 + id3 * inttofloat(60)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Otimização de código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Realiza transformações no código com objetivo de melhorar algum aspecto relevante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tempo de execução, consumo de memória, tamanho do código executável,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Pode ser específico de arquitetura ou geral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Específica: Register allocation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Geral: Constant (folding and) propagation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Register Allocation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457200" y="1531440"/>
            <a:ext cx="8579880" cy="459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É mais eficiente realizar operações manipulando dados próximos a CPU, em registradores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Register Allocation associa cada variável do programa a um registrador com o objetivo de minimizar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spilling*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671000" y="4114800"/>
            <a:ext cx="2940840" cy="118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12840" y="5947560"/>
            <a:ext cx="8715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* Spilling é o processo de descarga e recarga de registradores  a partir da memória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Constant Propagation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000760" y="2286000"/>
            <a:ext cx="5638320" cy="387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br/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143160" y="385776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1571760" y="1857240"/>
            <a:ext cx="3828600" cy="1553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1857240" y="4714920"/>
            <a:ext cx="2928600" cy="821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id1 = id2 + t2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Geração de código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600200"/>
            <a:ext cx="79722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Traduz código intermediário para a linguagem-destino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286160" y="4471920"/>
            <a:ext cx="4071600" cy="19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LDF  R2,  id3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MULF R2,  R2, #60.0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LDF  R1,  id2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ADDF R1,  R1, R2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STF  id1, R1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4786200" y="3114720"/>
            <a:ext cx="2928600" cy="82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id1 = id2 + t2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990720" y="4829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Gerador de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código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7" name="CustomShape 6"/>
          <p:cNvSpPr/>
          <p:nvPr/>
        </p:nvSpPr>
        <p:spPr>
          <a:xfrm>
            <a:off x="1785960" y="32576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68" name="CustomShape 7"/>
          <p:cNvSpPr/>
          <p:nvPr/>
        </p:nvSpPr>
        <p:spPr>
          <a:xfrm>
            <a:off x="1957320" y="34862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69" name="Line 8"/>
          <p:cNvSpPr/>
          <p:nvPr/>
        </p:nvSpPr>
        <p:spPr>
          <a:xfrm>
            <a:off x="1883160" y="3354840"/>
            <a:ext cx="90720" cy="147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0" name="CustomShape 9"/>
          <p:cNvSpPr/>
          <p:nvPr/>
        </p:nvSpPr>
        <p:spPr>
          <a:xfrm>
            <a:off x="1785960" y="365760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1" name="Line 10"/>
          <p:cNvSpPr/>
          <p:nvPr/>
        </p:nvSpPr>
        <p:spPr>
          <a:xfrm flipH="1">
            <a:off x="1883160" y="3583440"/>
            <a:ext cx="90720" cy="907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2" name="CustomShape 11"/>
          <p:cNvSpPr/>
          <p:nvPr/>
        </p:nvSpPr>
        <p:spPr>
          <a:xfrm>
            <a:off x="3500280" y="5186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3" name="CustomShape 12"/>
          <p:cNvSpPr/>
          <p:nvPr/>
        </p:nvSpPr>
        <p:spPr>
          <a:xfrm flipH="1">
            <a:off x="3785400" y="34005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4" name="CustomShape 13"/>
          <p:cNvSpPr/>
          <p:nvPr/>
        </p:nvSpPr>
        <p:spPr>
          <a:xfrm flipH="1">
            <a:off x="2499480" y="34005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5" name="CustomShape 14"/>
          <p:cNvSpPr/>
          <p:nvPr/>
        </p:nvSpPr>
        <p:spPr>
          <a:xfrm>
            <a:off x="3158640" y="3316680"/>
            <a:ext cx="3549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15"/>
          <p:cNvSpPr/>
          <p:nvPr/>
        </p:nvSpPr>
        <p:spPr>
          <a:xfrm flipH="1" rot="16200000">
            <a:off x="1714320" y="418644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Estrutura do curso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Análise Léxica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Análise Sintática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Análise Semântica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Síntese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Otimização de código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Geração de código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Ambiente de execução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143000" y="4952880"/>
            <a:ext cx="7009920" cy="12189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Uso da tecnologia de compiladores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Ferramentas de inspeção de código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E.g., Lint and FindBugs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Descoberta de erros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E.g., Coverity and Klockwork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1219320" y="5029200"/>
            <a:ext cx="6857640" cy="106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Você não precisa ser um engenheiro de compiladores para ter interesse na área!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Onde termina a tradução?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3200400"/>
            <a:ext cx="8000640" cy="292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Tradução termina no hardware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Bootstrapping é o processo de tradução para a máquina mais concreta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Cada camada acima caracteriza uma máquina abstrata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429000" y="1484640"/>
            <a:ext cx="1571400" cy="1437840"/>
          </a:xfrm>
          <a:prstGeom prst="ellipse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3643200" y="1657440"/>
            <a:ext cx="1133280" cy="1080720"/>
          </a:xfrm>
          <a:prstGeom prst="ellipse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3862080" y="1844280"/>
            <a:ext cx="713880" cy="713880"/>
          </a:xfrm>
          <a:prstGeom prst="ellipse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56040" y="164160"/>
            <a:ext cx="924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 um compilador é um tradutor de uma linguagem mais abstrata para uma mais concreta...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Diagrama de “Tombstone”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2205720" y="1643040"/>
            <a:ext cx="4009320" cy="22431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80880" y="4495680"/>
            <a:ext cx="828684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Símbolo à esquerda define linguagem origem.  Símbolo à direita define linguagem destino e na base a linguagem de implementação.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Para que serve um compilador?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Diminuir esforço humano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Checar certos tipos de erros automaticamente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Gerar código portável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Otimizar código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velocidade, tamanho, energia,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Histórico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Nos anos 50, compiladores eram programas notadamente difíceis de se escrever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Hoje, compiladores podem ser desenvolvidos com bem mais facilidade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Geradores de código disponíveis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ORGANIZAÇÃO DE UM COMPILADOR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Compilador, interpretador, e VM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 rot="10800000">
            <a:off x="8686440" y="1600200"/>
            <a:ext cx="8229240" cy="24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37880" y="2043000"/>
            <a:ext cx="1878120" cy="65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Compilador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965960" y="241236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826160" y="241236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5677920" y="1340640"/>
            <a:ext cx="90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Entrada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5400000">
            <a:off x="5933160" y="1918440"/>
            <a:ext cx="3567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436320" y="2202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Pgm. Origem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857320" y="3786120"/>
            <a:ext cx="20714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Interpretador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928880" y="422712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450720" y="399852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Pgm. Origem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928880" y="385776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0" name="CustomShape 13"/>
          <p:cNvSpPr/>
          <p:nvPr/>
        </p:nvSpPr>
        <p:spPr>
          <a:xfrm>
            <a:off x="692280" y="361368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Entrada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025600" y="400068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15"/>
          <p:cNvSpPr/>
          <p:nvPr/>
        </p:nvSpPr>
        <p:spPr>
          <a:xfrm>
            <a:off x="5545800" y="381384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Saída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6897960" y="244404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7417800" y="225720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Saída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014920" y="5786280"/>
            <a:ext cx="186876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Compilador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4537800" y="5809320"/>
            <a:ext cx="12578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1143000" y="600084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21"/>
          <p:cNvSpPr/>
          <p:nvPr/>
        </p:nvSpPr>
        <p:spPr>
          <a:xfrm>
            <a:off x="3999960" y="600084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4721400" y="501300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Entrada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 rot="5400000">
            <a:off x="5036040" y="5607720"/>
            <a:ext cx="3567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436320" y="5631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Pgm. Origem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5868000" y="6004800"/>
            <a:ext cx="499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388200" y="581796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Saída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5405760" y="2239920"/>
            <a:ext cx="140940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Pgm. Destino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Line 28"/>
          <p:cNvSpPr/>
          <p:nvPr/>
        </p:nvSpPr>
        <p:spPr>
          <a:xfrm>
            <a:off x="0" y="3143160"/>
            <a:ext cx="914400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Line 29"/>
          <p:cNvSpPr/>
          <p:nvPr/>
        </p:nvSpPr>
        <p:spPr>
          <a:xfrm>
            <a:off x="0" y="4856040"/>
            <a:ext cx="914364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7" name="CustomShape 30"/>
          <p:cNvSpPr/>
          <p:nvPr/>
        </p:nvSpPr>
        <p:spPr>
          <a:xfrm>
            <a:off x="3178800" y="5385600"/>
            <a:ext cx="14094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Pgm. Destino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31"/>
          <p:cNvSpPr/>
          <p:nvPr/>
        </p:nvSpPr>
        <p:spPr>
          <a:xfrm>
            <a:off x="1073880" y="605772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len="med" type="triangle" w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LibreOffice/5.4.2.2$Linux_X86_64 LibreOffice_project/40m0$Build-2</Application>
  <Words>1196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2014-11-03T15:46:36Z</dcterms:created>
  <dc:creator>MARCELO</dc:creator>
  <dc:description/>
  <dc:language>en-US</dc:language>
  <cp:lastModifiedBy/>
  <dcterms:modified xsi:type="dcterms:W3CDTF">2018-02-28T09:58:47Z</dcterms:modified>
  <cp:revision>20</cp:revision>
  <dc:subject/>
  <dc:title>Compiladores   IF688 – Teoria e Implementação de Linguagens Computacionais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