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handoutMasterIdLst>
    <p:handoutMasterId r:id="rId64"/>
  </p:handoutMasterIdLst>
  <p:sldIdLst>
    <p:sldId id="499" r:id="rId2"/>
    <p:sldId id="421" r:id="rId3"/>
    <p:sldId id="504" r:id="rId4"/>
    <p:sldId id="502" r:id="rId5"/>
    <p:sldId id="503" r:id="rId6"/>
    <p:sldId id="335" r:id="rId7"/>
    <p:sldId id="423" r:id="rId8"/>
    <p:sldId id="424" r:id="rId9"/>
    <p:sldId id="497" r:id="rId10"/>
    <p:sldId id="426" r:id="rId11"/>
    <p:sldId id="429" r:id="rId12"/>
    <p:sldId id="494" r:id="rId13"/>
    <p:sldId id="430" r:id="rId14"/>
    <p:sldId id="431" r:id="rId15"/>
    <p:sldId id="500" r:id="rId16"/>
    <p:sldId id="501" r:id="rId17"/>
    <p:sldId id="341" r:id="rId18"/>
    <p:sldId id="343" r:id="rId19"/>
    <p:sldId id="505" r:id="rId20"/>
    <p:sldId id="512" r:id="rId21"/>
    <p:sldId id="508" r:id="rId22"/>
    <p:sldId id="344" r:id="rId23"/>
    <p:sldId id="345" r:id="rId24"/>
    <p:sldId id="521" r:id="rId25"/>
    <p:sldId id="506" r:id="rId26"/>
    <p:sldId id="507" r:id="rId27"/>
    <p:sldId id="347" r:id="rId28"/>
    <p:sldId id="348" r:id="rId29"/>
    <p:sldId id="433" r:id="rId30"/>
    <p:sldId id="488" r:id="rId31"/>
    <p:sldId id="509" r:id="rId32"/>
    <p:sldId id="371" r:id="rId33"/>
    <p:sldId id="376" r:id="rId34"/>
    <p:sldId id="460" r:id="rId35"/>
    <p:sldId id="510" r:id="rId36"/>
    <p:sldId id="377" r:id="rId37"/>
    <p:sldId id="513" r:id="rId38"/>
    <p:sldId id="514" r:id="rId39"/>
    <p:sldId id="484" r:id="rId40"/>
    <p:sldId id="381" r:id="rId41"/>
    <p:sldId id="483" r:id="rId42"/>
    <p:sldId id="495" r:id="rId43"/>
    <p:sldId id="453" r:id="rId44"/>
    <p:sldId id="459" r:id="rId45"/>
    <p:sldId id="523" r:id="rId46"/>
    <p:sldId id="524" r:id="rId47"/>
    <p:sldId id="525" r:id="rId48"/>
    <p:sldId id="526" r:id="rId49"/>
    <p:sldId id="527" r:id="rId50"/>
    <p:sldId id="522" r:id="rId51"/>
    <p:sldId id="520" r:id="rId52"/>
    <p:sldId id="471" r:id="rId53"/>
    <p:sldId id="472" r:id="rId54"/>
    <p:sldId id="475" r:id="rId55"/>
    <p:sldId id="477" r:id="rId56"/>
    <p:sldId id="478" r:id="rId57"/>
    <p:sldId id="481" r:id="rId58"/>
    <p:sldId id="496" r:id="rId59"/>
    <p:sldId id="479" r:id="rId60"/>
    <p:sldId id="482" r:id="rId61"/>
    <p:sldId id="528" r:id="rId62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120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39136" cy="2614618"/>
          </a:xfrm>
        </p:spPr>
        <p:txBody>
          <a:bodyPr/>
          <a:lstStyle/>
          <a:p>
            <a:r>
              <a:rPr lang="pt-BR" dirty="0" err="1" smtClean="0"/>
              <a:t>Parsing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pPr lvl="1"/>
            <a:r>
              <a:rPr lang="pt-BR" dirty="0" smtClean="0"/>
              <a:t>Busca de derivação de uma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465023" y="3379128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00" y="3573016"/>
            <a:ext cx="7215238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600" dirty="0" smtClean="0"/>
              <a:t>A interpretação pode ser diferente de acordo com a estrutura derivada!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200" i="1" dirty="0" smtClean="0"/>
              <a:t>right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b="1" dirty="0" smtClean="0">
                <a:sym typeface="Wingdings" pitchFamily="-111" charset="2"/>
              </a:rPr>
              <a:t> = </a:t>
            </a:r>
            <a:r>
              <a:rPr lang="en-US" sz="3200" i="1" dirty="0" smtClean="0">
                <a:sym typeface="Wingdings" pitchFamily="-111" charset="2"/>
              </a:rPr>
              <a:t>right</a:t>
            </a:r>
            <a:r>
              <a:rPr lang="en-US" sz="3200" b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letter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smtClean="0"/>
              <a:t>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err="1" smtClean="0"/>
              <a:t>Parser</a:t>
            </a:r>
            <a:r>
              <a:rPr lang="pt-BR" dirty="0" smtClean="0"/>
              <a:t> top-</a:t>
            </a:r>
            <a:r>
              <a:rPr lang="pt-BR" dirty="0" err="1" smtClean="0"/>
              <a:t>down</a:t>
            </a:r>
            <a:r>
              <a:rPr lang="pt-BR" dirty="0" smtClean="0"/>
              <a:t> e preditivo</a:t>
            </a:r>
          </a:p>
          <a:p>
            <a:pPr lvl="2"/>
            <a:r>
              <a:rPr lang="pt-BR" dirty="0" smtClean="0"/>
              <a:t>Simples de se implementar</a:t>
            </a:r>
            <a:r>
              <a:rPr lang="pt-BR" dirty="0"/>
              <a:t> </a:t>
            </a:r>
            <a:r>
              <a:rPr lang="pt-BR" dirty="0" smtClean="0"/>
              <a:t>(intuitivo)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funcionam para qualquer </a:t>
            </a:r>
            <a:r>
              <a:rPr lang="pt-BR" dirty="0" smtClean="0"/>
              <a:t>gramática!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Abordagem</a:t>
            </a:r>
          </a:p>
          <a:p>
            <a:pPr lvl="1"/>
            <a:r>
              <a:rPr lang="pt-BR" dirty="0" smtClean="0"/>
              <a:t>Um procedimento para cada símbolo não-terminal</a:t>
            </a:r>
          </a:p>
          <a:p>
            <a:pPr lvl="1"/>
            <a:r>
              <a:rPr lang="pt-BR" dirty="0" smtClean="0"/>
              <a:t>Recursão reflete recursão da gramática</a:t>
            </a:r>
          </a:p>
          <a:p>
            <a:pPr lvl="1"/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() para tratar produção </a:t>
            </a:r>
            <a:r>
              <a:rPr lang="pt-BR" dirty="0" err="1" smtClean="0"/>
              <a:t>epsilon</a:t>
            </a:r>
            <a:r>
              <a:rPr lang="pt-BR" dirty="0" smtClean="0"/>
              <a:t> abaixo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71736" y="3071810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8072494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para nós da árvore</a:t>
            </a:r>
          </a:p>
          <a:p>
            <a:pPr lvl="1"/>
            <a:r>
              <a:rPr lang="pt-BR" dirty="0" smtClean="0"/>
              <a:t>E.g., classes para </a:t>
            </a:r>
            <a:r>
              <a:rPr lang="pt-BR" i="1" dirty="0" err="1" smtClean="0"/>
              <a:t>expr</a:t>
            </a:r>
            <a:r>
              <a:rPr lang="pt-BR" dirty="0" smtClean="0"/>
              <a:t> e </a:t>
            </a:r>
            <a:r>
              <a:rPr lang="pt-BR" i="1" dirty="0" err="1" smtClean="0"/>
              <a:t>stmt</a:t>
            </a:r>
            <a:r>
              <a:rPr lang="pt-BR" i="1" dirty="0" smtClean="0"/>
              <a:t> </a:t>
            </a:r>
            <a:r>
              <a:rPr lang="pt-BR" dirty="0" smtClean="0"/>
              <a:t>no exemplo anterior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r>
              <a:rPr lang="pt-BR" dirty="0" smtClean="0"/>
              <a:t>Árvore </a:t>
            </a:r>
            <a:r>
              <a:rPr lang="pt-BR" b="1" dirty="0" smtClean="0"/>
              <a:t>abstrata</a:t>
            </a:r>
            <a:r>
              <a:rPr lang="pt-BR" dirty="0" smtClean="0"/>
              <a:t> vs. </a:t>
            </a:r>
            <a:r>
              <a:rPr lang="pt-BR" b="1" dirty="0" smtClean="0"/>
              <a:t>concreta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Abstrata ignora distinções superficiais ou implícitas</a:t>
            </a:r>
          </a:p>
          <a:p>
            <a:pPr lvl="2"/>
            <a:r>
              <a:rPr lang="pt-BR" dirty="0" smtClean="0">
                <a:sym typeface="Wingdings" pitchFamily="-111" charset="2"/>
              </a:rPr>
              <a:t>E.g., parênteses, ponto-e-vírgula, e espaços em branco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dirty="0" smtClean="0"/>
              <a:t>Elabore (manualmente) a árvore sintática e a árvore concreta para a expressão ( 5 + 3 ) *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modificado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2075</Words>
  <Application>Microsoft Office PowerPoint</Application>
  <PresentationFormat>Apresentação na tela (4:3)</PresentationFormat>
  <Paragraphs>388</Paragraphs>
  <Slides>61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Tema do Office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 modificado</vt:lpstr>
      <vt:lpstr>Apresentação do PowerPoint</vt:lpstr>
      <vt:lpstr>Apresentação do PowerPoint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Parse Trees (Árvore Sintática)</vt:lpstr>
      <vt:lpstr>Exemplo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Parser Recursivo Descendente</vt:lpstr>
      <vt:lpstr>Parser Recursivo Descendente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Exemplo: hierarquia de classes</vt:lpstr>
      <vt:lpstr>Exemplo: hierarquia de classes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 d'Amorim</cp:lastModifiedBy>
  <cp:revision>185</cp:revision>
  <dcterms:created xsi:type="dcterms:W3CDTF">2011-02-08T12:11:31Z</dcterms:created>
  <dcterms:modified xsi:type="dcterms:W3CDTF">2016-08-18T18:47:21Z</dcterms:modified>
</cp:coreProperties>
</file>