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325" r:id="rId2"/>
    <p:sldId id="259" r:id="rId3"/>
    <p:sldId id="258" r:id="rId4"/>
    <p:sldId id="304" r:id="rId5"/>
    <p:sldId id="319" r:id="rId6"/>
    <p:sldId id="261" r:id="rId7"/>
    <p:sldId id="263" r:id="rId8"/>
    <p:sldId id="306" r:id="rId9"/>
    <p:sldId id="323" r:id="rId10"/>
    <p:sldId id="264" r:id="rId11"/>
    <p:sldId id="265" r:id="rId12"/>
    <p:sldId id="31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9" r:id="rId36"/>
    <p:sldId id="324" r:id="rId37"/>
    <p:sldId id="290" r:id="rId38"/>
    <p:sldId id="291" r:id="rId39"/>
    <p:sldId id="292" r:id="rId40"/>
    <p:sldId id="318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7" r:id="rId51"/>
    <p:sldId id="308" r:id="rId52"/>
    <p:sldId id="310" r:id="rId53"/>
    <p:sldId id="311" r:id="rId54"/>
    <p:sldId id="312" r:id="rId55"/>
    <p:sldId id="309" r:id="rId56"/>
    <p:sldId id="313" r:id="rId57"/>
    <p:sldId id="314" r:id="rId58"/>
    <p:sldId id="315" r:id="rId59"/>
    <p:sldId id="316" r:id="rId60"/>
    <p:sldId id="320" r:id="rId61"/>
    <p:sldId id="321" r:id="rId62"/>
    <p:sldId id="322" r:id="rId63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52" autoAdjust="0"/>
  </p:normalViewPr>
  <p:slideViewPr>
    <p:cSldViewPr>
      <p:cViewPr>
        <p:scale>
          <a:sx n="76" d="100"/>
          <a:sy n="76" d="100"/>
        </p:scale>
        <p:origin x="-119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5B4FB0EF-3FA7-4D7D-9D8C-CD58D9E30B2E}" type="datetimeFigureOut">
              <a:rPr lang="en-US" smtClean="0"/>
              <a:t>31-Aug-17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CA2CEBCF-7639-4228-AE33-9FA48FDFA2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AE59DE47-DA45-4E60-8DD3-9D54289C6461}" type="datetimeFigureOut">
              <a:rPr lang="en-US" smtClean="0"/>
              <a:t>31-Aug-17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F4478361-7C72-4E5B-AACF-4E2092719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5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LP = linguagem de programação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LP = linguagem de programação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31-Aug-17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31-Aug-17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31-Aug-17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6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31-Aug-17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31-Aug-17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31-Aug-17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3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31-Aug-17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31-Aug-17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31-Aug-17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1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31-Aug-17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31-Aug-17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5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FD9E-2183-4267-88EE-AC43C75D7CDB}" type="datetimeFigureOut">
              <a:rPr lang="en-US" smtClean="0"/>
              <a:t>31-Aug-17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810127" cy="1362075"/>
          </a:xfrm>
        </p:spPr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smtClean="0"/>
              <a:t>sintática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IF688 – </a:t>
            </a:r>
            <a:r>
              <a:rPr lang="en-US" dirty="0" err="1" smtClean="0"/>
              <a:t>Teria</a:t>
            </a:r>
            <a:r>
              <a:rPr lang="en-US" dirty="0" smtClean="0"/>
              <a:t> e </a:t>
            </a:r>
            <a:r>
              <a:rPr lang="en-US" dirty="0" err="1" smtClean="0"/>
              <a:t>Implementação</a:t>
            </a:r>
            <a:r>
              <a:rPr lang="en-US" dirty="0" smtClean="0"/>
              <a:t> de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Computacionais</a:t>
            </a:r>
            <a:r>
              <a:rPr lang="en-US" dirty="0" smtClean="0"/>
              <a:t> (</a:t>
            </a:r>
            <a:r>
              <a:rPr lang="en-US" dirty="0" err="1" smtClean="0"/>
              <a:t>Compiladores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8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78621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Exercício. Qual das seguintes derivações são válidas em G?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20882" y="2466109"/>
            <a:ext cx="1600200" cy="3816424"/>
          </a:xfrm>
        </p:spPr>
        <p:txBody>
          <a:bodyPr>
            <a:normAutofit/>
          </a:bodyPr>
          <a:lstStyle/>
          <a:p>
            <a:r>
              <a:rPr lang="pt-BR" i="1" dirty="0" smtClean="0"/>
              <a:t>S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</a:t>
            </a:r>
            <a:r>
              <a:rPr lang="pt-BR" i="1" dirty="0" err="1"/>
              <a:t>X</a:t>
            </a:r>
            <a:r>
              <a:rPr lang="pt-BR" dirty="0" err="1"/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aa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352800" y="2438400"/>
            <a:ext cx="1713384" cy="381642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3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1523" y="4953000"/>
            <a:ext cx="2209800" cy="146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b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lang="en-US" sz="3200" dirty="0">
              <a:solidFill>
                <a:schemeClr val="tx1"/>
              </a:solidFill>
              <a:sym typeface="Wingdings" pitchFamily="-111" charset="2"/>
            </a:endParaRPr>
          </a:p>
          <a:p>
            <a:pPr marL="342900" lvl="0" indent="-342900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|d </a:t>
            </a:r>
            <a:r>
              <a:rPr lang="en-US" sz="3200" dirty="0">
                <a:solidFill>
                  <a:schemeClr val="tx1"/>
                </a:solidFill>
                <a:sym typeface="Wingdings" pitchFamily="-111" charset="2"/>
              </a:rPr>
              <a:t>| </a:t>
            </a:r>
            <a:r>
              <a:rPr lang="en-US" sz="3200" dirty="0" smtClean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362200" y="2459182"/>
            <a:ext cx="1886508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 smtClean="0"/>
              <a:t>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</a:t>
            </a:r>
            <a:r>
              <a:rPr lang="pt-BR" i="1" dirty="0" err="1" smtClean="0"/>
              <a:t>X</a:t>
            </a:r>
            <a:r>
              <a:rPr lang="pt-BR" dirty="0" err="1" smtClean="0"/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ab</a:t>
            </a:r>
            <a:r>
              <a:rPr lang="pt-BR" i="1" dirty="0" err="1" smtClean="0"/>
              <a:t>Y</a:t>
            </a:r>
            <a:r>
              <a:rPr lang="pt-BR" dirty="0" err="1" smtClean="0"/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ac</a:t>
            </a:r>
            <a:r>
              <a:rPr lang="pt-BR" i="1" dirty="0" err="1" smtClean="0"/>
              <a:t>X</a:t>
            </a:r>
            <a:r>
              <a:rPr lang="pt-BR" dirty="0" err="1" smtClean="0"/>
              <a:t>ca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acca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191000" y="2438400"/>
            <a:ext cx="228600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/>
              <a:t>S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</a:t>
            </a:r>
            <a:r>
              <a:rPr lang="pt-BR" i="1" dirty="0" err="1"/>
              <a:t>X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</a:t>
            </a:r>
            <a:r>
              <a:rPr lang="pt-BR" i="1" dirty="0" err="1"/>
              <a:t>Y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</a:t>
            </a:r>
            <a:r>
              <a:rPr lang="pt-BR" i="1" dirty="0" err="1"/>
              <a:t>X</a:t>
            </a:r>
            <a:r>
              <a:rPr lang="pt-BR" dirty="0" err="1"/>
              <a:t>cda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abccda</a:t>
            </a:r>
            <a:endParaRPr lang="pt-BR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324600" y="2459182"/>
            <a:ext cx="198120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/>
              <a:t>S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</a:t>
            </a:r>
            <a:r>
              <a:rPr lang="pt-BR" i="1" dirty="0" err="1"/>
              <a:t>X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</a:t>
            </a:r>
            <a:r>
              <a:rPr lang="pt-BR" i="1" dirty="0" err="1"/>
              <a:t>Y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</a:t>
            </a:r>
            <a:r>
              <a:rPr lang="pt-BR" i="1" dirty="0" err="1"/>
              <a:t>X</a:t>
            </a:r>
            <a:r>
              <a:rPr lang="pt-BR" dirty="0" err="1"/>
              <a:t>ca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abcb</a:t>
            </a:r>
            <a:r>
              <a:rPr lang="pt-BR" i="1" dirty="0" err="1"/>
              <a:t>Y</a:t>
            </a:r>
            <a:r>
              <a:rPr lang="pt-BR" dirty="0" err="1"/>
              <a:t>caabcbdca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8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e Bottom-up parsing</a:t>
            </a:r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85852" y="2357430"/>
            <a:ext cx="659851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 smtClean="0"/>
              <a:t>Considerando a ordem de criação da árvore sintática, </a:t>
            </a:r>
            <a:r>
              <a:rPr lang="pt-BR" sz="2800" b="1" dirty="0" err="1" smtClean="0"/>
              <a:t>top-down</a:t>
            </a:r>
            <a:r>
              <a:rPr lang="pt-BR" sz="2800" dirty="0" smtClean="0"/>
              <a:t> constrói o nó raiz primeiro e depois os internos em direção aos nós folha.  </a:t>
            </a:r>
            <a:r>
              <a:rPr lang="pt-BR" sz="2800" b="1" dirty="0" err="1" smtClean="0"/>
              <a:t>bottom-up</a:t>
            </a:r>
            <a:r>
              <a:rPr lang="pt-BR" sz="2800" dirty="0" smtClean="0"/>
              <a:t> faz o contrário.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60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TOP-DOWN </a:t>
            </a:r>
            <a:r>
              <a:rPr lang="pt-BR" dirty="0" err="1" smtClean="0"/>
              <a:t>PArsing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Top-down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pt-BR" dirty="0" smtClean="0"/>
              <a:t>Procura sequência de derivações mais a esquerda para se obter uma string de entrada</a:t>
            </a:r>
          </a:p>
          <a:p>
            <a:r>
              <a:rPr lang="pt-BR" dirty="0" smtClean="0"/>
              <a:t>O parse da string </a:t>
            </a:r>
            <a:r>
              <a:rPr lang="en-US" b="1" dirty="0" err="1" smtClean="0">
                <a:sym typeface="Wingdings" pitchFamily="-111" charset="2"/>
              </a:rPr>
              <a:t>abbcbcde</a:t>
            </a:r>
            <a:r>
              <a:rPr lang="en-US" b="1" dirty="0" smtClean="0">
                <a:sym typeface="Wingdings" pitchFamily="-111" charset="2"/>
              </a:rPr>
              <a:t> </a:t>
            </a:r>
            <a:r>
              <a:rPr lang="pt-BR" dirty="0" smtClean="0"/>
              <a:t>é caracterizado pela sequência de derivações abaixo.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7290" y="414338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43372" y="4143380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500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Top-down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pt-BR" dirty="0" smtClean="0"/>
              <a:t>Procura sequência de derivações mais a esquerda para se obter uma string de entrada</a:t>
            </a:r>
          </a:p>
          <a:p>
            <a:r>
              <a:rPr lang="pt-BR" dirty="0" smtClean="0"/>
              <a:t>O parse da string </a:t>
            </a:r>
            <a:r>
              <a:rPr lang="en-US" b="1" dirty="0" err="1" smtClean="0">
                <a:sym typeface="Wingdings" pitchFamily="-111" charset="2"/>
              </a:rPr>
              <a:t>abbcbcde</a:t>
            </a:r>
            <a:r>
              <a:rPr lang="en-US" b="1" dirty="0" smtClean="0">
                <a:sym typeface="Wingdings" pitchFamily="-111" charset="2"/>
              </a:rPr>
              <a:t> </a:t>
            </a:r>
            <a:r>
              <a:rPr lang="pt-BR" dirty="0" smtClean="0"/>
              <a:t>é caracterizado pela sequência de derivações abaixo.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7290" y="414338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43372" y="4143380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4214810" y="5572140"/>
            <a:ext cx="3525542" cy="1142984"/>
          </a:xfrm>
          <a:prstGeom prst="wedgeRectCallout">
            <a:avLst>
              <a:gd name="adj1" fmla="val -27430"/>
              <a:gd name="adj2" fmla="val -137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Note a preferência da produção mais </a:t>
            </a:r>
            <a:r>
              <a:rPr lang="en-US" sz="2400" dirty="0" smtClean="0"/>
              <a:t>à</a:t>
            </a:r>
            <a:r>
              <a:rPr lang="pt-BR" sz="2400" dirty="0" smtClean="0"/>
              <a:t> esquerda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563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875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10178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056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9577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Rectangular Callout 14"/>
          <p:cNvSpPr/>
          <p:nvPr/>
        </p:nvSpPr>
        <p:spPr>
          <a:xfrm>
            <a:off x="2000232" y="4929198"/>
            <a:ext cx="1714512" cy="928694"/>
          </a:xfrm>
          <a:prstGeom prst="wedgeRectCallout">
            <a:avLst>
              <a:gd name="adj1" fmla="val -37616"/>
              <a:gd name="adj2" fmla="val -116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7961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8857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1886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6429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4643446"/>
            <a:ext cx="673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6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4942" y="492919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erro.  </a:t>
            </a:r>
            <a:r>
              <a:rPr lang="pt-BR" dirty="0" err="1" smtClean="0"/>
              <a:t>Backtrack</a:t>
            </a:r>
            <a:r>
              <a:rPr lang="pt-BR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6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Sintática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Sintaxe </a:t>
            </a:r>
            <a:r>
              <a:rPr lang="pt-BR" dirty="0" smtClean="0"/>
              <a:t>de </a:t>
            </a:r>
            <a:r>
              <a:rPr lang="pt-BR" dirty="0" smtClean="0"/>
              <a:t>uma </a:t>
            </a:r>
            <a:r>
              <a:rPr lang="pt-BR" dirty="0" smtClean="0"/>
              <a:t>linguagem</a:t>
            </a:r>
            <a:endParaRPr lang="pt-BR" dirty="0" smtClean="0"/>
          </a:p>
          <a:p>
            <a:pPr lvl="1">
              <a:lnSpc>
                <a:spcPct val="90000"/>
              </a:lnSpc>
            </a:pPr>
            <a:r>
              <a:rPr lang="pt-BR" dirty="0" smtClean="0"/>
              <a:t>Definição das </a:t>
            </a:r>
            <a:r>
              <a:rPr lang="pt-BR" dirty="0" err="1" smtClean="0"/>
              <a:t>strings</a:t>
            </a:r>
            <a:r>
              <a:rPr lang="pt-BR" dirty="0" smtClean="0"/>
              <a:t> estruturalmente válidas             de uma linguagem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Analisador sintático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Checa se a </a:t>
            </a:r>
            <a:r>
              <a:rPr lang="pt-BR" dirty="0" err="1" smtClean="0"/>
              <a:t>string</a:t>
            </a:r>
            <a:r>
              <a:rPr lang="pt-BR" dirty="0" smtClean="0"/>
              <a:t> respeita </a:t>
            </a:r>
            <a:r>
              <a:rPr lang="pt-BR" dirty="0" smtClean="0"/>
              <a:t>a sintaxe</a:t>
            </a:r>
            <a:endParaRPr lang="pt-BR" dirty="0" smtClean="0"/>
          </a:p>
          <a:p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83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9577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85786" y="5357826"/>
            <a:ext cx="2490070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Restaura estado anterior a última escolha</a:t>
            </a:r>
            <a:endParaRPr lang="pt-BR" sz="2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3441825" y="4857760"/>
            <a:ext cx="1714512" cy="928694"/>
          </a:xfrm>
          <a:prstGeom prst="wedgeRectCallout">
            <a:avLst>
              <a:gd name="adj1" fmla="val -89044"/>
              <a:gd name="adj2" fmla="val -111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Faz outra</a:t>
            </a:r>
          </a:p>
          <a:p>
            <a:pPr algn="ctr"/>
            <a:r>
              <a:rPr lang="pt-BR" sz="2400" dirty="0" smtClean="0"/>
              <a:t>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78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286644" y="3500438"/>
            <a:ext cx="117378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307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286644" y="3500438"/>
            <a:ext cx="12457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4" name="Rectangular Callout 13"/>
          <p:cNvSpPr/>
          <p:nvPr/>
        </p:nvSpPr>
        <p:spPr>
          <a:xfrm>
            <a:off x="2000232" y="4929198"/>
            <a:ext cx="1857388" cy="928694"/>
          </a:xfrm>
          <a:prstGeom prst="wedgeRectCallout">
            <a:avLst>
              <a:gd name="adj1" fmla="val -37616"/>
              <a:gd name="adj2" fmla="val -116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escolha novamente!</a:t>
            </a:r>
            <a:endParaRPr lang="pt-BR" sz="2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786578" y="4643446"/>
            <a:ext cx="1857388" cy="1928826"/>
          </a:xfrm>
          <a:prstGeom prst="wedgeRectCallout">
            <a:avLst>
              <a:gd name="adj1" fmla="val -14466"/>
              <a:gd name="adj2" fmla="val -92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Símbolo </a:t>
            </a:r>
            <a:r>
              <a:rPr lang="pt-BR" sz="2400" i="1" dirty="0" smtClean="0"/>
              <a:t>A</a:t>
            </a:r>
            <a:r>
              <a:rPr lang="pt-BR" sz="2400" dirty="0" smtClean="0"/>
              <a:t> novamente na posição mais </a:t>
            </a:r>
            <a:r>
              <a:rPr lang="en-US" sz="2400" dirty="0" smtClean="0"/>
              <a:t>à</a:t>
            </a:r>
            <a:r>
              <a:rPr lang="pt-BR" sz="2400" dirty="0" smtClean="0"/>
              <a:t> esquerda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865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17378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Rectangular Callout 14"/>
          <p:cNvSpPr/>
          <p:nvPr/>
        </p:nvSpPr>
        <p:spPr>
          <a:xfrm>
            <a:off x="2000232" y="4929198"/>
            <a:ext cx="1714512" cy="928694"/>
          </a:xfrm>
          <a:prstGeom prst="wedgeRectCallout">
            <a:avLst>
              <a:gd name="adj1" fmla="val -29362"/>
              <a:gd name="adj2" fmla="val -119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Outra 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18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92869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75844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571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214942" y="492919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erro.  </a:t>
            </a:r>
            <a:r>
              <a:rPr lang="pt-BR" dirty="0" err="1" smtClean="0"/>
              <a:t>Backtrack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4643446"/>
            <a:ext cx="673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2457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85786" y="5357826"/>
            <a:ext cx="2634086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Restaura estado anterior a última escolha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677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5338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7" name="Rectangular Callout 16"/>
          <p:cNvSpPr/>
          <p:nvPr/>
        </p:nvSpPr>
        <p:spPr>
          <a:xfrm>
            <a:off x="2857488" y="4857760"/>
            <a:ext cx="1714512" cy="928694"/>
          </a:xfrm>
          <a:prstGeom prst="wedgeRectCallout">
            <a:avLst>
              <a:gd name="adj1" fmla="val -89044"/>
              <a:gd name="adj2" fmla="val -111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Faz outra</a:t>
            </a:r>
          </a:p>
          <a:p>
            <a:pPr algn="ctr"/>
            <a:r>
              <a:rPr lang="pt-BR" sz="2400" dirty="0" smtClean="0"/>
              <a:t>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737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4618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1810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571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93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Sintático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91152" y="2500306"/>
            <a:ext cx="8095624" cy="2714644"/>
            <a:chOff x="191152" y="2500306"/>
            <a:chExt cx="8095624" cy="2714644"/>
          </a:xfrm>
        </p:grpSpPr>
        <p:sp>
          <p:nvSpPr>
            <p:cNvPr id="15366" name="Text Box 9"/>
            <p:cNvSpPr txBox="1">
              <a:spLocks noChangeArrowheads="1"/>
            </p:cNvSpPr>
            <p:nvPr/>
          </p:nvSpPr>
          <p:spPr bwMode="auto">
            <a:xfrm>
              <a:off x="191152" y="2568355"/>
              <a:ext cx="109151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dirty="0" smtClean="0"/>
                <a:t>Programa</a:t>
              </a:r>
              <a:br>
                <a:rPr lang="pt-BR" dirty="0" smtClean="0"/>
              </a:br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69635" name="Rectangle 3"/>
            <p:cNvSpPr>
              <a:spLocks noChangeArrowheads="1"/>
            </p:cNvSpPr>
            <p:nvPr/>
          </p:nvSpPr>
          <p:spPr bwMode="auto">
            <a:xfrm>
              <a:off x="1697563" y="2500306"/>
              <a:ext cx="1601801" cy="78319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b="0" dirty="0" err="1" smtClean="0">
                  <a:solidFill>
                    <a:srgbClr val="000000"/>
                  </a:solidFill>
                </a:rPr>
                <a:t>lexer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sp>
          <p:nvSpPr>
            <p:cNvPr id="69636" name="Rectangle 4"/>
            <p:cNvSpPr>
              <a:spLocks noChangeArrowheads="1"/>
            </p:cNvSpPr>
            <p:nvPr/>
          </p:nvSpPr>
          <p:spPr bwMode="auto">
            <a:xfrm>
              <a:off x="4569757" y="2500306"/>
              <a:ext cx="1491332" cy="783194"/>
            </a:xfrm>
            <a:prstGeom prst="rect">
              <a:avLst/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b="0" dirty="0">
                  <a:solidFill>
                    <a:srgbClr val="000000"/>
                  </a:solidFill>
                </a:rPr>
                <a:t>parser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2937792" y="3243204"/>
              <a:ext cx="20673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i="1" dirty="0" err="1" smtClean="0"/>
                <a:t>getNextToken</a:t>
              </a:r>
              <a:r>
                <a:rPr lang="en-US" sz="2000" b="0" i="1" dirty="0" smtClean="0"/>
                <a:t>()</a:t>
              </a:r>
              <a:endParaRPr lang="pt-BR" sz="2000" b="0" i="1" dirty="0"/>
            </a:p>
          </p:txBody>
        </p:sp>
        <p:sp>
          <p:nvSpPr>
            <p:cNvPr id="15367" name="Text Box 10"/>
            <p:cNvSpPr txBox="1">
              <a:spLocks noChangeArrowheads="1"/>
            </p:cNvSpPr>
            <p:nvPr/>
          </p:nvSpPr>
          <p:spPr bwMode="auto">
            <a:xfrm>
              <a:off x="3509296" y="2500306"/>
              <a:ext cx="8786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dirty="0"/>
                <a:t>token</a:t>
              </a:r>
              <a:endParaRPr lang="pt-BR" b="0" dirty="0"/>
            </a:p>
          </p:txBody>
        </p:sp>
        <p:cxnSp>
          <p:nvCxnSpPr>
            <p:cNvPr id="15368" name="AutoShape 11"/>
            <p:cNvCxnSpPr>
              <a:cxnSpLocks noChangeShapeType="1"/>
              <a:stCxn id="69635" idx="3"/>
              <a:endCxn id="69636" idx="1"/>
            </p:cNvCxnSpPr>
            <p:nvPr/>
          </p:nvCxnSpPr>
          <p:spPr bwMode="auto">
            <a:xfrm>
              <a:off x="3299364" y="2891903"/>
              <a:ext cx="12703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69" name="Line 12"/>
            <p:cNvSpPr>
              <a:spLocks noChangeShapeType="1"/>
            </p:cNvSpPr>
            <p:nvPr/>
          </p:nvSpPr>
          <p:spPr bwMode="auto">
            <a:xfrm>
              <a:off x="1366156" y="2861780"/>
              <a:ext cx="33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0" name="Line 16"/>
            <p:cNvSpPr>
              <a:spLocks noChangeShapeType="1"/>
            </p:cNvSpPr>
            <p:nvPr/>
          </p:nvSpPr>
          <p:spPr bwMode="auto">
            <a:xfrm flipH="1" flipV="1">
              <a:off x="3299364" y="3102763"/>
              <a:ext cx="1270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3294982" y="4286256"/>
              <a:ext cx="1634208" cy="92869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sz="2800" b="0" dirty="0" smtClean="0">
                  <a:solidFill>
                    <a:srgbClr val="000000"/>
                  </a:solidFill>
                </a:rPr>
                <a:t>tabela de </a:t>
              </a:r>
              <a:br>
                <a:rPr lang="pt-BR" sz="2800" b="0" dirty="0" smtClean="0">
                  <a:solidFill>
                    <a:srgbClr val="000000"/>
                  </a:solidFill>
                </a:rPr>
              </a:br>
              <a:r>
                <a:rPr lang="pt-BR" sz="2800" b="0" dirty="0" smtClean="0">
                  <a:solidFill>
                    <a:srgbClr val="000000"/>
                  </a:solidFill>
                </a:rPr>
                <a:t>símbolos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sp>
          <p:nvSpPr>
            <p:cNvPr id="15372" name="Line 18"/>
            <p:cNvSpPr>
              <a:spLocks noChangeShapeType="1"/>
            </p:cNvSpPr>
            <p:nvPr/>
          </p:nvSpPr>
          <p:spPr bwMode="auto">
            <a:xfrm flipH="1" flipV="1">
              <a:off x="2912722" y="3283500"/>
              <a:ext cx="516270" cy="931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3" name="Line 19"/>
            <p:cNvSpPr>
              <a:spLocks noChangeShapeType="1"/>
            </p:cNvSpPr>
            <p:nvPr/>
          </p:nvSpPr>
          <p:spPr bwMode="auto">
            <a:xfrm flipV="1">
              <a:off x="4795180" y="3286124"/>
              <a:ext cx="513314" cy="928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6795444" y="2500306"/>
              <a:ext cx="1491332" cy="78319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sz="2800" dirty="0" err="1" smtClean="0">
                  <a:solidFill>
                    <a:srgbClr val="000000"/>
                  </a:solidFill>
                </a:rPr>
                <a:t>t</a:t>
              </a:r>
              <a:r>
                <a:rPr lang="pt-BR" sz="2800" b="0" dirty="0" err="1" smtClean="0">
                  <a:solidFill>
                    <a:srgbClr val="000000"/>
                  </a:solidFill>
                </a:rPr>
                <a:t>ype</a:t>
              </a:r>
              <a:r>
                <a:rPr lang="pt-BR" sz="2800" b="0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r>
                <a:rPr lang="pt-BR" sz="2800" b="0" dirty="0" err="1" smtClean="0">
                  <a:solidFill>
                    <a:srgbClr val="000000"/>
                  </a:solidFill>
                </a:rPr>
                <a:t>checker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AutoShape 11"/>
            <p:cNvCxnSpPr>
              <a:cxnSpLocks noChangeShapeType="1"/>
            </p:cNvCxnSpPr>
            <p:nvPr/>
          </p:nvCxnSpPr>
          <p:spPr bwMode="auto">
            <a:xfrm>
              <a:off x="6081064" y="2863618"/>
              <a:ext cx="64294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4950962" y="3357562"/>
              <a:ext cx="1857388" cy="928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975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571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1350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4286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87392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4286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en-US" sz="2400" b="1" dirty="0" smtClean="0"/>
          </a:p>
        </p:txBody>
      </p:sp>
      <p:sp>
        <p:nvSpPr>
          <p:cNvPr id="16" name="Rectangular Callout 15"/>
          <p:cNvSpPr/>
          <p:nvPr/>
        </p:nvSpPr>
        <p:spPr>
          <a:xfrm>
            <a:off x="683568" y="5357826"/>
            <a:ext cx="2459672" cy="1071570"/>
          </a:xfrm>
          <a:prstGeom prst="wedgeRectCallout">
            <a:avLst>
              <a:gd name="adj1" fmla="val 105875"/>
              <a:gd name="adj2" fmla="val -53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derivação correspondente!</a:t>
            </a:r>
            <a:endParaRPr lang="pt-BR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4810" y="4871877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639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r>
              <a:rPr lang="pt-BR" dirty="0" smtClean="0"/>
              <a:t>. Construa a árvore sintática associada a derivação abaixo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3198" y="289560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15" name="Rectangle 16"/>
          <p:cNvSpPr/>
          <p:nvPr/>
        </p:nvSpPr>
        <p:spPr>
          <a:xfrm>
            <a:off x="3807842" y="3200400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729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de </a:t>
            </a:r>
            <a:r>
              <a:rPr lang="pt-BR" dirty="0" err="1" smtClean="0"/>
              <a:t>parsers</a:t>
            </a:r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87136" y="2763528"/>
            <a:ext cx="163900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dirty="0" smtClean="0"/>
              <a:t>LL(k)</a:t>
            </a:r>
            <a:endParaRPr lang="pt-BR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58311" y="3906536"/>
            <a:ext cx="1928825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esquerda</a:t>
            </a:r>
            <a:r>
              <a:rPr lang="en-US" dirty="0" smtClean="0"/>
              <a:t> (L)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endParaRPr lang="pt-BR" dirty="0"/>
          </a:p>
        </p:txBody>
      </p:sp>
      <p:sp>
        <p:nvSpPr>
          <p:cNvPr id="6" name="Right Arrow 5"/>
          <p:cNvSpPr/>
          <p:nvPr/>
        </p:nvSpPr>
        <p:spPr>
          <a:xfrm rot="19062594">
            <a:off x="2948832" y="3487368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887203" y="4077306"/>
            <a:ext cx="19809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Procura</a:t>
            </a:r>
            <a:r>
              <a:rPr lang="en-US" dirty="0" smtClean="0"/>
              <a:t> </a:t>
            </a:r>
            <a:r>
              <a:rPr lang="en-US" dirty="0" err="1" smtClean="0"/>
              <a:t>derivação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à </a:t>
            </a:r>
            <a:r>
              <a:rPr lang="en-US" dirty="0" err="1" smtClean="0"/>
              <a:t>esquerda</a:t>
            </a:r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13762694">
            <a:off x="3997981" y="3653047"/>
            <a:ext cx="6517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5315963" y="2049148"/>
            <a:ext cx="2280373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Número</a:t>
            </a:r>
            <a:r>
              <a:rPr lang="en-US" dirty="0" smtClean="0"/>
              <a:t> de tokens de </a:t>
            </a:r>
            <a:r>
              <a:rPr lang="en-US" dirty="0" err="1" smtClean="0"/>
              <a:t>lookahead</a:t>
            </a:r>
            <a:r>
              <a:rPr lang="en-US" dirty="0" smtClean="0"/>
              <a:t> lidos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consumidos</a:t>
            </a:r>
            <a:endParaRPr lang="pt-BR" dirty="0"/>
          </a:p>
        </p:txBody>
      </p:sp>
      <p:sp>
        <p:nvSpPr>
          <p:cNvPr id="10" name="Right Arrow 9"/>
          <p:cNvSpPr/>
          <p:nvPr/>
        </p:nvSpPr>
        <p:spPr>
          <a:xfrm rot="8460507">
            <a:off x="4660348" y="2616179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8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Ambiguidade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0033"/>
            <a:ext cx="8229600" cy="3257559"/>
          </a:xfrm>
        </p:spPr>
        <p:txBody>
          <a:bodyPr>
            <a:normAutofit/>
          </a:bodyPr>
          <a:lstStyle/>
          <a:p>
            <a:r>
              <a:rPr lang="pt-BR" dirty="0" smtClean="0"/>
              <a:t>Ocorre quando há mais de uma parse </a:t>
            </a:r>
            <a:r>
              <a:rPr lang="pt-BR" dirty="0" err="1" smtClean="0"/>
              <a:t>tree</a:t>
            </a:r>
            <a:r>
              <a:rPr lang="pt-BR" dirty="0" smtClean="0"/>
              <a:t> para uma dada </a:t>
            </a:r>
            <a:r>
              <a:rPr lang="pt-BR" dirty="0" err="1" smtClean="0"/>
              <a:t>string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089555"/>
            <a:ext cx="8229600" cy="226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5262538" y="3531296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abbcbc</a:t>
            </a:r>
            <a:r>
              <a:rPr lang="en-US" sz="2400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grpSp>
        <p:nvGrpSpPr>
          <p:cNvPr id="9" name="Grupo 8"/>
          <p:cNvGrpSpPr/>
          <p:nvPr/>
        </p:nvGrpSpPr>
        <p:grpSpPr>
          <a:xfrm>
            <a:off x="3079220" y="3276600"/>
            <a:ext cx="1797580" cy="2819400"/>
            <a:chOff x="7183263" y="3833192"/>
            <a:chExt cx="1797580" cy="2819400"/>
          </a:xfrm>
        </p:grpSpPr>
        <p:sp>
          <p:nvSpPr>
            <p:cNvPr id="10" name="Retângulo 9"/>
            <p:cNvSpPr/>
            <p:nvPr/>
          </p:nvSpPr>
          <p:spPr>
            <a:xfrm>
              <a:off x="7183263" y="3833192"/>
              <a:ext cx="1797580" cy="2819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56"/>
            <p:cNvGrpSpPr/>
            <p:nvPr/>
          </p:nvGrpSpPr>
          <p:grpSpPr>
            <a:xfrm>
              <a:off x="7303162" y="3992727"/>
              <a:ext cx="1580223" cy="2500330"/>
              <a:chOff x="2228401" y="3929066"/>
              <a:chExt cx="1580223" cy="2500330"/>
            </a:xfrm>
            <a:solidFill>
              <a:schemeClr val="bg1"/>
            </a:solidFill>
          </p:grpSpPr>
          <p:sp>
            <p:nvSpPr>
              <p:cNvPr id="12" name="TextBox 7"/>
              <p:cNvSpPr txBox="1"/>
              <p:nvPr/>
            </p:nvSpPr>
            <p:spPr>
              <a:xfrm>
                <a:off x="2928926" y="3929066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</a:t>
                </a:r>
                <a:endParaRPr lang="pt-BR" dirty="0"/>
              </a:p>
            </p:txBody>
          </p:sp>
          <p:sp>
            <p:nvSpPr>
              <p:cNvPr id="13" name="TextBox 8"/>
              <p:cNvSpPr txBox="1"/>
              <p:nvPr/>
            </p:nvSpPr>
            <p:spPr>
              <a:xfrm>
                <a:off x="2585591" y="450057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4" name="TextBox 9"/>
              <p:cNvSpPr txBox="1"/>
              <p:nvPr/>
            </p:nvSpPr>
            <p:spPr>
              <a:xfrm>
                <a:off x="3222790" y="4500570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5" name="TextBox 10"/>
              <p:cNvSpPr txBox="1"/>
              <p:nvPr/>
            </p:nvSpPr>
            <p:spPr>
              <a:xfrm>
                <a:off x="2357422" y="4500570"/>
                <a:ext cx="29848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a</a:t>
                </a:r>
                <a:endParaRPr lang="pt-BR" b="1" dirty="0"/>
              </a:p>
            </p:txBody>
          </p:sp>
          <p:sp>
            <p:nvSpPr>
              <p:cNvPr id="16" name="TextBox 11"/>
              <p:cNvSpPr txBox="1"/>
              <p:nvPr/>
            </p:nvSpPr>
            <p:spPr>
              <a:xfrm>
                <a:off x="3508542" y="4500570"/>
                <a:ext cx="30008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e</a:t>
                </a:r>
                <a:endParaRPr lang="pt-BR" b="1" dirty="0"/>
              </a:p>
            </p:txBody>
          </p:sp>
          <p:sp>
            <p:nvSpPr>
              <p:cNvPr id="17" name="TextBox 12"/>
              <p:cNvSpPr txBox="1"/>
              <p:nvPr/>
            </p:nvSpPr>
            <p:spPr>
              <a:xfrm>
                <a:off x="2228401" y="4988494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8" name="TextBox 13"/>
              <p:cNvSpPr txBox="1"/>
              <p:nvPr/>
            </p:nvSpPr>
            <p:spPr>
              <a:xfrm>
                <a:off x="2571736" y="4988494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9" name="TextBox 15"/>
              <p:cNvSpPr txBox="1"/>
              <p:nvPr/>
            </p:nvSpPr>
            <p:spPr>
              <a:xfrm>
                <a:off x="2857488" y="4988494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c</a:t>
                </a:r>
                <a:endParaRPr lang="pt-BR" b="1" dirty="0"/>
              </a:p>
            </p:txBody>
          </p:sp>
          <p:sp>
            <p:nvSpPr>
              <p:cNvPr id="20" name="TextBox 16"/>
              <p:cNvSpPr txBox="1"/>
              <p:nvPr/>
            </p:nvSpPr>
            <p:spPr>
              <a:xfrm>
                <a:off x="2236513" y="548856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21" name="TextBox 17"/>
              <p:cNvSpPr txBox="1"/>
              <p:nvPr/>
            </p:nvSpPr>
            <p:spPr>
              <a:xfrm>
                <a:off x="2579848" y="5488560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b</a:t>
                </a:r>
                <a:endParaRPr lang="pt-BR" b="1" dirty="0"/>
              </a:p>
            </p:txBody>
          </p:sp>
          <p:sp>
            <p:nvSpPr>
              <p:cNvPr id="22" name="TextBox 19"/>
              <p:cNvSpPr txBox="1"/>
              <p:nvPr/>
            </p:nvSpPr>
            <p:spPr>
              <a:xfrm>
                <a:off x="2865600" y="5488560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c</a:t>
                </a:r>
                <a:endParaRPr lang="pt-BR" b="1" dirty="0"/>
              </a:p>
            </p:txBody>
          </p:sp>
          <p:sp>
            <p:nvSpPr>
              <p:cNvPr id="23" name="TextBox 20"/>
              <p:cNvSpPr txBox="1"/>
              <p:nvPr/>
            </p:nvSpPr>
            <p:spPr>
              <a:xfrm>
                <a:off x="3428992" y="5000636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d</a:t>
                </a:r>
                <a:endParaRPr lang="pt-BR" b="1" dirty="0"/>
              </a:p>
            </p:txBody>
          </p:sp>
          <p:sp>
            <p:nvSpPr>
              <p:cNvPr id="24" name="TextBox 21"/>
              <p:cNvSpPr txBox="1"/>
              <p:nvPr/>
            </p:nvSpPr>
            <p:spPr>
              <a:xfrm>
                <a:off x="2256111" y="6060064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b</a:t>
                </a:r>
                <a:endParaRPr lang="pt-BR" b="1" dirty="0"/>
              </a:p>
            </p:txBody>
          </p:sp>
          <p:cxnSp>
            <p:nvCxnSpPr>
              <p:cNvPr id="25" name="Straight Connector 23"/>
              <p:cNvCxnSpPr>
                <a:stCxn id="12" idx="2"/>
                <a:endCxn id="15" idx="0"/>
              </p:cNvCxnSpPr>
              <p:nvPr/>
            </p:nvCxnSpPr>
            <p:spPr>
              <a:xfrm flipH="1">
                <a:off x="2506662" y="4298398"/>
                <a:ext cx="562687" cy="20217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7"/>
              <p:cNvCxnSpPr>
                <a:stCxn id="13" idx="0"/>
                <a:endCxn id="12" idx="2"/>
              </p:cNvCxnSpPr>
              <p:nvPr/>
            </p:nvCxnSpPr>
            <p:spPr>
              <a:xfrm rot="5400000" flipH="1" flipV="1">
                <a:off x="2807015" y="4238236"/>
                <a:ext cx="202172" cy="32249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1"/>
              <p:cNvCxnSpPr>
                <a:stCxn id="12" idx="2"/>
                <a:endCxn id="14" idx="0"/>
              </p:cNvCxnSpPr>
              <p:nvPr/>
            </p:nvCxnSpPr>
            <p:spPr>
              <a:xfrm rot="16200000" flipH="1">
                <a:off x="3120405" y="4247342"/>
                <a:ext cx="202172" cy="30428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33"/>
              <p:cNvCxnSpPr>
                <a:stCxn id="13" idx="2"/>
                <a:endCxn id="17" idx="0"/>
              </p:cNvCxnSpPr>
              <p:nvPr/>
            </p:nvCxnSpPr>
            <p:spPr>
              <a:xfrm rot="5400000">
                <a:off x="2508962" y="4750603"/>
                <a:ext cx="118592" cy="35719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34"/>
              <p:cNvCxnSpPr>
                <a:stCxn id="13" idx="2"/>
                <a:endCxn id="18" idx="0"/>
              </p:cNvCxnSpPr>
              <p:nvPr/>
            </p:nvCxnSpPr>
            <p:spPr>
              <a:xfrm rot="5400000">
                <a:off x="2671813" y="4913454"/>
                <a:ext cx="118592" cy="314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37"/>
              <p:cNvCxnSpPr>
                <a:stCxn id="19" idx="0"/>
                <a:endCxn id="13" idx="2"/>
              </p:cNvCxnSpPr>
              <p:nvPr/>
            </p:nvCxnSpPr>
            <p:spPr>
              <a:xfrm flipH="1" flipV="1">
                <a:off x="2746853" y="4869902"/>
                <a:ext cx="251058" cy="11859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41"/>
              <p:cNvCxnSpPr>
                <a:stCxn id="17" idx="2"/>
                <a:endCxn id="20" idx="0"/>
              </p:cNvCxnSpPr>
              <p:nvPr/>
            </p:nvCxnSpPr>
            <p:spPr>
              <a:xfrm rot="16200000" flipH="1">
                <a:off x="2328352" y="5419137"/>
                <a:ext cx="130734" cy="811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42"/>
              <p:cNvCxnSpPr>
                <a:stCxn id="17" idx="2"/>
                <a:endCxn id="21" idx="0"/>
              </p:cNvCxnSpPr>
              <p:nvPr/>
            </p:nvCxnSpPr>
            <p:spPr>
              <a:xfrm>
                <a:off x="2389663" y="5357826"/>
                <a:ext cx="344234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45"/>
              <p:cNvCxnSpPr>
                <a:stCxn id="17" idx="2"/>
                <a:endCxn id="22" idx="0"/>
              </p:cNvCxnSpPr>
              <p:nvPr/>
            </p:nvCxnSpPr>
            <p:spPr>
              <a:xfrm>
                <a:off x="2389663" y="5357826"/>
                <a:ext cx="616360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48"/>
              <p:cNvCxnSpPr>
                <a:stCxn id="20" idx="2"/>
                <a:endCxn id="24" idx="0"/>
              </p:cNvCxnSpPr>
              <p:nvPr/>
            </p:nvCxnSpPr>
            <p:spPr>
              <a:xfrm>
                <a:off x="2397775" y="5857892"/>
                <a:ext cx="12385" cy="20217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53"/>
              <p:cNvCxnSpPr>
                <a:stCxn id="14" idx="2"/>
                <a:endCxn id="23" idx="0"/>
              </p:cNvCxnSpPr>
              <p:nvPr/>
            </p:nvCxnSpPr>
            <p:spPr>
              <a:xfrm>
                <a:off x="3373633" y="4869902"/>
                <a:ext cx="209408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ectangle 5"/>
          <p:cNvSpPr/>
          <p:nvPr/>
        </p:nvSpPr>
        <p:spPr>
          <a:xfrm>
            <a:off x="5262538" y="4931521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37" name="Rectangular Callout 6"/>
          <p:cNvSpPr/>
          <p:nvPr/>
        </p:nvSpPr>
        <p:spPr>
          <a:xfrm>
            <a:off x="2590800" y="5936465"/>
            <a:ext cx="2415846" cy="833809"/>
          </a:xfrm>
          <a:prstGeom prst="wedgeRectCallout">
            <a:avLst>
              <a:gd name="adj1" fmla="val 55700"/>
              <a:gd name="adj2" fmla="val -106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Não caracteriza ambiguidade!</a:t>
            </a:r>
            <a:endParaRPr lang="pt-BR" sz="2400" dirty="0"/>
          </a:p>
        </p:txBody>
      </p:sp>
      <p:sp>
        <p:nvSpPr>
          <p:cNvPr id="38" name="Rectangle 3"/>
          <p:cNvSpPr/>
          <p:nvPr/>
        </p:nvSpPr>
        <p:spPr>
          <a:xfrm>
            <a:off x="361904" y="4076704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39" name="TextBox 4"/>
          <p:cNvSpPr txBox="1"/>
          <p:nvPr/>
        </p:nvSpPr>
        <p:spPr>
          <a:xfrm>
            <a:off x="297841" y="3505200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Gramática G</a:t>
            </a:r>
            <a:endParaRPr lang="pt-BR" sz="2800" dirty="0"/>
          </a:p>
        </p:txBody>
      </p:sp>
      <p:sp>
        <p:nvSpPr>
          <p:cNvPr id="40" name="Rectangular Callout 6"/>
          <p:cNvSpPr/>
          <p:nvPr/>
        </p:nvSpPr>
        <p:spPr>
          <a:xfrm>
            <a:off x="4876800" y="2209800"/>
            <a:ext cx="4158500" cy="990600"/>
          </a:xfrm>
          <a:prstGeom prst="wedgeRectCallout">
            <a:avLst>
              <a:gd name="adj1" fmla="val -2071"/>
              <a:gd name="adj2" fmla="val 76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Não confundir com duas derivações para a mesma </a:t>
            </a:r>
            <a:r>
              <a:rPr lang="pt-BR" sz="2400" dirty="0" err="1" smtClean="0"/>
              <a:t>string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218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Recursão </a:t>
            </a:r>
            <a:r>
              <a:rPr lang="en-US" dirty="0" smtClean="0"/>
              <a:t>à</a:t>
            </a:r>
            <a:r>
              <a:rPr lang="pt-BR" dirty="0" smtClean="0"/>
              <a:t> esquerda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3257559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D</a:t>
            </a:r>
            <a:r>
              <a:rPr lang="pt-BR" dirty="0" err="1" smtClean="0"/>
              <a:t>ificuldade</a:t>
            </a:r>
            <a:r>
              <a:rPr lang="pt-BR" dirty="0" smtClean="0"/>
              <a:t> </a:t>
            </a:r>
            <a:r>
              <a:rPr lang="pt-BR" dirty="0" smtClean="0"/>
              <a:t>em saber quando parar de aplicar uma produção</a:t>
            </a:r>
          </a:p>
          <a:p>
            <a:endParaRPr lang="pt-BR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089555"/>
            <a:ext cx="8229600" cy="226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350520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1444" y="3505200"/>
            <a:ext cx="402902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…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1924056" y="4862522"/>
            <a:ext cx="2571768" cy="571504"/>
          </a:xfrm>
          <a:prstGeom prst="wedgeRectCallout">
            <a:avLst>
              <a:gd name="adj1" fmla="val -46033"/>
              <a:gd name="adj2" fmla="val -155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complicador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315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Exercício: Quais das seguintes gramáticas são ambíguas?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971600" y="2276871"/>
            <a:ext cx="62646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S → SS | a | b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E → E + E | id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S → Sa | Sb | a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E → E’ | E’ + E                         </a:t>
            </a:r>
            <a:r>
              <a:rPr lang="pt-BR" sz="4000" dirty="0" err="1" smtClean="0"/>
              <a:t>E</a:t>
            </a:r>
            <a:r>
              <a:rPr lang="pt-BR" sz="4000" dirty="0" smtClean="0"/>
              <a:t>’→ -E’ | id | (E)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7873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Predictive parsing</a:t>
            </a:r>
            <a:endParaRPr lang="pt-BR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3614750"/>
          </a:xfrm>
        </p:spPr>
        <p:txBody>
          <a:bodyPr>
            <a:normAutofit/>
          </a:bodyPr>
          <a:lstStyle/>
          <a:p>
            <a:r>
              <a:rPr lang="pt-BR" dirty="0" smtClean="0"/>
              <a:t>É um</a:t>
            </a:r>
            <a:r>
              <a:rPr lang="pt-BR" b="1" dirty="0" smtClean="0"/>
              <a:t> </a:t>
            </a:r>
            <a:r>
              <a:rPr lang="pt-BR" dirty="0" err="1" smtClean="0"/>
              <a:t>parser</a:t>
            </a:r>
            <a:r>
              <a:rPr lang="pt-BR" dirty="0" smtClean="0"/>
              <a:t> </a:t>
            </a:r>
            <a:r>
              <a:rPr lang="pt-BR" b="1" dirty="0" err="1" smtClean="0"/>
              <a:t>top-down</a:t>
            </a:r>
            <a:endParaRPr lang="pt-BR" dirty="0" smtClean="0"/>
          </a:p>
          <a:p>
            <a:r>
              <a:rPr lang="pt-BR" dirty="0" smtClean="0"/>
              <a:t>É um</a:t>
            </a:r>
            <a:r>
              <a:rPr lang="pt-BR" b="1" dirty="0" smtClean="0"/>
              <a:t> </a:t>
            </a:r>
            <a:r>
              <a:rPr lang="pt-BR" dirty="0" err="1" smtClean="0"/>
              <a:t>parser</a:t>
            </a:r>
            <a:r>
              <a:rPr lang="pt-BR" dirty="0" smtClean="0"/>
              <a:t> que não requer </a:t>
            </a:r>
            <a:r>
              <a:rPr lang="pt-BR" dirty="0" err="1" smtClean="0"/>
              <a:t>backtracking</a:t>
            </a:r>
            <a:endParaRPr lang="pt-BR" dirty="0" smtClean="0"/>
          </a:p>
          <a:p>
            <a:pPr lvl="1"/>
            <a:r>
              <a:rPr lang="pt-BR" dirty="0" smtClean="0"/>
              <a:t>Simples de construir manualmente</a:t>
            </a:r>
          </a:p>
          <a:p>
            <a:pPr lvl="1"/>
            <a:r>
              <a:rPr lang="en-US" dirty="0" err="1" smtClean="0"/>
              <a:t>Mas</a:t>
            </a:r>
            <a:r>
              <a:rPr lang="en-US" dirty="0" smtClean="0"/>
              <a:t>, </a:t>
            </a:r>
            <a:r>
              <a:rPr lang="en-US" dirty="0" err="1" smtClean="0"/>
              <a:t>requer</a:t>
            </a:r>
            <a:r>
              <a:rPr lang="en-US" dirty="0" smtClean="0"/>
              <a:t> </a:t>
            </a:r>
            <a:r>
              <a:rPr lang="en-US" dirty="0" err="1" smtClean="0"/>
              <a:t>modifica</a:t>
            </a:r>
            <a:r>
              <a:rPr lang="pt-BR" dirty="0" err="1" smtClean="0"/>
              <a:t>ção</a:t>
            </a:r>
            <a:r>
              <a:rPr lang="pt-BR" dirty="0" smtClean="0"/>
              <a:t> na gramática para tratar recursão </a:t>
            </a:r>
            <a:r>
              <a:rPr lang="en-US" dirty="0" smtClean="0"/>
              <a:t>à</a:t>
            </a:r>
            <a:r>
              <a:rPr lang="pt-BR" dirty="0" smtClean="0"/>
              <a:t> esquerda e ambigüidade</a:t>
            </a:r>
          </a:p>
          <a:p>
            <a:pPr lvl="0"/>
            <a:r>
              <a:rPr lang="pt-BR" dirty="0" smtClean="0"/>
              <a:t>Eliminação de recursão </a:t>
            </a:r>
            <a:r>
              <a:rPr lang="en-US" dirty="0" smtClean="0"/>
              <a:t>à </a:t>
            </a:r>
            <a:r>
              <a:rPr lang="en-US" dirty="0" err="1" smtClean="0"/>
              <a:t>esquerda</a:t>
            </a:r>
            <a:r>
              <a:rPr lang="en-US" dirty="0" smtClean="0"/>
              <a:t> (</a:t>
            </a:r>
            <a:r>
              <a:rPr lang="pt-BR" dirty="0" smtClean="0"/>
              <a:t>fatoração)</a:t>
            </a:r>
            <a:r>
              <a:rPr lang="en-US" dirty="0" smtClean="0"/>
              <a:t>: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49832" y="5216926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0628" y="5002612"/>
            <a:ext cx="242889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i="1" dirty="0" err="1" smtClean="0">
                <a:sym typeface="Wingdings" pitchFamily="-111" charset="2"/>
              </a:rPr>
              <a:t>b</a:t>
            </a:r>
            <a:r>
              <a:rPr lang="en-US" sz="2400" i="1" dirty="0" err="1" smtClean="0">
                <a:sym typeface="Wingdings" pitchFamily="-111" charset="2"/>
              </a:rPr>
              <a:t>K</a:t>
            </a:r>
            <a:endParaRPr lang="en-US" sz="2400" i="1" dirty="0" smtClean="0">
              <a:sym typeface="Wingdings" pitchFamily="-111" charset="2"/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K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i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K</a:t>
            </a:r>
            <a:r>
              <a:rPr lang="en-US" sz="2400" i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i="1" dirty="0" smtClean="0">
                <a:sym typeface="Wingdings" pitchFamily="-11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lang="en-US" sz="2400" dirty="0" smtClean="0">
              <a:latin typeface="+mj-lt"/>
              <a:sym typeface="Wingdings" pitchFamily="-111" charset="2"/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214810" y="5645554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8839200" cy="178621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Exercício: Escolha a gramática que elimina recursão à esquerda corretamente da gramática</a:t>
            </a:r>
            <a:r>
              <a:rPr lang="pt-BR" dirty="0"/>
              <a:t> </a:t>
            </a:r>
            <a:r>
              <a:rPr lang="pt-BR" dirty="0" smtClean="0"/>
              <a:t>abaixo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2" y="3501008"/>
            <a:ext cx="45849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3200" dirty="0"/>
              <a:t>E → id + E | E + T | T</a:t>
            </a:r>
            <a:br>
              <a:rPr lang="pt-BR" sz="3200" dirty="0"/>
            </a:br>
            <a:r>
              <a:rPr lang="pt-BR" sz="3200" dirty="0" err="1"/>
              <a:t>T</a:t>
            </a:r>
            <a:r>
              <a:rPr lang="pt-BR" sz="3200" dirty="0"/>
              <a:t> → id | (E)</a:t>
            </a:r>
          </a:p>
          <a:p>
            <a:pPr marL="571500" indent="-571500">
              <a:buFont typeface="Arial" pitchFamily="34" charset="0"/>
              <a:buChar char="•"/>
            </a:pPr>
            <a:endParaRPr lang="pt-BR" sz="32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pt-BR" sz="3200" dirty="0" smtClean="0"/>
              <a:t>E → E’ + T | T</a:t>
            </a:r>
            <a:br>
              <a:rPr lang="pt-BR" sz="3200" dirty="0" smtClean="0"/>
            </a:br>
            <a:r>
              <a:rPr lang="pt-BR" sz="3200" dirty="0" smtClean="0"/>
              <a:t>E’→ id | (E)</a:t>
            </a:r>
            <a:br>
              <a:rPr lang="pt-BR" sz="3200" dirty="0" smtClean="0"/>
            </a:br>
            <a:r>
              <a:rPr lang="pt-BR" sz="3200" dirty="0" smtClean="0"/>
              <a:t>T </a:t>
            </a:r>
            <a:r>
              <a:rPr lang="pt-BR" sz="3200" dirty="0"/>
              <a:t>→ </a:t>
            </a:r>
            <a:r>
              <a:rPr lang="pt-BR" sz="3200" dirty="0" smtClean="0"/>
              <a:t>id | (E)</a:t>
            </a:r>
            <a:br>
              <a:rPr lang="pt-BR" sz="3200" dirty="0" smtClean="0"/>
            </a:br>
            <a:endParaRPr lang="pt-BR" sz="32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838200" y="2060848"/>
            <a:ext cx="3048000" cy="13234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E → E + T | T</a:t>
            </a:r>
          </a:p>
          <a:p>
            <a:r>
              <a:rPr lang="pt-BR" sz="4000" dirty="0" smtClean="0"/>
              <a:t>T → id | (E)</a:t>
            </a:r>
            <a:endParaRPr lang="pt-BR" sz="4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88024" y="3514654"/>
            <a:ext cx="4584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3200" dirty="0" smtClean="0"/>
              <a:t>E → TE’</a:t>
            </a:r>
            <a:br>
              <a:rPr lang="pt-BR" sz="3200" dirty="0" smtClean="0"/>
            </a:br>
            <a:r>
              <a:rPr lang="pt-BR" sz="3200" dirty="0" smtClean="0"/>
              <a:t>E’→ +TE’ | </a:t>
            </a:r>
            <a:r>
              <a:rPr lang="en-US" sz="3200" dirty="0">
                <a:sym typeface="Symbol" pitchFamily="-111" charset="2"/>
              </a:rPr>
              <a:t>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T → id | (E)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918095" y="5236714"/>
            <a:ext cx="4584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/>
              <a:t>E → E + id | E + (E)</a:t>
            </a:r>
            <a:br>
              <a:rPr lang="pt-BR" sz="3200" dirty="0"/>
            </a:br>
            <a:r>
              <a:rPr lang="pt-BR" sz="3200" dirty="0"/>
              <a:t>         | id | (E)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88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Parsing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Caso sucesso: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A sintaxe do programa está correta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A </a:t>
            </a:r>
            <a:r>
              <a:rPr lang="pt-BR" dirty="0" err="1" smtClean="0"/>
              <a:t>string</a:t>
            </a:r>
            <a:r>
              <a:rPr lang="pt-BR" dirty="0" smtClean="0"/>
              <a:t> de entrada é “bem formada”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Caso contrário: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erro de sintaxe; alguma regra sintática foi violada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Importante: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O programa pode ainda conter erros capturados ou não pelo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checker</a:t>
            </a: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57300" y="1211286"/>
            <a:ext cx="1166928" cy="699014"/>
          </a:xfrm>
          <a:prstGeom prst="rect">
            <a:avLst/>
          </a:prstGeom>
          <a:noFill/>
          <a:ln w="571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b="0" dirty="0">
                <a:solidFill>
                  <a:srgbClr val="000000"/>
                </a:solidFill>
              </a:rPr>
              <a:t>parser</a:t>
            </a:r>
            <a:endParaRPr lang="pt-BR" sz="2000" b="0" dirty="0">
              <a:solidFill>
                <a:srgbClr val="000000"/>
              </a:solidFill>
            </a:endParaRPr>
          </a:p>
        </p:txBody>
      </p:sp>
      <p:cxnSp>
        <p:nvCxnSpPr>
          <p:cNvPr id="10" name="AutoShape 11"/>
          <p:cNvCxnSpPr>
            <a:cxnSpLocks noChangeShapeType="1"/>
            <a:endCxn id="7" idx="1"/>
          </p:cNvCxnSpPr>
          <p:nvPr/>
        </p:nvCxnSpPr>
        <p:spPr bwMode="auto">
          <a:xfrm>
            <a:off x="5586870" y="1560793"/>
            <a:ext cx="37043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11"/>
          <p:cNvCxnSpPr>
            <a:cxnSpLocks noChangeShapeType="1"/>
          </p:cNvCxnSpPr>
          <p:nvPr/>
        </p:nvCxnSpPr>
        <p:spPr bwMode="auto">
          <a:xfrm>
            <a:off x="7139858" y="1570865"/>
            <a:ext cx="251542" cy="14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CaixaDeTexto 20"/>
          <p:cNvSpPr txBox="1"/>
          <p:nvPr/>
        </p:nvSpPr>
        <p:spPr>
          <a:xfrm>
            <a:off x="7315200" y="9144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B050"/>
                </a:solidFill>
                <a:sym typeface="Wingdings"/>
              </a:rPr>
              <a:t></a:t>
            </a:r>
            <a:r>
              <a:rPr lang="pt-BR" dirty="0" smtClean="0">
                <a:sym typeface="Wingdings"/>
              </a:rPr>
              <a:t> </a:t>
            </a:r>
            <a:r>
              <a:rPr lang="pt-BR" dirty="0" smtClean="0"/>
              <a:t>Árvore Sintática</a:t>
            </a:r>
          </a:p>
          <a:p>
            <a:pPr algn="ctr"/>
            <a:r>
              <a:rPr lang="pt-BR" dirty="0" smtClean="0"/>
              <a:t>ou</a:t>
            </a:r>
            <a:endParaRPr lang="en-US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718654" y="1754866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Bottom-up</a:t>
            </a:r>
            <a:r>
              <a:rPr lang="pt-BR" dirty="0" smtClean="0"/>
              <a:t> </a:t>
            </a:r>
            <a:r>
              <a:rPr lang="pt-BR" dirty="0" err="1" smtClean="0"/>
              <a:t>parsing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Bottom-up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pt-BR" dirty="0" smtClean="0"/>
              <a:t>Procura sequência de derivações </a:t>
            </a:r>
            <a:r>
              <a:rPr lang="pt-BR" b="1" dirty="0" smtClean="0"/>
              <a:t>mais a direita</a:t>
            </a:r>
            <a:r>
              <a:rPr lang="pt-BR" dirty="0" smtClean="0"/>
              <a:t> para se obter uma string de entrada</a:t>
            </a:r>
          </a:p>
          <a:p>
            <a:r>
              <a:rPr lang="pt-BR" dirty="0" smtClean="0"/>
              <a:t>O parse da string </a:t>
            </a:r>
            <a:r>
              <a:rPr lang="en-US" b="1" dirty="0" err="1" smtClean="0">
                <a:sym typeface="Wingdings" pitchFamily="-111" charset="2"/>
              </a:rPr>
              <a:t>abbcbcde</a:t>
            </a:r>
            <a:r>
              <a:rPr lang="en-US" b="1" dirty="0" smtClean="0">
                <a:sym typeface="Wingdings" pitchFamily="-111" charset="2"/>
              </a:rPr>
              <a:t> </a:t>
            </a:r>
            <a:r>
              <a:rPr lang="pt-BR" dirty="0" smtClean="0"/>
              <a:t>é caracterizado pela sequência de derivações abaixo.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1538" y="4000504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9058" y="4004991"/>
            <a:ext cx="431535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867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480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29058" y="4253219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A</a:t>
            </a:r>
            <a:endParaRPr lang="en-US" sz="2400" i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35768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786314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214942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64357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endParaRPr lang="en-US" sz="2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050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29058" y="4253219"/>
            <a:ext cx="121444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A</a:t>
            </a:r>
            <a:endParaRPr lang="en-US" sz="2400" i="1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214942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64357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endParaRPr lang="en-US" sz="2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186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29058" y="4253219"/>
            <a:ext cx="2071702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A</a:t>
            </a:r>
            <a:endParaRPr lang="en-US" sz="2400" i="1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endParaRPr lang="en-US" sz="2400" i="1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820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35758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endParaRPr lang="en-US" sz="2400" i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071934" y="5429264"/>
            <a:ext cx="44605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8" name="Rectangular Callout 17"/>
          <p:cNvSpPr/>
          <p:nvPr/>
        </p:nvSpPr>
        <p:spPr>
          <a:xfrm>
            <a:off x="714348" y="5500702"/>
            <a:ext cx="2500330" cy="1024642"/>
          </a:xfrm>
          <a:prstGeom prst="wedgeRectCallout">
            <a:avLst>
              <a:gd name="adj1" fmla="val 90320"/>
              <a:gd name="adj2" fmla="val -3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derivação correspondente!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687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Shift-reduce</a:t>
            </a:r>
            <a:r>
              <a:rPr lang="pt-BR" dirty="0" smtClean="0"/>
              <a:t> </a:t>
            </a:r>
            <a:r>
              <a:rPr lang="pt-BR" dirty="0" err="1" smtClean="0"/>
              <a:t>parsers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Usa uma pilha e uma tabela</a:t>
            </a:r>
          </a:p>
          <a:p>
            <a:pPr lvl="1"/>
            <a:r>
              <a:rPr lang="pt-BR" dirty="0" smtClean="0"/>
              <a:t>Pilha: armazena </a:t>
            </a:r>
            <a:r>
              <a:rPr lang="pt-BR" dirty="0" err="1" smtClean="0"/>
              <a:t>tokens</a:t>
            </a:r>
            <a:r>
              <a:rPr lang="pt-BR" dirty="0" smtClean="0"/>
              <a:t> para salvar contexto </a:t>
            </a:r>
          </a:p>
          <a:p>
            <a:pPr lvl="1"/>
            <a:r>
              <a:rPr lang="pt-BR" dirty="0" smtClean="0"/>
              <a:t>Tabela: determina as opções atuais de ação </a:t>
            </a:r>
          </a:p>
          <a:p>
            <a:r>
              <a:rPr lang="pt-BR" dirty="0" smtClean="0"/>
              <a:t>Possíveis ações</a:t>
            </a:r>
          </a:p>
          <a:p>
            <a:pPr lvl="1"/>
            <a:r>
              <a:rPr lang="pt-BR" dirty="0" err="1" smtClean="0"/>
              <a:t>Shift</a:t>
            </a:r>
            <a:r>
              <a:rPr lang="pt-BR" dirty="0" smtClean="0"/>
              <a:t> (</a:t>
            </a:r>
            <a:r>
              <a:rPr lang="pt-BR" dirty="0" err="1" smtClean="0"/>
              <a:t>push</a:t>
            </a:r>
            <a:r>
              <a:rPr lang="pt-BR" dirty="0" smtClean="0"/>
              <a:t>): coloca </a:t>
            </a:r>
            <a:r>
              <a:rPr lang="pt-BR" dirty="0" err="1" smtClean="0"/>
              <a:t>tokens</a:t>
            </a:r>
            <a:r>
              <a:rPr lang="pt-BR" dirty="0" smtClean="0"/>
              <a:t> na pilha</a:t>
            </a:r>
          </a:p>
          <a:p>
            <a:pPr lvl="1"/>
            <a:r>
              <a:rPr lang="pt-BR" dirty="0" err="1" smtClean="0"/>
              <a:t>Reduce</a:t>
            </a:r>
            <a:r>
              <a:rPr lang="pt-BR" dirty="0" smtClean="0"/>
              <a:t>: determina uma produção</a:t>
            </a:r>
          </a:p>
          <a:p>
            <a:pPr lvl="1"/>
            <a:r>
              <a:rPr lang="pt-BR" dirty="0" err="1" smtClean="0"/>
              <a:t>Accept</a:t>
            </a:r>
            <a:r>
              <a:rPr lang="pt-BR" dirty="0" smtClean="0"/>
              <a:t>: finaliza.  reconhece string.</a:t>
            </a:r>
          </a:p>
          <a:p>
            <a:pPr lvl="1"/>
            <a:r>
              <a:rPr lang="pt-BR" dirty="0" err="1" smtClean="0"/>
              <a:t>Error</a:t>
            </a:r>
            <a:r>
              <a:rPr lang="pt-BR" dirty="0" smtClean="0"/>
              <a:t>: Nenhuma ação é possível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1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2889" y="2763528"/>
            <a:ext cx="1691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dirty="0" smtClean="0"/>
              <a:t>L</a:t>
            </a:r>
            <a:r>
              <a:rPr lang="en-US" sz="4800" dirty="0" smtClean="0">
                <a:solidFill>
                  <a:srgbClr val="FF0000"/>
                </a:solidFill>
              </a:rPr>
              <a:t>R</a:t>
            </a:r>
            <a:r>
              <a:rPr lang="en-US" sz="4800" dirty="0" smtClean="0"/>
              <a:t>(k)</a:t>
            </a:r>
            <a:endParaRPr lang="pt-BR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58311" y="3906536"/>
            <a:ext cx="1928825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esquerda</a:t>
            </a:r>
            <a:r>
              <a:rPr lang="en-US" dirty="0" smtClean="0"/>
              <a:t> (L)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endParaRPr lang="pt-BR" dirty="0"/>
          </a:p>
        </p:txBody>
      </p:sp>
      <p:sp>
        <p:nvSpPr>
          <p:cNvPr id="6" name="Right Arrow 5"/>
          <p:cNvSpPr/>
          <p:nvPr/>
        </p:nvSpPr>
        <p:spPr>
          <a:xfrm rot="19062594">
            <a:off x="3232700" y="3523457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887203" y="4077306"/>
            <a:ext cx="19288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Procura</a:t>
            </a:r>
            <a:r>
              <a:rPr lang="en-US" dirty="0" smtClean="0"/>
              <a:t> a </a:t>
            </a:r>
            <a:r>
              <a:rPr lang="en-US" dirty="0" err="1" smtClean="0"/>
              <a:t>derivação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13820009">
            <a:off x="4252656" y="3630008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5616387" y="1837613"/>
            <a:ext cx="2424389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Número</a:t>
            </a:r>
            <a:r>
              <a:rPr lang="en-US" dirty="0" smtClean="0"/>
              <a:t> de tokens de </a:t>
            </a:r>
            <a:r>
              <a:rPr lang="en-US" dirty="0" err="1" smtClean="0"/>
              <a:t>lookahead</a:t>
            </a:r>
            <a:r>
              <a:rPr lang="en-US" dirty="0" smtClean="0"/>
              <a:t> lidos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consumidos</a:t>
            </a:r>
            <a:endParaRPr lang="pt-BR" dirty="0"/>
          </a:p>
        </p:txBody>
      </p:sp>
      <p:sp>
        <p:nvSpPr>
          <p:cNvPr id="10" name="Right Arrow 9"/>
          <p:cNvSpPr/>
          <p:nvPr/>
        </p:nvSpPr>
        <p:spPr>
          <a:xfrm rot="8460507">
            <a:off x="4977633" y="2516433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786874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Terminologia: classificação de </a:t>
            </a:r>
            <a:r>
              <a:rPr lang="pt-BR" dirty="0" err="1" smtClean="0"/>
              <a:t>parsers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0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57256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Top-</a:t>
            </a:r>
            <a:r>
              <a:rPr lang="pt-BR" dirty="0" err="1" smtClean="0"/>
              <a:t>down</a:t>
            </a:r>
            <a:r>
              <a:rPr lang="pt-BR" dirty="0" smtClean="0"/>
              <a:t> e </a:t>
            </a:r>
            <a:r>
              <a:rPr lang="pt-BR" dirty="0" err="1" smtClean="0"/>
              <a:t>Bottom-up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r>
              <a:rPr lang="pt-BR" dirty="0" smtClean="0"/>
              <a:t>Em geral, </a:t>
            </a:r>
            <a:r>
              <a:rPr lang="pt-BR" dirty="0" err="1" smtClean="0"/>
              <a:t>bottom-up</a:t>
            </a:r>
            <a:r>
              <a:rPr lang="pt-BR" dirty="0" smtClean="0"/>
              <a:t> é mais flexível</a:t>
            </a:r>
          </a:p>
          <a:p>
            <a:pPr lvl="1"/>
            <a:r>
              <a:rPr lang="pt-BR" dirty="0" smtClean="0"/>
              <a:t>Coloca menos restrições na gramática</a:t>
            </a:r>
          </a:p>
          <a:p>
            <a:r>
              <a:rPr lang="pt-BR" dirty="0" smtClean="0"/>
              <a:t>Bem mais trabalhoso de se escrever e manter manualmente.  Porém...</a:t>
            </a:r>
          </a:p>
          <a:p>
            <a:pPr lvl="1"/>
            <a:r>
              <a:rPr lang="pt-BR" dirty="0" err="1" smtClean="0"/>
              <a:t>Yacc</a:t>
            </a:r>
            <a:r>
              <a:rPr lang="pt-BR" dirty="0" smtClean="0"/>
              <a:t> e </a:t>
            </a:r>
            <a:r>
              <a:rPr lang="pt-BR" dirty="0" err="1" smtClean="0"/>
              <a:t>Bison</a:t>
            </a:r>
            <a:r>
              <a:rPr lang="pt-BR" dirty="0" smtClean="0"/>
              <a:t> geram </a:t>
            </a:r>
            <a:r>
              <a:rPr lang="pt-BR" dirty="0" err="1" smtClean="0"/>
              <a:t>parser</a:t>
            </a:r>
            <a:r>
              <a:rPr lang="pt-BR" dirty="0" smtClean="0"/>
              <a:t> de gramática LALR(1),  um subconjunto LR(1)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08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Especificação da Sintaxe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Historicamente, gramáticas livres de contexto são um formalismo adequado de especificação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Suficientemente expressivo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Fácil de especificar, de manter, e </a:t>
            </a:r>
            <a:r>
              <a:rPr lang="pt-BR" dirty="0" smtClean="0"/>
              <a:t>de entender</a:t>
            </a:r>
            <a:endParaRPr lang="pt-BR" dirty="0" smtClean="0"/>
          </a:p>
          <a:p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5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Tradução dirigida por sintaxe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Tradução dirigida por sintaxe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faz?</a:t>
            </a:r>
          </a:p>
          <a:p>
            <a:pPr lvl="1"/>
            <a:r>
              <a:rPr lang="pt-BR" dirty="0" smtClean="0"/>
              <a:t>Forma simples de definição semântica</a:t>
            </a:r>
          </a:p>
          <a:p>
            <a:r>
              <a:rPr lang="pt-BR" dirty="0" smtClean="0"/>
              <a:t>Como funciona? </a:t>
            </a:r>
          </a:p>
          <a:p>
            <a:pPr lvl="1"/>
            <a:r>
              <a:rPr lang="pt-BR" dirty="0" smtClean="0"/>
              <a:t>Associa ações a produções de uma gramática</a:t>
            </a:r>
          </a:p>
          <a:p>
            <a:r>
              <a:rPr lang="pt-BR" dirty="0" smtClean="0"/>
              <a:t>Para que serve?</a:t>
            </a:r>
          </a:p>
          <a:p>
            <a:pPr lvl="1"/>
            <a:r>
              <a:rPr lang="pt-BR" b="1" dirty="0" smtClean="0"/>
              <a:t>Construir árvore sintática</a:t>
            </a:r>
          </a:p>
          <a:p>
            <a:pPr lvl="1"/>
            <a:r>
              <a:rPr lang="pt-BR" dirty="0" smtClean="0"/>
              <a:t>Checagem de tipos,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1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Gramática de Atributos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BNF com ações </a:t>
            </a:r>
          </a:p>
          <a:p>
            <a:pPr lvl="1"/>
            <a:r>
              <a:rPr lang="pt-BR" dirty="0" smtClean="0"/>
              <a:t>Conceitualmente, ações criam e associam </a:t>
            </a:r>
            <a:r>
              <a:rPr lang="pt-BR" b="1" dirty="0" smtClean="0"/>
              <a:t>atributos</a:t>
            </a:r>
            <a:r>
              <a:rPr lang="pt-BR" dirty="0" smtClean="0"/>
              <a:t> aos nós da árvore sintática</a:t>
            </a:r>
          </a:p>
          <a:p>
            <a:pPr lvl="1"/>
            <a:endParaRPr lang="pt-BR" dirty="0" smtClean="0"/>
          </a:p>
        </p:txBody>
      </p:sp>
      <p:sp>
        <p:nvSpPr>
          <p:cNvPr id="5" name="Rectangle 3"/>
          <p:cNvSpPr/>
          <p:nvPr/>
        </p:nvSpPr>
        <p:spPr>
          <a:xfrm>
            <a:off x="351237" y="3581400"/>
            <a:ext cx="8424936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O processo de avaliação dos atributos é chamado “anotação” ou “decoração” da </a:t>
            </a:r>
            <a:r>
              <a:rPr lang="pt-BR" sz="3200" i="1" dirty="0" smtClean="0">
                <a:solidFill>
                  <a:schemeClr val="tx1"/>
                </a:solidFill>
              </a:rPr>
              <a:t>parse </a:t>
            </a:r>
            <a:r>
              <a:rPr lang="pt-BR" sz="3200" i="1" dirty="0" err="1" smtClean="0">
                <a:solidFill>
                  <a:schemeClr val="tx1"/>
                </a:solidFill>
              </a:rPr>
              <a:t>tree</a:t>
            </a:r>
            <a:r>
              <a:rPr lang="pt-BR" sz="32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7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0114" y="2295556"/>
            <a:ext cx="2243126" cy="366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‘\n’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+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*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digit</a:t>
            </a: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28662" y="1500174"/>
            <a:ext cx="7496172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Produção</a:t>
            </a:r>
            <a:r>
              <a:rPr kumimoji="0" lang="pt-B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</a:t>
            </a: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Regra semântica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57752" y="2243158"/>
            <a:ext cx="3429024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print (E.val)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E.val = E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.val + T.val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E.val = T.val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T.val =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.val * F.val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T.val = F.val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F.val = E.val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F.val =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digit.lexval</a:t>
            </a: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9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pt-BR" dirty="0" smtClean="0"/>
              <a:t>Árvore de “3 * 5 + 4” decorada</a:t>
            </a:r>
            <a:endParaRPr lang="pt-BR" dirty="0"/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489858" y="1872350"/>
            <a:ext cx="8229600" cy="4525963"/>
            <a:chOff x="457200" y="1981200"/>
            <a:chExt cx="8208963" cy="4267200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20367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 dirty="0" err="1"/>
                <a:t>digit.lexval</a:t>
              </a:r>
              <a:r>
                <a:rPr lang="en-US" b="0" dirty="0"/>
                <a:t> = 3</a:t>
              </a:r>
              <a:endParaRPr lang="pt-BR" b="0" dirty="0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069998" y="4648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*</a:t>
              </a:r>
              <a:endParaRPr lang="pt-BR" b="0" dirty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7010400" y="4572000"/>
              <a:ext cx="12779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F.val = 4</a:t>
              </a:r>
              <a:endParaRPr lang="pt-BR" b="0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638800" y="35052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05200" y="5715000"/>
              <a:ext cx="20367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digit.lexval = 5</a:t>
              </a:r>
              <a:endParaRPr lang="pt-BR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105400" y="1981200"/>
              <a:ext cx="1446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E.val = 19</a:t>
              </a:r>
              <a:endParaRPr lang="pt-BR" b="0"/>
            </a:p>
          </p:txBody>
        </p:sp>
        <p:cxnSp>
          <p:nvCxnSpPr>
            <p:cNvPr id="11" name="AutoShape 9"/>
            <p:cNvCxnSpPr>
              <a:cxnSpLocks noChangeShapeType="1"/>
              <a:stCxn id="10" idx="2"/>
              <a:endCxn id="8" idx="0"/>
            </p:cNvCxnSpPr>
            <p:nvPr/>
          </p:nvCxnSpPr>
          <p:spPr bwMode="auto">
            <a:xfrm flipH="1">
              <a:off x="5816600" y="2438400"/>
              <a:ext cx="127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514600" y="3505200"/>
              <a:ext cx="1446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T.val = 15</a:t>
              </a:r>
              <a:endParaRPr lang="pt-BR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010400" y="3657600"/>
              <a:ext cx="1293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T.val = 4</a:t>
              </a:r>
              <a:endParaRPr lang="pt-BR" b="0"/>
            </a:p>
          </p:txBody>
        </p:sp>
        <p:cxnSp>
          <p:nvCxnSpPr>
            <p:cNvPr id="14" name="AutoShape 12"/>
            <p:cNvCxnSpPr>
              <a:cxnSpLocks noChangeShapeType="1"/>
              <a:stCxn id="10" idx="2"/>
              <a:endCxn id="28" idx="0"/>
            </p:cNvCxnSpPr>
            <p:nvPr/>
          </p:nvCxnSpPr>
          <p:spPr bwMode="auto">
            <a:xfrm flipH="1">
              <a:off x="3238500" y="2438400"/>
              <a:ext cx="2590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" name="AutoShape 13"/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>
              <a:off x="5829300" y="2438400"/>
              <a:ext cx="1828800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38200" y="4495800"/>
              <a:ext cx="1293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T.val = 3</a:t>
              </a:r>
              <a:endParaRPr lang="pt-BR" b="0"/>
            </a:p>
          </p:txBody>
        </p:sp>
        <p:cxnSp>
          <p:nvCxnSpPr>
            <p:cNvPr id="17" name="AutoShape 15"/>
            <p:cNvCxnSpPr>
              <a:cxnSpLocks noChangeShapeType="1"/>
              <a:stCxn id="13" idx="2"/>
              <a:endCxn id="7" idx="0"/>
            </p:cNvCxnSpPr>
            <p:nvPr/>
          </p:nvCxnSpPr>
          <p:spPr bwMode="auto">
            <a:xfrm flipH="1">
              <a:off x="7650163" y="4114800"/>
              <a:ext cx="7937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838200" y="5181600"/>
              <a:ext cx="1295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F.val = 3</a:t>
              </a:r>
              <a:endParaRPr lang="pt-BR" b="0"/>
            </a:p>
          </p:txBody>
        </p:sp>
        <p:cxnSp>
          <p:nvCxnSpPr>
            <p:cNvPr id="19" name="AutoShape 17"/>
            <p:cNvCxnSpPr>
              <a:cxnSpLocks noChangeShapeType="1"/>
              <a:stCxn id="16" idx="2"/>
              <a:endCxn id="18" idx="0"/>
            </p:cNvCxnSpPr>
            <p:nvPr/>
          </p:nvCxnSpPr>
          <p:spPr bwMode="auto">
            <a:xfrm>
              <a:off x="1485900" y="49530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18"/>
            <p:cNvCxnSpPr>
              <a:cxnSpLocks noChangeShapeType="1"/>
              <a:stCxn id="18" idx="2"/>
              <a:endCxn id="5" idx="0"/>
            </p:cNvCxnSpPr>
            <p:nvPr/>
          </p:nvCxnSpPr>
          <p:spPr bwMode="auto">
            <a:xfrm flipH="1">
              <a:off x="1476375" y="5638800"/>
              <a:ext cx="95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886200" y="4343400"/>
              <a:ext cx="12779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F.val = 5</a:t>
              </a:r>
              <a:endParaRPr lang="pt-BR" b="0"/>
            </a:p>
          </p:txBody>
        </p:sp>
        <p:cxnSp>
          <p:nvCxnSpPr>
            <p:cNvPr id="22" name="AutoShape 20"/>
            <p:cNvCxnSpPr>
              <a:cxnSpLocks noChangeShapeType="1"/>
              <a:stCxn id="21" idx="2"/>
              <a:endCxn id="9" idx="0"/>
            </p:cNvCxnSpPr>
            <p:nvPr/>
          </p:nvCxnSpPr>
          <p:spPr bwMode="auto">
            <a:xfrm flipH="1">
              <a:off x="4524375" y="4800600"/>
              <a:ext cx="1588" cy="914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1"/>
            <p:cNvCxnSpPr>
              <a:cxnSpLocks noChangeShapeType="1"/>
              <a:stCxn id="12" idx="2"/>
              <a:endCxn id="21" idx="0"/>
            </p:cNvCxnSpPr>
            <p:nvPr/>
          </p:nvCxnSpPr>
          <p:spPr bwMode="auto">
            <a:xfrm>
              <a:off x="3238500" y="3962400"/>
              <a:ext cx="1287463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2"/>
            <p:cNvCxnSpPr>
              <a:cxnSpLocks noChangeShapeType="1"/>
              <a:stCxn id="12" idx="2"/>
              <a:endCxn id="16" idx="0"/>
            </p:cNvCxnSpPr>
            <p:nvPr/>
          </p:nvCxnSpPr>
          <p:spPr bwMode="auto">
            <a:xfrm flipH="1">
              <a:off x="1485900" y="3962400"/>
              <a:ext cx="1752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6629400" y="5715000"/>
              <a:ext cx="20367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digit.lexval = 4</a:t>
              </a:r>
              <a:endParaRPr lang="pt-BR" b="0"/>
            </a:p>
          </p:txBody>
        </p:sp>
        <p:cxnSp>
          <p:nvCxnSpPr>
            <p:cNvPr id="27" name="AutoShape 25"/>
            <p:cNvCxnSpPr>
              <a:cxnSpLocks noChangeShapeType="1"/>
              <a:stCxn id="7" idx="2"/>
              <a:endCxn id="26" idx="0"/>
            </p:cNvCxnSpPr>
            <p:nvPr/>
          </p:nvCxnSpPr>
          <p:spPr bwMode="auto">
            <a:xfrm flipH="1">
              <a:off x="7648575" y="5029200"/>
              <a:ext cx="1588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514600" y="2895600"/>
              <a:ext cx="1446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E.val = 15</a:t>
              </a:r>
              <a:endParaRPr lang="pt-BR" b="0" dirty="0"/>
            </a:p>
          </p:txBody>
        </p:sp>
        <p:cxnSp>
          <p:nvCxnSpPr>
            <p:cNvPr id="29" name="AutoShape 27"/>
            <p:cNvCxnSpPr>
              <a:cxnSpLocks noChangeShapeType="1"/>
              <a:stCxn id="28" idx="2"/>
              <a:endCxn id="12" idx="0"/>
            </p:cNvCxnSpPr>
            <p:nvPr/>
          </p:nvCxnSpPr>
          <p:spPr bwMode="auto">
            <a:xfrm>
              <a:off x="3238500" y="33528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32" name="Straight Connector 31"/>
          <p:cNvCxnSpPr>
            <a:endCxn id="6" idx="0"/>
          </p:cNvCxnSpPr>
          <p:nvPr/>
        </p:nvCxnSpPr>
        <p:spPr>
          <a:xfrm rot="16200000" flipH="1">
            <a:off x="2892172" y="4315327"/>
            <a:ext cx="727388" cy="44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Up Arrow 34"/>
          <p:cNvSpPr/>
          <p:nvPr/>
        </p:nvSpPr>
        <p:spPr>
          <a:xfrm>
            <a:off x="214282" y="2857496"/>
            <a:ext cx="285752" cy="3643338"/>
          </a:xfrm>
          <a:prstGeom prst="upArrow">
            <a:avLst>
              <a:gd name="adj1" fmla="val 50000"/>
              <a:gd name="adj2" fmla="val 126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 35"/>
          <p:cNvSpPr/>
          <p:nvPr/>
        </p:nvSpPr>
        <p:spPr>
          <a:xfrm>
            <a:off x="214282" y="1351650"/>
            <a:ext cx="4071966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Note a direção da avaliação dos atributos</a:t>
            </a:r>
          </a:p>
        </p:txBody>
      </p:sp>
    </p:spTree>
    <p:extLst>
      <p:ext uri="{BB962C8B-B14F-4D97-AF65-F5344CB8AC3E}">
        <p14:creationId xmlns:p14="http://schemas.microsoft.com/office/powerpoint/2010/main" val="2477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/>
              <a:t>Exemplo em </a:t>
            </a:r>
            <a:r>
              <a:rPr lang="pt-BR" dirty="0" err="1" smtClean="0"/>
              <a:t>yacc</a:t>
            </a:r>
            <a:endParaRPr lang="pt-BR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4422"/>
            <a:ext cx="8315356" cy="528641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-106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line   : expr '\n'{ printf("%d\n", $</a:t>
            </a:r>
            <a:r>
              <a:rPr lang="en-US" sz="2400" b="1" smtClean="0">
                <a:latin typeface="Courier New" pitchFamily="-106" charset="0"/>
              </a:rPr>
              <a:t>1</a:t>
            </a:r>
            <a:r>
              <a:rPr lang="pt-BR" sz="2400" b="1" smtClean="0">
                <a:latin typeface="Courier New" pitchFamily="-106" charset="0"/>
              </a:rPr>
              <a:t>);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expr   : expr '+' term   { $$ = $1 + $3;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| term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term   : term '*' factor { $$ = $1 * $3;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| factor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factor : '(' expr ')'    { $$ = $2;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| DIGIT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-106" charset="0"/>
              </a:rPr>
              <a:t> </a:t>
            </a:r>
            <a:r>
              <a:rPr lang="pt-BR" sz="2400" b="1" smtClean="0">
                <a:latin typeface="Courier New" pitchFamily="-106" charset="0"/>
              </a:rPr>
              <a:t>      ;</a:t>
            </a:r>
            <a:endParaRPr lang="en-US" sz="2400" b="1" smtClean="0">
              <a:latin typeface="Courier New" pitchFamily="-10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-106" charset="0"/>
              </a:rPr>
              <a:t>…</a:t>
            </a:r>
            <a:endParaRPr lang="pt-BR" sz="2400" b="1" dirty="0" smtClean="0">
              <a:latin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Dois tipos de atributo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pt-BR" dirty="0" smtClean="0"/>
              <a:t>Sintetizados (dependem dos nós filho)</a:t>
            </a:r>
          </a:p>
          <a:p>
            <a:r>
              <a:rPr lang="pt-BR" dirty="0" smtClean="0"/>
              <a:t>Herdados (dependem de nós pai e irmão)</a:t>
            </a:r>
          </a:p>
          <a:p>
            <a:endParaRPr lang="pt-BR" dirty="0"/>
          </a:p>
        </p:txBody>
      </p:sp>
      <p:sp>
        <p:nvSpPr>
          <p:cNvPr id="4" name="Isosceles Triangle 3"/>
          <p:cNvSpPr/>
          <p:nvPr/>
        </p:nvSpPr>
        <p:spPr>
          <a:xfrm>
            <a:off x="774900" y="3429000"/>
            <a:ext cx="1285884" cy="18573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632024" y="3929066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084736" y="3214687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>
            <a:off x="3084736" y="3643315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>
            <a:off x="3084736" y="407194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>
            <a:off x="3441926" y="442913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/>
          <p:cNvSpPr/>
          <p:nvPr/>
        </p:nvSpPr>
        <p:spPr>
          <a:xfrm>
            <a:off x="3941992" y="442913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2805958" y="3411141"/>
            <a:ext cx="1535917" cy="1143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307624" y="321468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Box 27"/>
          <p:cNvSpPr txBox="1"/>
          <p:nvPr/>
        </p:nvSpPr>
        <p:spPr>
          <a:xfrm>
            <a:off x="2941860" y="5642196"/>
            <a:ext cx="15519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 smtClean="0"/>
              <a:t>herdados</a:t>
            </a:r>
            <a:endParaRPr lang="pt-BR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500034" y="5643578"/>
            <a:ext cx="191366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 smtClean="0"/>
              <a:t>sintetizados</a:t>
            </a:r>
            <a:endParaRPr lang="pt-BR" sz="2800" dirty="0"/>
          </a:p>
        </p:txBody>
      </p:sp>
      <p:sp>
        <p:nvSpPr>
          <p:cNvPr id="30" name="Rectangle 29"/>
          <p:cNvSpPr/>
          <p:nvPr/>
        </p:nvSpPr>
        <p:spPr>
          <a:xfrm>
            <a:off x="5072066" y="3581475"/>
            <a:ext cx="3500462" cy="20621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Direção da seta indica direção em que o valor do atributo é calculado</a:t>
            </a:r>
          </a:p>
        </p:txBody>
      </p:sp>
    </p:spTree>
    <p:extLst>
      <p:ext uri="{BB962C8B-B14F-4D97-AF65-F5344CB8AC3E}">
        <p14:creationId xmlns:p14="http://schemas.microsoft.com/office/powerpoint/2010/main" val="31334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sintetizados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Implementação simples: anota-se parse </a:t>
            </a:r>
            <a:r>
              <a:rPr lang="pt-BR" dirty="0" err="1" smtClean="0"/>
              <a:t>tree</a:t>
            </a:r>
            <a:r>
              <a:rPr lang="pt-BR" dirty="0" smtClean="0"/>
              <a:t> com busca </a:t>
            </a:r>
            <a:r>
              <a:rPr lang="pt-BR" dirty="0" err="1" smtClean="0"/>
              <a:t>bottom-up</a:t>
            </a:r>
            <a:r>
              <a:rPr lang="pt-BR" dirty="0" smtClean="0"/>
              <a:t> (pós-ordem)</a:t>
            </a:r>
            <a:endParaRPr lang="en-US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28860" y="3143248"/>
            <a:ext cx="4214842" cy="584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Muito usada na prática!</a:t>
            </a:r>
            <a:endParaRPr lang="pt-BR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0787" y="4214817"/>
            <a:ext cx="5810988" cy="9787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3200" dirty="0" smtClean="0"/>
              <a:t>Uma “S-</a:t>
            </a:r>
            <a:r>
              <a:rPr lang="pt-BR" sz="3200" dirty="0" err="1" smtClean="0"/>
              <a:t>attributed</a:t>
            </a:r>
            <a:r>
              <a:rPr lang="pt-BR" sz="3200" dirty="0"/>
              <a:t> </a:t>
            </a:r>
            <a:r>
              <a:rPr lang="pt-BR" sz="3200" dirty="0" err="1" smtClean="0"/>
              <a:t>grammar</a:t>
            </a:r>
            <a:r>
              <a:rPr lang="pt-BR" sz="3200" dirty="0" smtClean="0"/>
              <a:t>” usa </a:t>
            </a:r>
            <a:r>
              <a:rPr lang="pt-BR" sz="3200" b="1" dirty="0" smtClean="0"/>
              <a:t>apenas</a:t>
            </a:r>
            <a:r>
              <a:rPr lang="pt-BR" sz="3200" dirty="0" smtClean="0"/>
              <a:t> atributos sintetizados</a:t>
            </a:r>
          </a:p>
        </p:txBody>
      </p:sp>
    </p:spTree>
    <p:extLst>
      <p:ext uri="{BB962C8B-B14F-4D97-AF65-F5344CB8AC3E}">
        <p14:creationId xmlns:p14="http://schemas.microsoft.com/office/powerpoint/2010/main" val="13490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herdados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Úteis para especificar contexto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Por exemplo se um identificador usado em uma expressão é definido no contexto de uso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É sempre possível trabalhar apenas com atributos sintetizados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Porém, definições tornam-se mais elaboradas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Visto em análise semântica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2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pt-BR" dirty="0" smtClean="0"/>
              <a:t>Defina regras semânticas para construção das árvores sintáticas da gramática abaixo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62000" y="3352800"/>
            <a:ext cx="7596136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 smtClean="0">
                <a:sym typeface="Wingdings" pitchFamily="-111" charset="2"/>
              </a:rPr>
              <a:t>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8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9296400" cy="178621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Exercício. Qual das </a:t>
            </a:r>
            <a:r>
              <a:rPr lang="pt-BR" dirty="0" err="1" smtClean="0"/>
              <a:t>strings</a:t>
            </a:r>
            <a:r>
              <a:rPr lang="pt-BR" dirty="0" smtClean="0"/>
              <a:t> a seguir              fazem parte de L(G)?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267200" y="2590800"/>
            <a:ext cx="3873624" cy="3816424"/>
          </a:xfrm>
        </p:spPr>
        <p:txBody>
          <a:bodyPr/>
          <a:lstStyle/>
          <a:p>
            <a:r>
              <a:rPr lang="pt-BR" dirty="0" err="1" smtClean="0"/>
              <a:t>abcba</a:t>
            </a:r>
            <a:endParaRPr lang="pt-BR" dirty="0" smtClean="0"/>
          </a:p>
          <a:p>
            <a:r>
              <a:rPr lang="pt-BR" dirty="0" err="1" smtClean="0"/>
              <a:t>acca</a:t>
            </a:r>
            <a:endParaRPr lang="pt-BR" dirty="0" smtClean="0"/>
          </a:p>
          <a:p>
            <a:r>
              <a:rPr lang="pt-BR" dirty="0" smtClean="0"/>
              <a:t>aba</a:t>
            </a:r>
          </a:p>
          <a:p>
            <a:r>
              <a:rPr lang="pt-BR" dirty="0" err="1" smtClean="0"/>
              <a:t>abcbcba</a:t>
            </a:r>
            <a:endParaRPr lang="pt-B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40760" y="3050885"/>
            <a:ext cx="2064327" cy="155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b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lang="en-US" sz="3200" dirty="0">
              <a:solidFill>
                <a:schemeClr val="tx1"/>
              </a:solidFill>
              <a:sym typeface="Wingdings" pitchFamily="-111" charset="2"/>
            </a:endParaRPr>
          </a:p>
          <a:p>
            <a:pPr marL="342900" lvl="0" indent="-342900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lang="en-US" sz="3200" dirty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58091" y="289560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G: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96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Resposta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2400" y="1752600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::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+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   { expr.res = new Add(expr.res, factor.res)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|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–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  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{ expr.res = new Sub(expr.res, factor.res)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}</a:t>
            </a:r>
            <a:endParaRPr lang="en-US" sz="2000" i="1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|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    {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expr.res =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factor.res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}</a:t>
            </a:r>
            <a:endParaRPr lang="en-US" sz="2000" i="1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sz="2000" i="1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actor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::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digit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{ factor.res = digit.res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}</a:t>
            </a: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|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(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 smtClean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)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{ factor.res =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expr.res }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1" dirty="0">
              <a:solidFill>
                <a:srgbClr val="262699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digit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::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 smtClean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0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{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digit.res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=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new </a:t>
            </a:r>
            <a:r>
              <a:rPr lang="en-US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Num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(0)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|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1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...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14634" y="1295400"/>
            <a:ext cx="585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Considere</a:t>
            </a:r>
            <a:r>
              <a:rPr lang="en-US" dirty="0" smtClean="0"/>
              <a:t> que </a:t>
            </a:r>
            <a:r>
              <a:rPr lang="en-US" dirty="0" err="1" smtClean="0"/>
              <a:t>há</a:t>
            </a:r>
            <a:r>
              <a:rPr lang="en-US" dirty="0" smtClean="0"/>
              <a:t> um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res (para </a:t>
            </a:r>
            <a:r>
              <a:rPr lang="en-US" dirty="0" err="1" smtClean="0"/>
              <a:t>resultado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Resposta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314634" y="1295400"/>
            <a:ext cx="248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Defina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2400" y="1752600"/>
            <a:ext cx="10515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Expression {}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2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(Expression e1, Expression e2) { ... } ...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Sub(Expression 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e1, Expression e2) { ...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...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Num(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{...}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Resposta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3970" y="12954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5 + (3 – 2)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2400" y="2136276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Add(new Digit(5), new Sub(new Digit(3), new Digit(2)))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Derivação de uma </a:t>
            </a:r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Demonstra </a:t>
            </a:r>
            <a:r>
              <a:rPr lang="pt-BR" dirty="0" smtClean="0"/>
              <a:t>p</a:t>
            </a:r>
            <a:r>
              <a:rPr lang="pt-BR" dirty="0" smtClean="0"/>
              <a:t>rodução de </a:t>
            </a:r>
            <a:r>
              <a:rPr lang="pt-BR" dirty="0" smtClean="0"/>
              <a:t>uma 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smtClean="0"/>
              <a:t>que </a:t>
            </a:r>
            <a:r>
              <a:rPr lang="pt-BR" dirty="0" smtClean="0"/>
              <a:t>faz parte </a:t>
            </a:r>
            <a:r>
              <a:rPr lang="pt-BR" dirty="0" smtClean="0"/>
              <a:t>da gramática</a:t>
            </a:r>
            <a:endParaRPr lang="pt-BR" dirty="0" smtClean="0"/>
          </a:p>
        </p:txBody>
      </p:sp>
      <p:sp>
        <p:nvSpPr>
          <p:cNvPr id="8" name="Rectangle 3"/>
          <p:cNvSpPr/>
          <p:nvPr/>
        </p:nvSpPr>
        <p:spPr>
          <a:xfrm>
            <a:off x="361904" y="4076704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297841" y="3505200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Gramática G</a:t>
            </a:r>
            <a:endParaRPr lang="pt-BR" sz="2800" dirty="0"/>
          </a:p>
        </p:txBody>
      </p:sp>
      <p:sp>
        <p:nvSpPr>
          <p:cNvPr id="10" name="Rectangle 5"/>
          <p:cNvSpPr/>
          <p:nvPr/>
        </p:nvSpPr>
        <p:spPr>
          <a:xfrm>
            <a:off x="3433738" y="4076704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abbcbc</a:t>
            </a:r>
            <a:r>
              <a:rPr lang="en-US" sz="2400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1" name="TextBox 6"/>
          <p:cNvSpPr txBox="1"/>
          <p:nvPr/>
        </p:nvSpPr>
        <p:spPr>
          <a:xfrm>
            <a:off x="3314178" y="3505200"/>
            <a:ext cx="3505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Derivação de string em G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156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Parsing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Busca por derivação</a:t>
            </a:r>
          </a:p>
          <a:p>
            <a:r>
              <a:rPr lang="pt-BR" dirty="0" smtClean="0"/>
              <a:t>Uma derivação ==&gt; Uma árvore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61904" y="4076704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841" y="3505200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Gramática G</a:t>
            </a:r>
            <a:endParaRPr lang="pt-BR" sz="2800" dirty="0"/>
          </a:p>
        </p:txBody>
      </p:sp>
      <p:sp>
        <p:nvSpPr>
          <p:cNvPr id="6" name="Rectangle 5"/>
          <p:cNvSpPr/>
          <p:nvPr/>
        </p:nvSpPr>
        <p:spPr>
          <a:xfrm>
            <a:off x="3433738" y="4076704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abbcbc</a:t>
            </a:r>
            <a:r>
              <a:rPr lang="en-US" sz="2400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314178" y="3505200"/>
            <a:ext cx="3505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Derivação de string em G</a:t>
            </a:r>
            <a:endParaRPr lang="pt-BR" sz="2800" dirty="0"/>
          </a:p>
        </p:txBody>
      </p:sp>
      <p:grpSp>
        <p:nvGrpSpPr>
          <p:cNvPr id="37" name="Grupo 36"/>
          <p:cNvGrpSpPr/>
          <p:nvPr/>
        </p:nvGrpSpPr>
        <p:grpSpPr>
          <a:xfrm>
            <a:off x="7217485" y="3352800"/>
            <a:ext cx="1797580" cy="2819400"/>
            <a:chOff x="7183263" y="3833192"/>
            <a:chExt cx="1797580" cy="2819400"/>
          </a:xfrm>
        </p:grpSpPr>
        <p:sp>
          <p:nvSpPr>
            <p:cNvPr id="36" name="Retângulo 35"/>
            <p:cNvSpPr/>
            <p:nvPr/>
          </p:nvSpPr>
          <p:spPr>
            <a:xfrm>
              <a:off x="7183263" y="3833192"/>
              <a:ext cx="1797580" cy="2819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56"/>
            <p:cNvGrpSpPr/>
            <p:nvPr/>
          </p:nvGrpSpPr>
          <p:grpSpPr>
            <a:xfrm>
              <a:off x="7303162" y="3992727"/>
              <a:ext cx="1580223" cy="2500330"/>
              <a:chOff x="2228401" y="3929066"/>
              <a:chExt cx="1580223" cy="2500330"/>
            </a:xfrm>
            <a:solidFill>
              <a:schemeClr val="bg1"/>
            </a:solidFill>
          </p:grpSpPr>
          <p:sp>
            <p:nvSpPr>
              <p:cNvPr id="9" name="TextBox 7"/>
              <p:cNvSpPr txBox="1"/>
              <p:nvPr/>
            </p:nvSpPr>
            <p:spPr>
              <a:xfrm>
                <a:off x="2928926" y="3929066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</a:t>
                </a:r>
                <a:endParaRPr lang="pt-BR" dirty="0"/>
              </a:p>
            </p:txBody>
          </p:sp>
          <p:sp>
            <p:nvSpPr>
              <p:cNvPr id="10" name="TextBox 8"/>
              <p:cNvSpPr txBox="1"/>
              <p:nvPr/>
            </p:nvSpPr>
            <p:spPr>
              <a:xfrm>
                <a:off x="2585591" y="450057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1" name="TextBox 9"/>
              <p:cNvSpPr txBox="1"/>
              <p:nvPr/>
            </p:nvSpPr>
            <p:spPr>
              <a:xfrm>
                <a:off x="3222790" y="4500570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2" name="TextBox 10"/>
              <p:cNvSpPr txBox="1"/>
              <p:nvPr/>
            </p:nvSpPr>
            <p:spPr>
              <a:xfrm>
                <a:off x="2357422" y="4500570"/>
                <a:ext cx="29848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a</a:t>
                </a:r>
                <a:endParaRPr lang="pt-BR" b="1" dirty="0"/>
              </a:p>
            </p:txBody>
          </p:sp>
          <p:sp>
            <p:nvSpPr>
              <p:cNvPr id="13" name="TextBox 11"/>
              <p:cNvSpPr txBox="1"/>
              <p:nvPr/>
            </p:nvSpPr>
            <p:spPr>
              <a:xfrm>
                <a:off x="3508542" y="4500570"/>
                <a:ext cx="30008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e</a:t>
                </a:r>
                <a:endParaRPr lang="pt-BR" b="1" dirty="0"/>
              </a:p>
            </p:txBody>
          </p:sp>
          <p:sp>
            <p:nvSpPr>
              <p:cNvPr id="14" name="TextBox 12"/>
              <p:cNvSpPr txBox="1"/>
              <p:nvPr/>
            </p:nvSpPr>
            <p:spPr>
              <a:xfrm>
                <a:off x="2228401" y="4988494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5" name="TextBox 13"/>
              <p:cNvSpPr txBox="1"/>
              <p:nvPr/>
            </p:nvSpPr>
            <p:spPr>
              <a:xfrm>
                <a:off x="2571736" y="4988494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857488" y="4988494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c</a:t>
                </a:r>
                <a:endParaRPr lang="pt-BR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36513" y="548856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79848" y="5488560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b</a:t>
                </a:r>
                <a:endParaRPr lang="pt-BR" b="1" dirty="0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2865600" y="5488560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c</a:t>
                </a:r>
                <a:endParaRPr lang="pt-BR" b="1" dirty="0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3428992" y="5000636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d</a:t>
                </a:r>
                <a:endParaRPr lang="pt-BR" b="1" dirty="0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2256111" y="6060064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b</a:t>
                </a:r>
                <a:endParaRPr lang="pt-BR" b="1" dirty="0"/>
              </a:p>
            </p:txBody>
          </p:sp>
          <p:cxnSp>
            <p:nvCxnSpPr>
              <p:cNvPr id="22" name="Straight Connector 23"/>
              <p:cNvCxnSpPr>
                <a:stCxn id="9" idx="2"/>
                <a:endCxn id="12" idx="0"/>
              </p:cNvCxnSpPr>
              <p:nvPr/>
            </p:nvCxnSpPr>
            <p:spPr>
              <a:xfrm flipH="1">
                <a:off x="2506662" y="4298398"/>
                <a:ext cx="562687" cy="20217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7"/>
              <p:cNvCxnSpPr>
                <a:stCxn id="10" idx="0"/>
                <a:endCxn id="9" idx="2"/>
              </p:cNvCxnSpPr>
              <p:nvPr/>
            </p:nvCxnSpPr>
            <p:spPr>
              <a:xfrm rot="5400000" flipH="1" flipV="1">
                <a:off x="2807015" y="4238236"/>
                <a:ext cx="202172" cy="32249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31"/>
              <p:cNvCxnSpPr>
                <a:stCxn id="9" idx="2"/>
                <a:endCxn id="11" idx="0"/>
              </p:cNvCxnSpPr>
              <p:nvPr/>
            </p:nvCxnSpPr>
            <p:spPr>
              <a:xfrm rot="16200000" flipH="1">
                <a:off x="3120405" y="4247342"/>
                <a:ext cx="202172" cy="30428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33"/>
              <p:cNvCxnSpPr>
                <a:stCxn id="10" idx="2"/>
                <a:endCxn id="14" idx="0"/>
              </p:cNvCxnSpPr>
              <p:nvPr/>
            </p:nvCxnSpPr>
            <p:spPr>
              <a:xfrm rot="5400000">
                <a:off x="2508962" y="4750603"/>
                <a:ext cx="118592" cy="35719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34"/>
              <p:cNvCxnSpPr>
                <a:stCxn id="10" idx="2"/>
                <a:endCxn id="15" idx="0"/>
              </p:cNvCxnSpPr>
              <p:nvPr/>
            </p:nvCxnSpPr>
            <p:spPr>
              <a:xfrm rot="5400000">
                <a:off x="2671813" y="4913454"/>
                <a:ext cx="118592" cy="314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7"/>
              <p:cNvCxnSpPr>
                <a:stCxn id="16" idx="0"/>
                <a:endCxn id="10" idx="2"/>
              </p:cNvCxnSpPr>
              <p:nvPr/>
            </p:nvCxnSpPr>
            <p:spPr>
              <a:xfrm flipH="1" flipV="1">
                <a:off x="2746853" y="4869902"/>
                <a:ext cx="251058" cy="11859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41"/>
              <p:cNvCxnSpPr>
                <a:stCxn id="14" idx="2"/>
                <a:endCxn id="17" idx="0"/>
              </p:cNvCxnSpPr>
              <p:nvPr/>
            </p:nvCxnSpPr>
            <p:spPr>
              <a:xfrm rot="16200000" flipH="1">
                <a:off x="2328352" y="5419137"/>
                <a:ext cx="130734" cy="811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42"/>
              <p:cNvCxnSpPr>
                <a:stCxn id="14" idx="2"/>
                <a:endCxn id="18" idx="0"/>
              </p:cNvCxnSpPr>
              <p:nvPr/>
            </p:nvCxnSpPr>
            <p:spPr>
              <a:xfrm>
                <a:off x="2389663" y="5357826"/>
                <a:ext cx="344234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45"/>
              <p:cNvCxnSpPr>
                <a:stCxn id="14" idx="2"/>
                <a:endCxn id="19" idx="0"/>
              </p:cNvCxnSpPr>
              <p:nvPr/>
            </p:nvCxnSpPr>
            <p:spPr>
              <a:xfrm>
                <a:off x="2389663" y="5357826"/>
                <a:ext cx="616360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48"/>
              <p:cNvCxnSpPr>
                <a:stCxn id="17" idx="2"/>
                <a:endCxn id="21" idx="0"/>
              </p:cNvCxnSpPr>
              <p:nvPr/>
            </p:nvCxnSpPr>
            <p:spPr>
              <a:xfrm>
                <a:off x="2397775" y="5857892"/>
                <a:ext cx="12385" cy="20217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53"/>
              <p:cNvCxnSpPr>
                <a:stCxn id="11" idx="2"/>
                <a:endCxn id="20" idx="0"/>
              </p:cNvCxnSpPr>
              <p:nvPr/>
            </p:nvCxnSpPr>
            <p:spPr>
              <a:xfrm>
                <a:off x="3373633" y="4869902"/>
                <a:ext cx="209408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6"/>
          <p:cNvSpPr txBox="1"/>
          <p:nvPr/>
        </p:nvSpPr>
        <p:spPr>
          <a:xfrm>
            <a:off x="7217485" y="2743200"/>
            <a:ext cx="116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Árvore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566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Busca por derivação</a:t>
            </a:r>
          </a:p>
          <a:p>
            <a:r>
              <a:rPr lang="pt-BR" dirty="0"/>
              <a:t>Uma derivação </a:t>
            </a:r>
            <a:r>
              <a:rPr lang="pt-BR" dirty="0" smtClean="0"/>
              <a:t>==&gt; </a:t>
            </a:r>
            <a:r>
              <a:rPr lang="pt-BR" dirty="0"/>
              <a:t>Uma </a:t>
            </a:r>
            <a:r>
              <a:rPr lang="pt-BR" dirty="0" smtClean="0"/>
              <a:t>árvore</a:t>
            </a:r>
          </a:p>
          <a:p>
            <a:pPr lvl="1"/>
            <a:r>
              <a:rPr lang="pt-BR" dirty="0" smtClean="0"/>
              <a:t>Mas uma árvore =/=&gt; uma derivação</a:t>
            </a:r>
          </a:p>
          <a:p>
            <a:r>
              <a:rPr lang="pt-BR" dirty="0" smtClean="0"/>
              <a:t>Exemplo:</a:t>
            </a:r>
            <a:endParaRPr lang="pt-BR" dirty="0"/>
          </a:p>
          <a:p>
            <a:pPr lvl="1"/>
            <a:endParaRPr lang="pt-BR" dirty="0"/>
          </a:p>
          <a:p>
            <a:endParaRPr lang="en-US" dirty="0"/>
          </a:p>
        </p:txBody>
      </p:sp>
      <p:sp>
        <p:nvSpPr>
          <p:cNvPr id="4" name="Rectangle 5"/>
          <p:cNvSpPr/>
          <p:nvPr/>
        </p:nvSpPr>
        <p:spPr>
          <a:xfrm>
            <a:off x="5338738" y="3759896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abbcbc</a:t>
            </a:r>
            <a:r>
              <a:rPr lang="en-US" sz="2400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grpSp>
        <p:nvGrpSpPr>
          <p:cNvPr id="6" name="Grupo 5"/>
          <p:cNvGrpSpPr/>
          <p:nvPr/>
        </p:nvGrpSpPr>
        <p:grpSpPr>
          <a:xfrm>
            <a:off x="2976538" y="3657600"/>
            <a:ext cx="1797580" cy="2819400"/>
            <a:chOff x="7183263" y="3833192"/>
            <a:chExt cx="1797580" cy="2819400"/>
          </a:xfrm>
        </p:grpSpPr>
        <p:sp>
          <p:nvSpPr>
            <p:cNvPr id="7" name="Retângulo 6"/>
            <p:cNvSpPr/>
            <p:nvPr/>
          </p:nvSpPr>
          <p:spPr>
            <a:xfrm>
              <a:off x="7183263" y="3833192"/>
              <a:ext cx="1797580" cy="2819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56"/>
            <p:cNvGrpSpPr/>
            <p:nvPr/>
          </p:nvGrpSpPr>
          <p:grpSpPr>
            <a:xfrm>
              <a:off x="7303162" y="3992727"/>
              <a:ext cx="1557781" cy="2500330"/>
              <a:chOff x="2228401" y="3929066"/>
              <a:chExt cx="1557781" cy="2500330"/>
            </a:xfrm>
            <a:solidFill>
              <a:schemeClr val="bg1"/>
            </a:solidFill>
          </p:grpSpPr>
          <p:sp>
            <p:nvSpPr>
              <p:cNvPr id="9" name="TextBox 7"/>
              <p:cNvSpPr txBox="1"/>
              <p:nvPr/>
            </p:nvSpPr>
            <p:spPr>
              <a:xfrm>
                <a:off x="2928926" y="3929066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</a:t>
                </a:r>
                <a:endParaRPr lang="pt-BR" dirty="0"/>
              </a:p>
            </p:txBody>
          </p:sp>
          <p:sp>
            <p:nvSpPr>
              <p:cNvPr id="10" name="TextBox 8"/>
              <p:cNvSpPr txBox="1"/>
              <p:nvPr/>
            </p:nvSpPr>
            <p:spPr>
              <a:xfrm>
                <a:off x="2585591" y="450057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1" name="TextBox 9"/>
              <p:cNvSpPr txBox="1"/>
              <p:nvPr/>
            </p:nvSpPr>
            <p:spPr>
              <a:xfrm>
                <a:off x="3222790" y="4500570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2" name="TextBox 10"/>
              <p:cNvSpPr txBox="1"/>
              <p:nvPr/>
            </p:nvSpPr>
            <p:spPr>
              <a:xfrm>
                <a:off x="2357422" y="4500570"/>
                <a:ext cx="26962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3" name="TextBox 11"/>
              <p:cNvSpPr txBox="1"/>
              <p:nvPr/>
            </p:nvSpPr>
            <p:spPr>
              <a:xfrm>
                <a:off x="3508542" y="4500570"/>
                <a:ext cx="27764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e</a:t>
                </a:r>
                <a:endParaRPr lang="pt-BR" dirty="0"/>
              </a:p>
            </p:txBody>
          </p:sp>
          <p:sp>
            <p:nvSpPr>
              <p:cNvPr id="14" name="TextBox 12"/>
              <p:cNvSpPr txBox="1"/>
              <p:nvPr/>
            </p:nvSpPr>
            <p:spPr>
              <a:xfrm>
                <a:off x="2228401" y="4988494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5" name="TextBox 13"/>
              <p:cNvSpPr txBox="1"/>
              <p:nvPr/>
            </p:nvSpPr>
            <p:spPr>
              <a:xfrm>
                <a:off x="2571736" y="4988494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857488" y="4988494"/>
                <a:ext cx="27764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</a:t>
                </a:r>
                <a:endParaRPr lang="pt-BR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36513" y="548856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79848" y="5488560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2865600" y="5488560"/>
                <a:ext cx="27764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</a:t>
                </a:r>
                <a:endParaRPr lang="pt-BR" dirty="0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3428992" y="5000636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d</a:t>
                </a:r>
                <a:endParaRPr lang="pt-BR" dirty="0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2256111" y="6060064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cxnSp>
            <p:nvCxnSpPr>
              <p:cNvPr id="22" name="Straight Connector 23"/>
              <p:cNvCxnSpPr>
                <a:stCxn id="9" idx="2"/>
                <a:endCxn id="12" idx="0"/>
              </p:cNvCxnSpPr>
              <p:nvPr/>
            </p:nvCxnSpPr>
            <p:spPr>
              <a:xfrm rot="5400000">
                <a:off x="2679706" y="4110927"/>
                <a:ext cx="202172" cy="57711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7"/>
              <p:cNvCxnSpPr>
                <a:stCxn id="10" idx="0"/>
                <a:endCxn id="9" idx="2"/>
              </p:cNvCxnSpPr>
              <p:nvPr/>
            </p:nvCxnSpPr>
            <p:spPr>
              <a:xfrm rot="5400000" flipH="1" flipV="1">
                <a:off x="2807015" y="4238236"/>
                <a:ext cx="202172" cy="32249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31"/>
              <p:cNvCxnSpPr>
                <a:stCxn id="9" idx="2"/>
                <a:endCxn id="11" idx="0"/>
              </p:cNvCxnSpPr>
              <p:nvPr/>
            </p:nvCxnSpPr>
            <p:spPr>
              <a:xfrm rot="16200000" flipH="1">
                <a:off x="3120405" y="4247342"/>
                <a:ext cx="202172" cy="30428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33"/>
              <p:cNvCxnSpPr>
                <a:stCxn id="10" idx="2"/>
                <a:endCxn id="14" idx="0"/>
              </p:cNvCxnSpPr>
              <p:nvPr/>
            </p:nvCxnSpPr>
            <p:spPr>
              <a:xfrm rot="5400000">
                <a:off x="2508962" y="4750603"/>
                <a:ext cx="118592" cy="35719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34"/>
              <p:cNvCxnSpPr>
                <a:stCxn id="10" idx="2"/>
                <a:endCxn id="15" idx="0"/>
              </p:cNvCxnSpPr>
              <p:nvPr/>
            </p:nvCxnSpPr>
            <p:spPr>
              <a:xfrm rot="5400000">
                <a:off x="2671813" y="4913454"/>
                <a:ext cx="118592" cy="314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7"/>
              <p:cNvCxnSpPr>
                <a:stCxn id="16" idx="0"/>
                <a:endCxn id="10" idx="2"/>
              </p:cNvCxnSpPr>
              <p:nvPr/>
            </p:nvCxnSpPr>
            <p:spPr>
              <a:xfrm rot="16200000" flipV="1">
                <a:off x="2812285" y="4804470"/>
                <a:ext cx="118592" cy="24945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41"/>
              <p:cNvCxnSpPr>
                <a:stCxn id="14" idx="2"/>
                <a:endCxn id="17" idx="0"/>
              </p:cNvCxnSpPr>
              <p:nvPr/>
            </p:nvCxnSpPr>
            <p:spPr>
              <a:xfrm rot="16200000" flipH="1">
                <a:off x="2328352" y="5419137"/>
                <a:ext cx="130734" cy="811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42"/>
              <p:cNvCxnSpPr>
                <a:stCxn id="14" idx="2"/>
                <a:endCxn id="18" idx="0"/>
              </p:cNvCxnSpPr>
              <p:nvPr/>
            </p:nvCxnSpPr>
            <p:spPr>
              <a:xfrm rot="16200000" flipH="1">
                <a:off x="2491203" y="5256286"/>
                <a:ext cx="130734" cy="33381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45"/>
              <p:cNvCxnSpPr>
                <a:stCxn id="14" idx="2"/>
                <a:endCxn id="19" idx="0"/>
              </p:cNvCxnSpPr>
              <p:nvPr/>
            </p:nvCxnSpPr>
            <p:spPr>
              <a:xfrm rot="16200000" flipH="1">
                <a:off x="2631674" y="5115814"/>
                <a:ext cx="130734" cy="61475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48"/>
              <p:cNvCxnSpPr>
                <a:stCxn id="17" idx="2"/>
                <a:endCxn id="21" idx="0"/>
              </p:cNvCxnSpPr>
              <p:nvPr/>
            </p:nvCxnSpPr>
            <p:spPr>
              <a:xfrm rot="16200000" flipH="1">
                <a:off x="2298473" y="5957194"/>
                <a:ext cx="202172" cy="35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53"/>
              <p:cNvCxnSpPr>
                <a:stCxn id="11" idx="2"/>
                <a:endCxn id="20" idx="0"/>
              </p:cNvCxnSpPr>
              <p:nvPr/>
            </p:nvCxnSpPr>
            <p:spPr>
              <a:xfrm rot="16200000" flipH="1">
                <a:off x="3408561" y="4834973"/>
                <a:ext cx="130734" cy="20059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Rectangle 5"/>
          <p:cNvSpPr/>
          <p:nvPr/>
        </p:nvSpPr>
        <p:spPr>
          <a:xfrm>
            <a:off x="5338738" y="5160121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642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2270</Words>
  <Application>Microsoft Office PowerPoint</Application>
  <PresentationFormat>Apresentação na tela (4:3)</PresentationFormat>
  <Paragraphs>650</Paragraphs>
  <Slides>62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3" baseType="lpstr">
      <vt:lpstr>Tema do Office</vt:lpstr>
      <vt:lpstr>Análise sintática</vt:lpstr>
      <vt:lpstr>Análise Sintática</vt:lpstr>
      <vt:lpstr>Analisador Sintático</vt:lpstr>
      <vt:lpstr>Parsing</vt:lpstr>
      <vt:lpstr>Especificação da Sintaxe</vt:lpstr>
      <vt:lpstr>Exercício. Qual das strings a seguir              fazem parte de L(G)?</vt:lpstr>
      <vt:lpstr>Derivação de uma string</vt:lpstr>
      <vt:lpstr>Parsing</vt:lpstr>
      <vt:lpstr>Parsing</vt:lpstr>
      <vt:lpstr>Exercício. Qual das seguintes derivações são válidas em G?</vt:lpstr>
      <vt:lpstr>Top-down e Bottom-up parsing</vt:lpstr>
      <vt:lpstr>TOP-DOWN PArsing</vt:lpstr>
      <vt:lpstr>Top-down parser</vt:lpstr>
      <vt:lpstr>Top-down parser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Exercício. Construa a árvore sintática associada a derivação abaixo</vt:lpstr>
      <vt:lpstr>Classificação de parsers</vt:lpstr>
      <vt:lpstr>Ambiguidade</vt:lpstr>
      <vt:lpstr>Recursão à esquerda</vt:lpstr>
      <vt:lpstr>Exercício: Quais das seguintes gramáticas são ambíguas?</vt:lpstr>
      <vt:lpstr>Predictive parsing</vt:lpstr>
      <vt:lpstr>Exercício: Escolha a gramática que elimina recursão à esquerda corretamente da gramática abaixo</vt:lpstr>
      <vt:lpstr>Bottom-up parsing</vt:lpstr>
      <vt:lpstr>Bottom-up parser</vt:lpstr>
      <vt:lpstr>O método</vt:lpstr>
      <vt:lpstr>O método</vt:lpstr>
      <vt:lpstr>O método</vt:lpstr>
      <vt:lpstr>O método</vt:lpstr>
      <vt:lpstr>O método</vt:lpstr>
      <vt:lpstr>Shift-reduce parsers</vt:lpstr>
      <vt:lpstr>Terminologia: classificação de parsers</vt:lpstr>
      <vt:lpstr>Top-down e Bottom-up</vt:lpstr>
      <vt:lpstr>Tradução dirigida por sintaxe</vt:lpstr>
      <vt:lpstr>Tradução dirigida por sintaxe</vt:lpstr>
      <vt:lpstr>Gramática de Atributos</vt:lpstr>
      <vt:lpstr>Exemplo</vt:lpstr>
      <vt:lpstr>Árvore de “3 * 5 + 4” decorada</vt:lpstr>
      <vt:lpstr>Exemplo em yacc</vt:lpstr>
      <vt:lpstr>Dois tipos de atributo</vt:lpstr>
      <vt:lpstr>Atributos sintetizados</vt:lpstr>
      <vt:lpstr>Atributos herdados</vt:lpstr>
      <vt:lpstr>Exercício</vt:lpstr>
      <vt:lpstr>Resposta</vt:lpstr>
      <vt:lpstr>Resposta</vt:lpstr>
      <vt:lpstr>Resposta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Sintática</dc:title>
  <dc:creator>MARCELO</dc:creator>
  <cp:lastModifiedBy>Marcelo d'Amorim</cp:lastModifiedBy>
  <cp:revision>24</cp:revision>
  <cp:lastPrinted>2015-04-24T12:45:01Z</cp:lastPrinted>
  <dcterms:created xsi:type="dcterms:W3CDTF">2015-04-24T11:28:40Z</dcterms:created>
  <dcterms:modified xsi:type="dcterms:W3CDTF">2017-08-31T18:23:32Z</dcterms:modified>
</cp:coreProperties>
</file>