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10" r:id="rId2"/>
    <p:sldId id="258" r:id="rId3"/>
    <p:sldId id="315" r:id="rId4"/>
    <p:sldId id="260" r:id="rId5"/>
    <p:sldId id="318" r:id="rId6"/>
    <p:sldId id="313" r:id="rId7"/>
    <p:sldId id="311" r:id="rId8"/>
    <p:sldId id="312" r:id="rId9"/>
    <p:sldId id="261" r:id="rId10"/>
    <p:sldId id="265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31" r:id="rId36"/>
    <p:sldId id="284" r:id="rId37"/>
    <p:sldId id="285" r:id="rId38"/>
    <p:sldId id="286" r:id="rId39"/>
    <p:sldId id="330" r:id="rId40"/>
    <p:sldId id="287" r:id="rId41"/>
    <p:sldId id="288" r:id="rId42"/>
    <p:sldId id="289" r:id="rId43"/>
    <p:sldId id="290" r:id="rId44"/>
    <p:sldId id="328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17" r:id="rId61"/>
    <p:sldId id="306" r:id="rId62"/>
    <p:sldId id="327" r:id="rId63"/>
    <p:sldId id="307" r:id="rId64"/>
    <p:sldId id="308" r:id="rId65"/>
    <p:sldId id="309" r:id="rId66"/>
    <p:sldId id="32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prática, pilha cresce para endereços menores de memória e heap para endereços maiores, nos exemplos por conveniência de notação, a pilha vai crescer para endereços mais altos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9" name="Shape 1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voltando ao nosso exemplo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5" name="Shape 1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1" name="Shape 1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 controle alcançar a primeira chamada no corpo de main</a:t>
            </a:r>
          </a:p>
          <a:p>
            <a:r>
              <a:t>procedimento r é ativado e o registro é empilhado</a:t>
            </a:r>
          </a:p>
          <a:p>
            <a:r>
              <a:t>registro tem espaço para a variável i</a:t>
            </a:r>
          </a:p>
          <a:p>
            <a:r>
              <a:t>ao terminar ativação registro é desempilhado, deixando apenas main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7" name="Shape 1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controle alcança chamada de qs com parâmetros reais 1 e 9, registro é empilhado, com espaço para parâmetros m e n e variável local i</a:t>
            </a:r>
          </a:p>
          <a:p>
            <a:r>
              <a:t>espaçø usado por r é reutilizado na pilha, nada de r é disponível para qs(1,9)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3" name="Shape 1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veja que ao termos procedimentos recursivos, é natural que tenhamos vários registros de ativação na pilha ao mesmo tempo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9" name="Shape 1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19-Jun-17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 smtClean="0"/>
              <a:t>Ambiente de Execução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869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Pilha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/>
              <a:t>Fluxo de controle de chamadas de funções</a:t>
            </a:r>
          </a:p>
          <a:p>
            <a:pPr lvl="1"/>
            <a:r>
              <a:rPr lang="pt-BR" dirty="0" smtClean="0"/>
              <a:t>Cada frame da pilha corresponde ao </a:t>
            </a:r>
            <a:r>
              <a:rPr lang="pt-BR" b="1" dirty="0" smtClean="0"/>
              <a:t>registro de ativação</a:t>
            </a:r>
            <a:r>
              <a:rPr lang="pt-BR" dirty="0" smtClean="0"/>
              <a:t> de uma função.</a:t>
            </a:r>
          </a:p>
          <a:p>
            <a:pPr lvl="2"/>
            <a:r>
              <a:rPr lang="pt-BR" dirty="0" smtClean="0"/>
              <a:t>Criada pelo chamador da função</a:t>
            </a:r>
          </a:p>
          <a:p>
            <a:pPr lvl="2"/>
            <a:r>
              <a:rPr lang="pt-BR" dirty="0" smtClean="0"/>
              <a:t>Inclui parâmetros e</a:t>
            </a:r>
            <a:r>
              <a:rPr lang="pt-BR" dirty="0"/>
              <a:t> </a:t>
            </a:r>
            <a:r>
              <a:rPr lang="pt-BR" dirty="0" smtClean="0"/>
              <a:t>endereço de retorno</a:t>
            </a:r>
          </a:p>
          <a:p>
            <a:pPr lvl="2"/>
            <a:r>
              <a:rPr lang="pt-BR" dirty="0" smtClean="0"/>
              <a:t>Função chamada retorna para aquele endereço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72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Exemplo</a:t>
            </a:r>
            <a:endParaRPr dirty="0"/>
          </a:p>
        </p:txBody>
      </p:sp>
      <p:pic>
        <p:nvPicPr>
          <p:cNvPr id="112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274" y="2293411"/>
            <a:ext cx="7755452" cy="3485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Shape 112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1752600"/>
            <a:ext cx="3457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Árvore</a:t>
            </a:r>
            <a:r>
              <a:rPr lang="en-US" sz="3200" dirty="0"/>
              <a:t> de </a:t>
            </a:r>
            <a:r>
              <a:rPr lang="en-US" sz="3200" dirty="0" err="1"/>
              <a:t>Execução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9044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Pilha</a:t>
            </a:r>
            <a:r>
              <a:rPr lang="en-US" dirty="0" smtClean="0"/>
              <a:t> de </a:t>
            </a:r>
            <a:r>
              <a:rPr lang="en-US" dirty="0" err="1" smtClean="0"/>
              <a:t>Chamadas</a:t>
            </a:r>
            <a:r>
              <a:rPr lang="en-US" dirty="0" smtClean="0"/>
              <a:t> (call stack)</a:t>
            </a:r>
            <a:endParaRPr dirty="0"/>
          </a:p>
        </p:txBody>
      </p:sp>
      <p:pic>
        <p:nvPicPr>
          <p:cNvPr id="113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Shape 1133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889733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Shape 1139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383221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4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45" name="Shape 1145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1143823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1736415"/>
            <a:ext cx="4466768" cy="4599608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Shape 1151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94134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Shape 115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283446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Java, a pilha </a:t>
            </a:r>
            <a:r>
              <a:rPr lang="pt-BR" dirty="0" smtClean="0"/>
              <a:t>também </a:t>
            </a:r>
            <a:r>
              <a:rPr lang="pt-BR" dirty="0"/>
              <a:t>é usada na interpretação de instruções</a:t>
            </a:r>
          </a:p>
          <a:p>
            <a:pPr lvl="1"/>
            <a:r>
              <a:rPr lang="pt-BR" dirty="0" err="1" smtClean="0"/>
              <a:t>Operand</a:t>
            </a:r>
            <a:r>
              <a:rPr lang="pt-BR" dirty="0" smtClean="0"/>
              <a:t> </a:t>
            </a:r>
            <a:r>
              <a:rPr lang="pt-BR" dirty="0" err="1"/>
              <a:t>stack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Java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7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622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de um programa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5257799"/>
          </a:xfrm>
        </p:spPr>
        <p:txBody>
          <a:bodyPr/>
          <a:lstStyle/>
          <a:p>
            <a:r>
              <a:rPr lang="pt-BR" dirty="0" smtClean="0"/>
              <a:t>Execução de um programa é resultado de uma sequência de transições de estado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73514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S</a:t>
            </a:r>
            <a:r>
              <a:rPr lang="pt-BR" sz="4000" baseline="-25000" dirty="0" smtClean="0"/>
              <a:t>1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2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...</a:t>
            </a:r>
            <a:r>
              <a:rPr lang="pt-BR" sz="4000" dirty="0">
                <a:sym typeface="Wingdings"/>
              </a:rPr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827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69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5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4572000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7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2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52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1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Retorna ao chamador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6187" y="3429000"/>
            <a:ext cx="37147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registro de ativação contém endereço para onde o controle deve retornar.  Isto é, próximo PC.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8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image.pdf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096000" y="1447800"/>
            <a:ext cx="2845682" cy="44201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1093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186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9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8677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1205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/>
              <a:t>Área estática</a:t>
            </a:r>
            <a:r>
              <a:rPr lang="pt-BR" sz="3200" dirty="0" smtClean="0"/>
              <a:t>: espaço para meta-dados associados ao código</a:t>
            </a:r>
          </a:p>
          <a:p>
            <a:r>
              <a:rPr lang="pt-BR" sz="3200" b="1" dirty="0" err="1" smtClean="0"/>
              <a:t>Heap</a:t>
            </a:r>
            <a:r>
              <a:rPr lang="pt-BR" sz="3200" dirty="0" smtClean="0"/>
              <a:t>: espaço reservado para alocação dinâmica de memória</a:t>
            </a:r>
          </a:p>
          <a:p>
            <a:r>
              <a:rPr lang="pt-BR" sz="3200" b="1" dirty="0" smtClean="0"/>
              <a:t>Pilha</a:t>
            </a:r>
            <a:r>
              <a:rPr lang="pt-BR" sz="3200" dirty="0" smtClean="0"/>
              <a:t>: Contexto de chamada de funções</a:t>
            </a:r>
          </a:p>
          <a:p>
            <a:r>
              <a:rPr lang="pt-BR" sz="3200" b="1" dirty="0" err="1"/>
              <a:t>Program</a:t>
            </a:r>
            <a:r>
              <a:rPr lang="pt-BR" sz="3200" b="1" dirty="0"/>
              <a:t> </a:t>
            </a:r>
            <a:r>
              <a:rPr lang="pt-BR" sz="3200" b="1" dirty="0" err="1"/>
              <a:t>Counter</a:t>
            </a:r>
            <a:r>
              <a:rPr lang="pt-BR" sz="3200" b="1" dirty="0"/>
              <a:t> (PC)</a:t>
            </a:r>
            <a:r>
              <a:rPr lang="pt-BR" sz="3200" dirty="0"/>
              <a:t>: instrução corrente</a:t>
            </a:r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1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ctangular Callout 15"/>
          <p:cNvSpPr/>
          <p:nvPr/>
        </p:nvSpPr>
        <p:spPr>
          <a:xfrm>
            <a:off x="6000760" y="3071810"/>
            <a:ext cx="2786082" cy="2357454"/>
          </a:xfrm>
          <a:prstGeom prst="wedgeRectCallout">
            <a:avLst>
              <a:gd name="adj1" fmla="val -38735"/>
              <a:gd name="adj2" fmla="val 824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Referência para variáveis locais  e parâmetros do procedimento.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6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pt-BR" dirty="0" smtClean="0"/>
              <a:t>Grafo </a:t>
            </a:r>
          </a:p>
          <a:p>
            <a:pPr lvl="1"/>
            <a:r>
              <a:rPr lang="pt-BR" dirty="0" smtClean="0"/>
              <a:t>Nós correspondem as alocações dinâmica de dados</a:t>
            </a:r>
          </a:p>
          <a:p>
            <a:pPr lvl="1"/>
            <a:r>
              <a:rPr lang="pt-BR" dirty="0" smtClean="0"/>
              <a:t>Aresta correspondem a referências para tais dados</a:t>
            </a:r>
          </a:p>
          <a:p>
            <a:pPr lvl="2"/>
            <a:r>
              <a:rPr lang="pt-BR" dirty="0" smtClean="0"/>
              <a:t>Importante!</a:t>
            </a:r>
          </a:p>
          <a:p>
            <a:pPr lvl="3"/>
            <a:r>
              <a:rPr lang="pt-BR" dirty="0" smtClean="0"/>
              <a:t>Referências podem partir da pilha ou da área estática também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7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742825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l, r;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v; }...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4929198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2357422" y="4786322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>
            <a:off x="1500166" y="5250669"/>
            <a:ext cx="857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502546"/>
            <a:ext cx="39290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Objetos estão na </a:t>
            </a:r>
            <a:r>
              <a:rPr lang="pt-BR" sz="2400" dirty="0" err="1" smtClean="0"/>
              <a:t>heap</a:t>
            </a:r>
            <a:r>
              <a:rPr lang="pt-BR" sz="2400" dirty="0" smtClean="0"/>
              <a:t>!  Instâncias não alcançáveis a partir da pilha ou campos estáticos estão sujeitas a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250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realizada</a:t>
            </a:r>
            <a:r>
              <a:rPr lang="en-US" dirty="0" smtClean="0"/>
              <a:t> </a:t>
            </a:r>
            <a:r>
              <a:rPr lang="en-US" dirty="0" err="1" smtClean="0"/>
              <a:t>adequadamente</a:t>
            </a:r>
            <a:endParaRPr lang="en-US" dirty="0" smtClean="0"/>
          </a:p>
          <a:p>
            <a:pPr lvl="1"/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liberação</a:t>
            </a:r>
            <a:r>
              <a:rPr lang="en-US" dirty="0" smtClean="0"/>
              <a:t> é </a:t>
            </a:r>
            <a:r>
              <a:rPr lang="en-US" dirty="0" err="1" smtClean="0"/>
              <a:t>inadequada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r>
              <a:rPr lang="en-US" dirty="0" smtClean="0"/>
              <a:t>, causa </a:t>
            </a:r>
            <a:r>
              <a:rPr lang="en-US" dirty="0" err="1" smtClean="0"/>
              <a:t>corrupção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, causa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excessivo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Memory </a:t>
            </a:r>
            <a:r>
              <a:rPr lang="pt-BR" dirty="0" err="1" smtClean="0"/>
              <a:t>Leaks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programador pode esquecer de liberar espaço de memória</a:t>
            </a:r>
          </a:p>
          <a:p>
            <a:pPr lvl="1"/>
            <a:r>
              <a:rPr lang="pt-BR" dirty="0" smtClean="0"/>
              <a:t>Em C(++), usa-se explicitamente comando (delete) para liberar objetos alcançáveis por uma determinada referência</a:t>
            </a:r>
          </a:p>
          <a:p>
            <a:pPr lvl="1"/>
            <a:r>
              <a:rPr lang="pt-BR" dirty="0" smtClean="0"/>
              <a:t>Em Java, o programador precisa liberar referência para objetos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0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1785918" y="1500174"/>
            <a:ext cx="453868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Neste cenário, objeto referenciado por p não é mais usado.  Porém, o programador esqueceu de liberar o objeto aponta por p!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96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grpSp>
        <p:nvGrpSpPr>
          <p:cNvPr id="4" name="Group 29"/>
          <p:cNvGrpSpPr/>
          <p:nvPr/>
        </p:nvGrpSpPr>
        <p:grpSpPr>
          <a:xfrm>
            <a:off x="5143504" y="3700897"/>
            <a:ext cx="3143272" cy="2083844"/>
            <a:chOff x="714348" y="1714488"/>
            <a:chExt cx="5572164" cy="3869794"/>
          </a:xfrm>
        </p:grpSpPr>
        <p:sp>
          <p:nvSpPr>
            <p:cNvPr id="31" name="Oval 30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1" idx="5"/>
              <a:endCxn id="33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2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2"/>
              <a:endCxn id="32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4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5"/>
              <a:endCxn id="35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7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  <a:endCxn id="36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8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837010" y="555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4" name="TextBox 53"/>
          <p:cNvSpPr txBox="1"/>
          <p:nvPr/>
        </p:nvSpPr>
        <p:spPr>
          <a:xfrm>
            <a:off x="5929322" y="60007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55" name="Straight Arrow Connector 54"/>
          <p:cNvCxnSpPr>
            <a:stCxn id="51" idx="3"/>
            <a:endCxn id="54" idx="1"/>
          </p:cNvCxnSpPr>
          <p:nvPr/>
        </p:nvCxnSpPr>
        <p:spPr>
          <a:xfrm>
            <a:off x="5143504" y="5744664"/>
            <a:ext cx="785818" cy="44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57752" y="1500174"/>
            <a:ext cx="35705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cenário mostra o objeto sendo liberado.  Os nós em cor escura estão disponíveis para coleta.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7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Evita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 a </a:t>
            </a:r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limpeza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 smtClean="0"/>
              <a:t>automaticamente</a:t>
            </a:r>
            <a:endParaRPr lang="en-US" dirty="0" smtClean="0"/>
          </a:p>
          <a:p>
            <a:r>
              <a:rPr lang="en-US" dirty="0" smtClean="0"/>
              <a:t>Garbage collection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err="1"/>
              <a:t>Ocasionalmente</a:t>
            </a:r>
            <a:r>
              <a:rPr lang="en-US" dirty="0"/>
              <a:t> (ex. Mark-Sweep)</a:t>
            </a:r>
          </a:p>
          <a:p>
            <a:pPr lvl="1"/>
            <a:r>
              <a:rPr lang="en-US" dirty="0" err="1" smtClean="0"/>
              <a:t>Incrementalmente</a:t>
            </a:r>
            <a:r>
              <a:rPr lang="en-US" dirty="0" smtClean="0"/>
              <a:t> (ex. Reference Counting)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19400"/>
            <a:ext cx="7010400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Correção... Considerando concorrência, há um PC e pilha para cada thread do programa!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6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grpSp>
        <p:nvGrpSpPr>
          <p:cNvPr id="3" name="Group 22"/>
          <p:cNvGrpSpPr/>
          <p:nvPr/>
        </p:nvGrpSpPr>
        <p:grpSpPr>
          <a:xfrm>
            <a:off x="714348" y="1714488"/>
            <a:ext cx="5572164" cy="3869794"/>
            <a:chOff x="714348" y="1714488"/>
            <a:chExt cx="5572164" cy="3869794"/>
          </a:xfrm>
        </p:grpSpPr>
        <p:sp>
          <p:nvSpPr>
            <p:cNvPr id="4" name="Oval 3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5"/>
              <a:endCxn id="6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0"/>
              <a:endCxn id="5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5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7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5"/>
              <a:endCxn id="8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10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5"/>
              <a:endCxn id="9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1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5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220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Garbage Collection (Reference Count.)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Reference counting</a:t>
            </a:r>
          </a:p>
          <a:p>
            <a:pPr lvl="1"/>
            <a:r>
              <a:rPr lang="en-US" dirty="0" err="1" smtClean="0"/>
              <a:t>Adiciona</a:t>
            </a:r>
            <a:r>
              <a:rPr lang="en-US" dirty="0" smtClean="0"/>
              <a:t> campo extra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Atualiza</a:t>
            </a:r>
            <a:r>
              <a:rPr lang="en-US" dirty="0" smtClean="0"/>
              <a:t> campo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operação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contador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chega</a:t>
            </a:r>
            <a:r>
              <a:rPr lang="en-US" dirty="0" smtClean="0"/>
              <a:t> a zero, </a:t>
            </a:r>
            <a:r>
              <a:rPr lang="en-US" dirty="0" err="1" smtClean="0"/>
              <a:t>elimina</a:t>
            </a:r>
            <a:r>
              <a:rPr lang="en-US" dirty="0" smtClean="0"/>
              <a:t>-se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 err="1" smtClean="0"/>
              <a:t>Promove</a:t>
            </a:r>
            <a:r>
              <a:rPr lang="en-US" dirty="0" smtClean="0"/>
              <a:t> </a:t>
            </a:r>
            <a:r>
              <a:rPr lang="en-US" dirty="0" err="1" smtClean="0"/>
              <a:t>previsibilidade</a:t>
            </a:r>
            <a:r>
              <a:rPr lang="en-US" dirty="0" smtClean="0"/>
              <a:t> - Evita </a:t>
            </a:r>
            <a:r>
              <a:rPr lang="en-US" dirty="0" err="1" smtClean="0"/>
              <a:t>interrupção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com eventual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de GC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Custo</a:t>
            </a:r>
            <a:r>
              <a:rPr lang="en-US" dirty="0" smtClean="0"/>
              <a:t> de </a:t>
            </a:r>
            <a:r>
              <a:rPr lang="en-US" dirty="0" err="1" smtClean="0"/>
              <a:t>incrementar-decrementar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com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cíclicas</a:t>
            </a:r>
            <a:r>
              <a:rPr lang="en-US" dirty="0" smtClean="0"/>
              <a:t> (</a:t>
            </a:r>
            <a:r>
              <a:rPr lang="en-US" dirty="0" err="1" smtClean="0"/>
              <a:t>recursivas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56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Straight Arrow Connector 10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454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Straight Arrow Connector 11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1500166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  <a:endParaRPr lang="pt-BR" dirty="0" smtClean="0"/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embute</a:t>
            </a:r>
            <a:r>
              <a:rPr lang="en-US" dirty="0" smtClean="0"/>
              <a:t> </a:t>
            </a:r>
            <a:r>
              <a:rPr lang="en-US" dirty="0" err="1" smtClean="0"/>
              <a:t>gerenciador</a:t>
            </a:r>
            <a:r>
              <a:rPr lang="en-US" dirty="0" smtClean="0"/>
              <a:t> de </a:t>
            </a:r>
            <a:r>
              <a:rPr lang="en-US" dirty="0" err="1" smtClean="0"/>
              <a:t>mémória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endParaRPr lang="en-US" dirty="0" smtClean="0"/>
          </a:p>
          <a:p>
            <a:r>
              <a:rPr lang="en-US" dirty="0" smtClean="0"/>
              <a:t>Serve para </a:t>
            </a:r>
            <a:r>
              <a:rPr lang="en-US" dirty="0" err="1" smtClean="0"/>
              <a:t>fazer</a:t>
            </a:r>
            <a:r>
              <a:rPr lang="en-US" dirty="0" smtClean="0"/>
              <a:t> interface com 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20269" y="4495800"/>
            <a:ext cx="1828800" cy="113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720269" y="36576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gerenciador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29867" y="5650468"/>
            <a:ext cx="56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.exe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29200" y="41148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Representação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programa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3858490" y="5081155"/>
            <a:ext cx="2999510" cy="56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Sistema </a:t>
            </a:r>
            <a:r>
              <a:rPr lang="en-US" dirty="0" err="1" smtClean="0"/>
              <a:t>Operacional</a:t>
            </a:r>
            <a:endParaRPr lang="en-US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733800" y="4076700"/>
            <a:ext cx="609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  <a:endParaRPr lang="pt-BR" dirty="0" smtClean="0"/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2285984" y="2607463"/>
            <a:ext cx="192882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3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Área Estática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2819400"/>
            <a:ext cx="37147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organizar os dados ?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57356" y="3572181"/>
            <a:ext cx="53578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implementar </a:t>
            </a:r>
            <a:r>
              <a:rPr lang="pt-BR" sz="2400" dirty="0" err="1" smtClean="0"/>
              <a:t>dynamic</a:t>
            </a:r>
            <a:r>
              <a:rPr lang="pt-BR" sz="2400" dirty="0" smtClean="0"/>
              <a:t> </a:t>
            </a:r>
            <a:r>
              <a:rPr lang="pt-BR" sz="2400" dirty="0" err="1" smtClean="0"/>
              <a:t>binding</a:t>
            </a:r>
            <a:r>
              <a:rPr lang="pt-BR" sz="2400" dirty="0" smtClean="0"/>
              <a:t> 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7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1714488"/>
            <a:ext cx="4628190" cy="464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.x=x;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.y=y;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move(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 += dx;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 +=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0.0;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dx=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(dx*dx +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 código</a:t>
            </a:r>
            <a:endParaRPr lang="pt-BR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43400" y="2362200"/>
            <a:ext cx="1524000" cy="1219200"/>
            <a:chOff x="960" y="1824"/>
            <a:chExt cx="960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960" y="1824"/>
              <a:ext cx="960" cy="192"/>
              <a:chOff x="960" y="1824"/>
              <a:chExt cx="960" cy="192"/>
            </a:xfrm>
          </p:grpSpPr>
          <p:sp>
            <p:nvSpPr>
              <p:cNvPr id="25" name="Rectangle 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960" y="2016"/>
              <a:ext cx="960" cy="192"/>
              <a:chOff x="960" y="1824"/>
              <a:chExt cx="960" cy="19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960" y="2208"/>
              <a:ext cx="960" cy="192"/>
              <a:chOff x="960" y="1824"/>
              <a:chExt cx="960" cy="192"/>
            </a:xfrm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Oval 13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960" y="2400"/>
              <a:ext cx="960" cy="192"/>
              <a:chOff x="960" y="1824"/>
              <a:chExt cx="960" cy="192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834928" y="2313702"/>
            <a:ext cx="220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867400" y="259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move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867400" y="2895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area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8674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dist</a:t>
            </a:r>
          </a:p>
        </p:txBody>
      </p:sp>
      <p:grpSp>
        <p:nvGrpSpPr>
          <p:cNvPr id="28" name="Group 60"/>
          <p:cNvGrpSpPr>
            <a:grpSpLocks/>
          </p:cNvGrpSpPr>
          <p:nvPr/>
        </p:nvGrpSpPr>
        <p:grpSpPr bwMode="auto">
          <a:xfrm>
            <a:off x="914400" y="3581400"/>
            <a:ext cx="7086600" cy="2667000"/>
            <a:chOff x="576" y="2256"/>
            <a:chExt cx="4464" cy="1680"/>
          </a:xfrm>
        </p:grpSpPr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960" y="2832"/>
              <a:ext cx="624" cy="589"/>
              <a:chOff x="960" y="2832"/>
              <a:chExt cx="624" cy="589"/>
            </a:xfrm>
          </p:grpSpPr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0" name="Group 39"/>
            <p:cNvGrpSpPr>
              <a:grpSpLocks/>
            </p:cNvGrpSpPr>
            <p:nvPr/>
          </p:nvGrpSpPr>
          <p:grpSpPr bwMode="auto">
            <a:xfrm>
              <a:off x="2928" y="2832"/>
              <a:ext cx="624" cy="589"/>
              <a:chOff x="960" y="2832"/>
              <a:chExt cx="624" cy="589"/>
            </a:xfrm>
          </p:grpSpPr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4224" y="2880"/>
              <a:ext cx="624" cy="589"/>
              <a:chOff x="960" y="2832"/>
              <a:chExt cx="624" cy="589"/>
            </a:xfrm>
          </p:grpSpPr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Oval 48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Rectangle 49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296" y="2256"/>
              <a:ext cx="1680" cy="784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1248" y="672"/>
                </a:cxn>
                <a:cxn ang="0">
                  <a:pos x="1680" y="0"/>
                </a:cxn>
              </a:cxnLst>
              <a:rect l="0" t="0" r="r" b="b"/>
              <a:pathLst>
                <a:path w="1680" h="784">
                  <a:moveTo>
                    <a:pt x="0" y="672"/>
                  </a:moveTo>
                  <a:cubicBezTo>
                    <a:pt x="484" y="728"/>
                    <a:pt x="968" y="784"/>
                    <a:pt x="1248" y="672"/>
                  </a:cubicBezTo>
                  <a:cubicBezTo>
                    <a:pt x="1528" y="560"/>
                    <a:pt x="1560" y="80"/>
                    <a:pt x="168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H="1" flipV="1">
              <a:off x="3072" y="2256"/>
              <a:ext cx="144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3160" y="2256"/>
              <a:ext cx="1352" cy="720"/>
            </a:xfrm>
            <a:custGeom>
              <a:avLst/>
              <a:gdLst/>
              <a:ahLst/>
              <a:cxnLst>
                <a:cxn ang="0">
                  <a:pos x="1352" y="720"/>
                </a:cxn>
                <a:cxn ang="0">
                  <a:pos x="392" y="336"/>
                </a:cxn>
                <a:cxn ang="0">
                  <a:pos x="56" y="0"/>
                </a:cxn>
              </a:cxnLst>
              <a:rect l="0" t="0" r="r" b="b"/>
              <a:pathLst>
                <a:path w="1352" h="720">
                  <a:moveTo>
                    <a:pt x="1352" y="720"/>
                  </a:moveTo>
                  <a:cubicBezTo>
                    <a:pt x="980" y="588"/>
                    <a:pt x="608" y="456"/>
                    <a:pt x="392" y="336"/>
                  </a:cubicBezTo>
                  <a:cubicBezTo>
                    <a:pt x="176" y="216"/>
                    <a:pt x="0" y="32"/>
                    <a:pt x="5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2544" y="3600"/>
              <a:ext cx="1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Instâncias</a:t>
              </a:r>
            </a:p>
          </p:txBody>
        </p:sp>
        <p:sp>
          <p:nvSpPr>
            <p:cNvPr id="36" name="AutoShape 57"/>
            <p:cNvSpPr>
              <a:spLocks/>
            </p:cNvSpPr>
            <p:nvPr/>
          </p:nvSpPr>
          <p:spPr bwMode="auto">
            <a:xfrm rot="16200000">
              <a:off x="2808" y="1560"/>
              <a:ext cx="192" cy="3984"/>
            </a:xfrm>
            <a:prstGeom prst="leftBrace">
              <a:avLst>
                <a:gd name="adj1" fmla="val 262929"/>
                <a:gd name="adj2" fmla="val 51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864" y="2688"/>
              <a:ext cx="4176" cy="124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 rot="16200000">
              <a:off x="408" y="31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57" name="Text Box 59"/>
          <p:cNvSpPr txBox="1">
            <a:spLocks noChangeArrowheads="1"/>
          </p:cNvSpPr>
          <p:nvPr/>
        </p:nvSpPr>
        <p:spPr bwMode="auto">
          <a:xfrm rot="16200000">
            <a:off x="276200" y="2525188"/>
            <a:ext cx="170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357290" y="2000240"/>
            <a:ext cx="6629400" cy="1981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1558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59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1562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3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4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1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7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8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1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1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2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1608" name="Text Box 56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1617" name="Text Box 65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1618" name="Text Box 66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1609" name="Rectangle 57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0" name="Oval 58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19" name="Text Box 67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1623" name="Line 71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70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1614" name="Rectangle 62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5" name="Oval 63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20" name="Text Box 68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1624" name="Line 72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1582" name="Rectangle 3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3" name="Oval 3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4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5" name="Rectangle 3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6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1630" name="Line 78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1589" name="Rectangle 3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0" name="Oval 38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1" name="Rectangle 39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2" name="Rectangle 40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3" name="Text Box 41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1594" name="Text Box 42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1631" name="Line 79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1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7" grpId="0" autoUpdateAnimBg="0"/>
      <p:bldP spid="15161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2582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3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2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7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8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2590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1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2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2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5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6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2597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2609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0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1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2616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7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8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2619" name="Line 43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2622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3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4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5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6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2627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2628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2631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2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3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4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5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2636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2637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0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3606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7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8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3610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1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2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3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5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6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3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9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20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3623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29000" y="2514600"/>
            <a:ext cx="1676400" cy="3986213"/>
            <a:chOff x="2160" y="1584"/>
            <a:chExt cx="1056" cy="2511"/>
          </a:xfrm>
        </p:grpSpPr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1056" cy="220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153627" name="Text Box 27"/>
            <p:cNvSpPr txBox="1">
              <a:spLocks noChangeArrowheads="1"/>
            </p:cNvSpPr>
            <p:nvPr/>
          </p:nvSpPr>
          <p:spPr bwMode="auto">
            <a:xfrm>
              <a:off x="2481" y="3807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3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34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35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3636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1374775" y="3124200"/>
            <a:ext cx="2359025" cy="1219200"/>
            <a:chOff x="866" y="1968"/>
            <a:chExt cx="1486" cy="76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3640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41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42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 flipV="1">
              <a:off x="1440" y="1968"/>
              <a:ext cx="912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3646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7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8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9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0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651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3652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3655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6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7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8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9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3660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153663" name="Text Box 63"/>
          <p:cNvSpPr txBox="1">
            <a:spLocks noChangeArrowheads="1"/>
          </p:cNvSpPr>
          <p:nvPr/>
        </p:nvSpPr>
        <p:spPr bwMode="auto">
          <a:xfrm>
            <a:off x="552926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q = p;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6205558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6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27" y="1441182"/>
            <a:ext cx="5121915" cy="2529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 =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=3.1416;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690" y="3389598"/>
            <a:ext cx="549220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.d=d;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= w;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*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objetos e herança</a:t>
            </a:r>
            <a:endParaRPr lang="pt-BR" dirty="0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938744" y="2286000"/>
            <a:ext cx="4114800" cy="1676400"/>
            <a:chOff x="3060" y="1440"/>
            <a:chExt cx="2592" cy="10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4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957794" y="4267200"/>
            <a:ext cx="4114800" cy="1905000"/>
            <a:chOff x="3072" y="2688"/>
            <a:chExt cx="2592" cy="1200"/>
          </a:xfrm>
        </p:grpSpPr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27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2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1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5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6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2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grpSp>
        <p:nvGrpSpPr>
          <p:cNvPr id="65" name="Group 124"/>
          <p:cNvGrpSpPr>
            <a:grpSpLocks/>
          </p:cNvGrpSpPr>
          <p:nvPr/>
        </p:nvGrpSpPr>
        <p:grpSpPr bwMode="auto">
          <a:xfrm>
            <a:off x="2976594" y="2915572"/>
            <a:ext cx="990600" cy="1219200"/>
            <a:chOff x="2112" y="1728"/>
            <a:chExt cx="624" cy="768"/>
          </a:xfrm>
        </p:grpSpPr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2112" y="17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Oval 73"/>
            <p:cNvSpPr>
              <a:spLocks noChangeArrowheads="1"/>
            </p:cNvSpPr>
            <p:nvPr/>
          </p:nvSpPr>
          <p:spPr bwMode="auto">
            <a:xfrm>
              <a:off x="2379" y="177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>
              <a:off x="2112" y="192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2304" y="185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2304" y="202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12</a:t>
              </a:r>
            </a:p>
          </p:txBody>
        </p:sp>
        <p:grpSp>
          <p:nvGrpSpPr>
            <p:cNvPr id="72" name="Group 80"/>
            <p:cNvGrpSpPr>
              <a:grpSpLocks/>
            </p:cNvGrpSpPr>
            <p:nvPr/>
          </p:nvGrpSpPr>
          <p:grpSpPr bwMode="auto">
            <a:xfrm>
              <a:off x="2112" y="2208"/>
              <a:ext cx="624" cy="288"/>
              <a:chOff x="1824" y="2029"/>
              <a:chExt cx="624" cy="288"/>
            </a:xfrm>
          </p:grpSpPr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4" name="Text Box 8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5" name="Group 97"/>
          <p:cNvGrpSpPr>
            <a:grpSpLocks/>
          </p:cNvGrpSpPr>
          <p:nvPr/>
        </p:nvGrpSpPr>
        <p:grpSpPr bwMode="auto">
          <a:xfrm>
            <a:off x="2976594" y="4515772"/>
            <a:ext cx="990600" cy="1524000"/>
            <a:chOff x="1824" y="2736"/>
            <a:chExt cx="624" cy="960"/>
          </a:xfrm>
        </p:grpSpPr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Oval 84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Rectangle 85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8" name="Text Box 89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81" name="Group 90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5" name="Rectangle 9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9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93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3" name="Rectangle 94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95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9" name="Line 98"/>
          <p:cNvSpPr>
            <a:spLocks noChangeShapeType="1"/>
          </p:cNvSpPr>
          <p:nvPr/>
        </p:nvSpPr>
        <p:spPr bwMode="auto">
          <a:xfrm flipV="1">
            <a:off x="3509994" y="2686972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0" name="Line 99"/>
          <p:cNvSpPr>
            <a:spLocks noChangeShapeType="1"/>
          </p:cNvSpPr>
          <p:nvPr/>
        </p:nvSpPr>
        <p:spPr bwMode="auto">
          <a:xfrm>
            <a:off x="3509994" y="4668172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614394" y="2763172"/>
            <a:ext cx="1371600" cy="457200"/>
            <a:chOff x="864" y="1680"/>
            <a:chExt cx="864" cy="288"/>
          </a:xfrm>
        </p:grpSpPr>
        <p:grpSp>
          <p:nvGrpSpPr>
            <p:cNvPr id="9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8" name="Group 111"/>
          <p:cNvGrpSpPr>
            <a:grpSpLocks/>
          </p:cNvGrpSpPr>
          <p:nvPr/>
        </p:nvGrpSpPr>
        <p:grpSpPr bwMode="auto">
          <a:xfrm>
            <a:off x="614394" y="3296572"/>
            <a:ext cx="1371600" cy="457200"/>
            <a:chOff x="864" y="1680"/>
            <a:chExt cx="864" cy="288"/>
          </a:xfrm>
        </p:grpSpPr>
        <p:grpSp>
          <p:nvGrpSpPr>
            <p:cNvPr id="99" name="Group 112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1" name="Rectangle 113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" name="Oval 114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3" name="Line 116"/>
          <p:cNvSpPr>
            <a:spLocks noChangeShapeType="1"/>
          </p:cNvSpPr>
          <p:nvPr/>
        </p:nvSpPr>
        <p:spPr bwMode="auto">
          <a:xfrm flipV="1">
            <a:off x="1528794" y="30679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4" name="Group 118"/>
          <p:cNvGrpSpPr>
            <a:grpSpLocks/>
          </p:cNvGrpSpPr>
          <p:nvPr/>
        </p:nvGrpSpPr>
        <p:grpSpPr bwMode="auto">
          <a:xfrm>
            <a:off x="614394" y="3829972"/>
            <a:ext cx="1371600" cy="457200"/>
            <a:chOff x="864" y="1680"/>
            <a:chExt cx="864" cy="288"/>
          </a:xfrm>
        </p:grpSpPr>
        <p:grpSp>
          <p:nvGrpSpPr>
            <p:cNvPr id="105" name="Group 11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7" name="Rectangle 12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" name="Oval 12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6" name="Text Box 12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9" name="Line 123"/>
          <p:cNvSpPr>
            <a:spLocks noChangeShapeType="1"/>
          </p:cNvSpPr>
          <p:nvPr/>
        </p:nvSpPr>
        <p:spPr bwMode="auto">
          <a:xfrm>
            <a:off x="1528794" y="41347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6" name="Text Box 101"/>
          <p:cNvSpPr txBox="1">
            <a:spLocks noChangeArrowheads="1"/>
          </p:cNvSpPr>
          <p:nvPr/>
        </p:nvSpPr>
        <p:spPr bwMode="auto">
          <a:xfrm>
            <a:off x="0" y="1214422"/>
            <a:ext cx="8572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57158" y="13835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 = new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(0,12,4); 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Box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b = new Box(0,4,8,8);</a:t>
            </a:r>
          </a:p>
        </p:txBody>
      </p:sp>
      <p:sp>
        <p:nvSpPr>
          <p:cNvPr id="119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95868" y="2286000"/>
            <a:ext cx="4114800" cy="1676400"/>
            <a:chOff x="3060" y="1440"/>
            <a:chExt cx="2592" cy="105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814918" y="4267200"/>
            <a:ext cx="4114800" cy="1905000"/>
            <a:chOff x="3072" y="2688"/>
            <a:chExt cx="2592" cy="12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31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5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9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0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2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4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833718" y="2743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3257581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2833718" y="3048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3138518" y="2938463"/>
            <a:ext cx="576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2833718" y="3352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3138518" y="32210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32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2833718" y="3636963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3138518" y="3505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4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2833718" y="4343400"/>
            <a:ext cx="990600" cy="1524000"/>
            <a:chOff x="1824" y="2736"/>
            <a:chExt cx="624" cy="960"/>
          </a:xfrm>
        </p:grpSpPr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81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79" name="Group 82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84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85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1" name="Rectangle 86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" name="Text Box 87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7" name="Line 88"/>
          <p:cNvSpPr>
            <a:spLocks noChangeShapeType="1"/>
          </p:cNvSpPr>
          <p:nvPr/>
        </p:nvSpPr>
        <p:spPr bwMode="auto">
          <a:xfrm flipV="1">
            <a:off x="3367118" y="25146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>
            <a:off x="3367118" y="44958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319118" y="5715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000" dirty="0"/>
          </a:p>
        </p:txBody>
      </p: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471518" y="2590800"/>
            <a:ext cx="1371600" cy="457200"/>
            <a:chOff x="864" y="1680"/>
            <a:chExt cx="864" cy="288"/>
          </a:xfrm>
        </p:grpSpPr>
        <p:grpSp>
          <p:nvGrpSpPr>
            <p:cNvPr id="93" name="Group 94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6" name="Oval 96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7" name="Group 98"/>
          <p:cNvGrpSpPr>
            <a:grpSpLocks/>
          </p:cNvGrpSpPr>
          <p:nvPr/>
        </p:nvGrpSpPr>
        <p:grpSpPr bwMode="auto">
          <a:xfrm>
            <a:off x="471518" y="3124200"/>
            <a:ext cx="1371600" cy="457200"/>
            <a:chOff x="864" y="1680"/>
            <a:chExt cx="864" cy="288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0" name="Rectangle 10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1" name="Oval 10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flipV="1">
            <a:off x="1385918" y="28956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3" name="Group 104"/>
          <p:cNvGrpSpPr>
            <a:grpSpLocks/>
          </p:cNvGrpSpPr>
          <p:nvPr/>
        </p:nvGrpSpPr>
        <p:grpSpPr bwMode="auto">
          <a:xfrm>
            <a:off x="471518" y="3657600"/>
            <a:ext cx="1371600" cy="457200"/>
            <a:chOff x="864" y="1680"/>
            <a:chExt cx="864" cy="288"/>
          </a:xfrm>
        </p:grpSpPr>
        <p:grpSp>
          <p:nvGrpSpPr>
            <p:cNvPr id="10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8" name="Line 109"/>
          <p:cNvSpPr>
            <a:spLocks noChangeShapeType="1"/>
          </p:cNvSpPr>
          <p:nvPr/>
        </p:nvSpPr>
        <p:spPr bwMode="auto">
          <a:xfrm>
            <a:off x="1385918" y="39624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9" name="Rectangle 112"/>
          <p:cNvSpPr>
            <a:spLocks noChangeArrowheads="1"/>
          </p:cNvSpPr>
          <p:nvPr/>
        </p:nvSpPr>
        <p:spPr bwMode="auto">
          <a:xfrm>
            <a:off x="852518" y="43434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0" name="Text Box 114"/>
          <p:cNvSpPr txBox="1">
            <a:spLocks noChangeArrowheads="1"/>
          </p:cNvSpPr>
          <p:nvPr/>
        </p:nvSpPr>
        <p:spPr bwMode="auto">
          <a:xfrm>
            <a:off x="471518" y="4191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</a:t>
            </a:r>
          </a:p>
        </p:txBody>
      </p:sp>
      <p:sp>
        <p:nvSpPr>
          <p:cNvPr id="111" name="Line 115"/>
          <p:cNvSpPr>
            <a:spLocks noChangeShapeType="1"/>
          </p:cNvSpPr>
          <p:nvPr/>
        </p:nvSpPr>
        <p:spPr bwMode="auto">
          <a:xfrm flipV="1">
            <a:off x="1385918" y="2819400"/>
            <a:ext cx="14478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" name="Text Box 116"/>
          <p:cNvSpPr txBox="1">
            <a:spLocks noChangeArrowheads="1"/>
          </p:cNvSpPr>
          <p:nvPr/>
        </p:nvSpPr>
        <p:spPr bwMode="auto">
          <a:xfrm>
            <a:off x="1050956" y="4321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solidFill>
                  <a:schemeClr val="bg1"/>
                </a:solidFill>
              </a:rPr>
              <a:t>50.3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7158" y="13572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 = c;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(20,20);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7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9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9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Vamos focar em Java </a:t>
            </a:r>
            <a:r>
              <a:rPr lang="pt-BR" dirty="0" err="1" smtClean="0"/>
              <a:t>bytecodes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8065"/>
          </a:xfrm>
        </p:spPr>
        <p:txBody>
          <a:bodyPr>
            <a:normAutofit/>
          </a:bodyPr>
          <a:lstStyle/>
          <a:p>
            <a:r>
              <a:rPr lang="pt-BR" dirty="0" smtClean="0"/>
              <a:t>Total de 204 instruções</a:t>
            </a:r>
          </a:p>
          <a:p>
            <a:pPr lvl="1"/>
            <a:r>
              <a:rPr lang="pt-BR" dirty="0" smtClean="0"/>
              <a:t>Próximo de 100 quando consideramos apenas uma por grupo (</a:t>
            </a:r>
            <a:r>
              <a:rPr lang="pt-BR" dirty="0" err="1" smtClean="0"/>
              <a:t>iadd</a:t>
            </a:r>
            <a:r>
              <a:rPr lang="pt-BR" dirty="0" smtClean="0"/>
              <a:t>, </a:t>
            </a:r>
            <a:r>
              <a:rPr lang="pt-BR" dirty="0" err="1" smtClean="0"/>
              <a:t>dadd</a:t>
            </a:r>
            <a:r>
              <a:rPr lang="pt-BR" dirty="0" smtClean="0"/>
              <a:t>, etc.)</a:t>
            </a:r>
            <a:endParaRPr lang="pt-BR" dirty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Como você representaria o estado de uma JVM</a:t>
            </a:r>
            <a:r>
              <a:rPr lang="en-US" dirty="0" smtClean="0"/>
              <a:t>?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838200" y="3200400"/>
            <a:ext cx="708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http://java.sun.com/docs/books/jvms/second_edition/html/Overview.doc.html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27834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 smtClean="0"/>
              <a:t>Geração de Código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37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>
            <a:normAutofit/>
          </a:bodyPr>
          <a:lstStyle/>
          <a:p>
            <a:r>
              <a:rPr lang="pt-BR" dirty="0" err="1" smtClean="0"/>
              <a:t>Assembler</a:t>
            </a:r>
            <a:r>
              <a:rPr lang="pt-BR" dirty="0" smtClean="0"/>
              <a:t> é usado para isolar programador de detalhes de implementação</a:t>
            </a:r>
          </a:p>
          <a:p>
            <a:r>
              <a:rPr lang="pt-BR" dirty="0" smtClean="0"/>
              <a:t>Exemplos: </a:t>
            </a:r>
          </a:p>
          <a:p>
            <a:pPr lvl="1"/>
            <a:r>
              <a:rPr lang="pt-BR" dirty="0" err="1" smtClean="0"/>
              <a:t>Jasmin</a:t>
            </a:r>
            <a:r>
              <a:rPr lang="pt-BR" dirty="0" smtClean="0"/>
              <a:t> </a:t>
            </a:r>
            <a:r>
              <a:rPr lang="en-US" dirty="0"/>
              <a:t>http://jasmin.sourceforge.net</a:t>
            </a:r>
            <a:r>
              <a:rPr lang="en-US" dirty="0" smtClean="0"/>
              <a:t>/</a:t>
            </a:r>
            <a:endParaRPr lang="pt-BR" dirty="0" smtClean="0"/>
          </a:p>
          <a:p>
            <a:pPr lvl="1"/>
            <a:r>
              <a:rPr lang="pt-BR" dirty="0" smtClean="0"/>
              <a:t>MSIL (</a:t>
            </a:r>
            <a:r>
              <a:rPr lang="pt-BR" dirty="0"/>
              <a:t>Microsoft 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  <a:endParaRPr lang="pt-BR" dirty="0" smtClean="0"/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Jasmin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Assembler para JVMs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86000"/>
            <a:ext cx="8077200" cy="42780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HelloWorld.j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aload_0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invokenonvirtual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locals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getstatic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/System/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ldc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"Hello World."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(1/3)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(2/3)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(3/3)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Aula </a:t>
            </a:r>
            <a:r>
              <a:rPr lang="en-US" dirty="0" err="1" smtClean="0"/>
              <a:t>prática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 smtClean="0"/>
              <a:t>trabalhar com </a:t>
            </a:r>
            <a:r>
              <a:rPr lang="pt-BR" dirty="0"/>
              <a:t>ilasm.exe</a:t>
            </a:r>
          </a:p>
          <a:p>
            <a:pPr lvl="1"/>
            <a:r>
              <a:rPr lang="pt-BR" dirty="0" smtClean="0"/>
              <a:t>Assembler da Microsoft para MSIL</a:t>
            </a:r>
            <a:endParaRPr lang="pt-BR" dirty="0"/>
          </a:p>
          <a:p>
            <a:pPr lvl="1"/>
            <a:r>
              <a:rPr lang="pt-BR" dirty="0"/>
              <a:t>Saída: código </a:t>
            </a:r>
            <a:r>
              <a:rPr lang="pt-BR" dirty="0" smtClean="0"/>
              <a:t>x86 (executável nas máquinas Windows do </a:t>
            </a:r>
            <a:r>
              <a:rPr lang="pt-BR" dirty="0" err="1" smtClean="0"/>
              <a:t>Lab</a:t>
            </a:r>
            <a:r>
              <a:rPr lang="pt-BR" dirty="0" smtClean="0"/>
              <a:t>)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2071678"/>
            <a:ext cx="792717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10;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8901" y="5000636"/>
            <a:ext cx="51619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572396" y="5214950"/>
            <a:ext cx="785818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5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1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Partes do programa que não mudam. Ex.:</a:t>
            </a:r>
          </a:p>
          <a:p>
            <a:pPr lvl="1"/>
            <a:r>
              <a:rPr lang="pt-BR" dirty="0" smtClean="0"/>
              <a:t>Variáveis globais</a:t>
            </a:r>
          </a:p>
          <a:p>
            <a:pPr lvl="1"/>
            <a:r>
              <a:rPr lang="pt-BR" dirty="0" smtClean="0"/>
              <a:t>Estrutura de dados</a:t>
            </a:r>
          </a:p>
          <a:p>
            <a:pPr lvl="1"/>
            <a:r>
              <a:rPr lang="pt-BR" dirty="0" smtClean="0"/>
              <a:t>Funções estáticas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8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3111</Words>
  <Application>Microsoft Office PowerPoint</Application>
  <PresentationFormat>Apresentação na tela (4:3)</PresentationFormat>
  <Paragraphs>745</Paragraphs>
  <Slides>66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67" baseType="lpstr">
      <vt:lpstr>Tema do Office</vt:lpstr>
      <vt:lpstr>Ambiente de Execução</vt:lpstr>
      <vt:lpstr>Estado de um programa</vt:lpstr>
      <vt:lpstr>Representação da memória  (de um programa em execução)</vt:lpstr>
      <vt:lpstr>Representação da memória  (de um programa em execução)</vt:lpstr>
      <vt:lpstr>Compilador</vt:lpstr>
      <vt:lpstr>Vamos focar em Java bytecodes</vt:lpstr>
      <vt:lpstr>Exemplo</vt:lpstr>
      <vt:lpstr>Exemplo</vt:lpstr>
      <vt:lpstr>Área estática</vt:lpstr>
      <vt:lpstr>Pilha</vt:lpstr>
      <vt:lpstr>Exemplo</vt:lpstr>
      <vt:lpstr>Pilha de Chamadas (call stack)</vt:lpstr>
      <vt:lpstr>Exemplo</vt:lpstr>
      <vt:lpstr>Exemplo</vt:lpstr>
      <vt:lpstr>Exemplo</vt:lpstr>
      <vt:lpstr>Exemplo</vt:lpstr>
      <vt:lpstr>Exemplo Java</vt:lpstr>
      <vt:lpstr>Exemplo Java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vários procedimentos</vt:lpstr>
      <vt:lpstr>Exemplo para vários procedimentos</vt:lpstr>
      <vt:lpstr>Exemplo para vários procedimentos</vt:lpstr>
      <vt:lpstr>Exemplo para vários procedimentos</vt:lpstr>
      <vt:lpstr>Exemplo para vários procedimentos</vt:lpstr>
      <vt:lpstr>Heap</vt:lpstr>
      <vt:lpstr>Exemplo</vt:lpstr>
      <vt:lpstr>Exemplo</vt:lpstr>
      <vt:lpstr>Liberação explícita de memória</vt:lpstr>
      <vt:lpstr>Memory Leaks</vt:lpstr>
      <vt:lpstr>Memory Leaks: Exemplo</vt:lpstr>
      <vt:lpstr>Memory Leaks: Exemplo</vt:lpstr>
      <vt:lpstr>Garbage Collection</vt:lpstr>
      <vt:lpstr>Garbage collection (Mark-Sweep)</vt:lpstr>
      <vt:lpstr>Garbage collection (Mark-Sweep)</vt:lpstr>
      <vt:lpstr>Garbage collection (Mark-Sweep)</vt:lpstr>
      <vt:lpstr>Garbage collection (Mark-Sweep)</vt:lpstr>
      <vt:lpstr>Garbage Collection (Reference Count.)</vt:lpstr>
      <vt:lpstr>Heap e Pilha</vt:lpstr>
      <vt:lpstr>Heap e Pilha</vt:lpstr>
      <vt:lpstr>Heap e Pilha</vt:lpstr>
      <vt:lpstr>Heap e Pilha</vt:lpstr>
      <vt:lpstr>Heap e Pilha</vt:lpstr>
      <vt:lpstr>Heap e Pilha</vt:lpstr>
      <vt:lpstr>Heap e Área Estática</vt:lpstr>
      <vt:lpstr>Exemplo</vt:lpstr>
      <vt:lpstr>Exemplo 1: código</vt:lpstr>
      <vt:lpstr>Exemplo 2: atualização de estado</vt:lpstr>
      <vt:lpstr>Exemplo 2: atualização de estado</vt:lpstr>
      <vt:lpstr>Exemplo 2: atualização de estado</vt:lpstr>
      <vt:lpstr>Dynamic binding</vt:lpstr>
      <vt:lpstr>Criação de objetos e herança</vt:lpstr>
      <vt:lpstr>Polimorfismo</vt:lpstr>
      <vt:lpstr>Geração de Código</vt:lpstr>
      <vt:lpstr>Geração de código</vt:lpstr>
      <vt:lpstr>Exemplo Jasmin</vt:lpstr>
      <vt:lpstr>Exemplo: MSIL (1/3)</vt:lpstr>
      <vt:lpstr>Exemplo: MSIL (2/3)</vt:lpstr>
      <vt:lpstr>Exemplo: MSIL (3/3)</vt:lpstr>
      <vt:lpstr>Aula prática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Marcelo d'Amorim</cp:lastModifiedBy>
  <cp:revision>16</cp:revision>
  <dcterms:created xsi:type="dcterms:W3CDTF">2014-12-05T21:01:38Z</dcterms:created>
  <dcterms:modified xsi:type="dcterms:W3CDTF">2017-06-19T17:33:44Z</dcterms:modified>
</cp:coreProperties>
</file>