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17" r:id="rId15"/>
    <p:sldId id="263" r:id="rId16"/>
    <p:sldId id="264" r:id="rId17"/>
    <p:sldId id="265" r:id="rId18"/>
    <p:sldId id="259" r:id="rId19"/>
    <p:sldId id="260" r:id="rId20"/>
    <p:sldId id="261" r:id="rId21"/>
    <p:sldId id="332" r:id="rId22"/>
    <p:sldId id="351" r:id="rId23"/>
    <p:sldId id="308" r:id="rId24"/>
    <p:sldId id="363" r:id="rId25"/>
    <p:sldId id="356" r:id="rId26"/>
    <p:sldId id="357" r:id="rId27"/>
    <p:sldId id="366" r:id="rId28"/>
    <p:sldId id="365" r:id="rId29"/>
    <p:sldId id="358" r:id="rId30"/>
    <p:sldId id="359" r:id="rId31"/>
    <p:sldId id="348" r:id="rId32"/>
    <p:sldId id="349" r:id="rId33"/>
    <p:sldId id="367" r:id="rId34"/>
    <p:sldId id="350" r:id="rId35"/>
    <p:sldId id="338" r:id="rId36"/>
    <p:sldId id="339" r:id="rId37"/>
    <p:sldId id="352" r:id="rId38"/>
    <p:sldId id="346" r:id="rId39"/>
    <p:sldId id="340" r:id="rId40"/>
    <p:sldId id="342" r:id="rId41"/>
    <p:sldId id="347" r:id="rId42"/>
    <p:sldId id="353" r:id="rId43"/>
    <p:sldId id="331" r:id="rId44"/>
    <p:sldId id="360" r:id="rId45"/>
    <p:sldId id="361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</a:t>
            </a:r>
            <a:r>
              <a:rPr lang="pt-BR" smtClean="0"/>
              <a:t>álise Estática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Caracteriza relação de ordem do programa</a:t>
            </a:r>
          </a:p>
          <a:p>
            <a:pPr lvl="1"/>
            <a:r>
              <a:rPr lang="pt-BR" dirty="0"/>
              <a:t>Fundamental para realizar </a:t>
            </a:r>
            <a:r>
              <a:rPr lang="pt-BR" dirty="0" smtClean="0"/>
              <a:t>otimizações =&gt; Garante corretude das transformações</a:t>
            </a:r>
          </a:p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Dependência de dados </a:t>
            </a:r>
          </a:p>
          <a:p>
            <a:pPr lvl="1"/>
            <a:r>
              <a:rPr lang="pt-BR" dirty="0" smtClean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147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 smtClean="0"/>
              <a:t>Linha j </a:t>
            </a:r>
            <a:r>
              <a:rPr lang="pt-BR" dirty="0"/>
              <a:t>depende </a:t>
            </a:r>
            <a:r>
              <a:rPr lang="pt-BR" dirty="0" smtClean="0"/>
              <a:t>do </a:t>
            </a:r>
            <a:r>
              <a:rPr lang="pt-BR" dirty="0"/>
              <a:t>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smtClean="0"/>
              <a:t>Pares uso-definição.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 smtClean="0"/>
              <a:t>Linha j possui uma dependência de controle para linha i se execução de i determina a execução de j.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controle juntos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Alguma das expressões que manipulam “j” denotam constantes em tempo de compilação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2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Método de extração de informação do software em tempo de compilação</a:t>
            </a:r>
          </a:p>
          <a:p>
            <a:pPr lvl="1"/>
            <a:r>
              <a:rPr lang="pt-BR" dirty="0" smtClean="0"/>
              <a:t>Habilita uma série de aplicações em compiladores e engenharia de software</a:t>
            </a:r>
          </a:p>
          <a:p>
            <a:pPr lvl="2"/>
            <a:r>
              <a:rPr lang="pt-BR" dirty="0" smtClean="0"/>
              <a:t>Em compiladores: Otimização de código</a:t>
            </a:r>
          </a:p>
          <a:p>
            <a:pPr lvl="2"/>
            <a:r>
              <a:rPr lang="pt-BR" dirty="0" smtClean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Analysis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val="9700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50300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87757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67544" y="2106722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Neste caso, apenas uma iteração foi necessária para calcular o conjunto de interesse (definições alcançadas)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375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861048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flipH="1">
            <a:off x="1779707" y="3140968"/>
            <a:ext cx="1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99193"/>
              </p:ext>
            </p:extLst>
          </p:nvPr>
        </p:nvGraphicFramePr>
        <p:xfrm>
          <a:off x="3593023" y="3392996"/>
          <a:ext cx="5371465" cy="31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1757680"/>
                <a:gridCol w="3135630"/>
              </a:tblGrid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67544" y="2106722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Neste caso, apenas uma iteração foi necessária para calcular o conjunto de interesse (definições alcançadas)</a:t>
            </a:r>
            <a:endParaRPr lang="pt-BR" sz="3600" dirty="0"/>
          </a:p>
        </p:txBody>
      </p:sp>
      <p:sp>
        <p:nvSpPr>
          <p:cNvPr id="9" name="Retângulo 8"/>
          <p:cNvSpPr/>
          <p:nvPr/>
        </p:nvSpPr>
        <p:spPr>
          <a:xfrm>
            <a:off x="470559" y="4376926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Perceba que o </a:t>
            </a:r>
            <a:r>
              <a:rPr lang="pt-BR" sz="3600" dirty="0" err="1" smtClean="0"/>
              <a:t>Control</a:t>
            </a:r>
            <a:r>
              <a:rPr lang="pt-BR" sz="3600" dirty="0" smtClean="0"/>
              <a:t> </a:t>
            </a:r>
            <a:r>
              <a:rPr lang="pt-BR" sz="3600" dirty="0" err="1" smtClean="0"/>
              <a:t>Flow</a:t>
            </a:r>
            <a:r>
              <a:rPr lang="pt-BR" sz="3600" dirty="0" smtClean="0"/>
              <a:t> </a:t>
            </a:r>
            <a:r>
              <a:rPr lang="pt-BR" sz="3600" dirty="0" err="1" smtClean="0"/>
              <a:t>Graph</a:t>
            </a:r>
            <a:r>
              <a:rPr lang="pt-BR" sz="3600" dirty="0" smtClean="0"/>
              <a:t> do programa foi usado para orientar a análise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708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while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n)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É necessário iterar mais de uma vez!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20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85816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52955"/>
                <a:gridCol w="3135630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52955"/>
                <a:gridCol w="3135630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</a:t>
            </a:r>
            <a:r>
              <a:rPr lang="pt-BR" sz="3600" dirty="0" smtClean="0"/>
              <a:t>vez.  Mas é importante que o processo termine!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40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SLIDES </a:t>
            </a:r>
            <a:r>
              <a:rPr lang="en-US" dirty="0" err="1" smtClean="0"/>
              <a:t>introdutórios</a:t>
            </a:r>
            <a:r>
              <a:rPr lang="en-US" dirty="0" smtClean="0"/>
              <a:t> do </a:t>
            </a:r>
            <a:r>
              <a:rPr lang="en-US" dirty="0" err="1" smtClean="0"/>
              <a:t>livro</a:t>
            </a:r>
            <a:r>
              <a:rPr lang="en-US" dirty="0" smtClean="0"/>
              <a:t> PPA</a:t>
            </a:r>
            <a:endParaRPr lang="en-US" dirty="0"/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Intuitivamente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é </a:t>
            </a:r>
            <a:r>
              <a:rPr lang="pt-BR" dirty="0" err="1" smtClean="0">
                <a:solidFill>
                  <a:schemeClr val="tx1"/>
                </a:solidFill>
              </a:rPr>
              <a:t>monotônica</a:t>
            </a:r>
            <a:r>
              <a:rPr lang="pt-BR" dirty="0" smtClean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S_1 ⊆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S_2 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⊆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1      2      3      4         5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899592" y="3717032"/>
            <a:ext cx="7888932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Em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geral</a:t>
            </a:r>
            <a:r>
              <a:rPr lang="en-US" sz="3600" dirty="0" smtClean="0">
                <a:solidFill>
                  <a:srgbClr val="05022C"/>
                </a:solidFill>
              </a:rPr>
              <a:t>, </a:t>
            </a:r>
            <a:r>
              <a:rPr lang="en-US" sz="3600" dirty="0" err="1" smtClean="0">
                <a:solidFill>
                  <a:srgbClr val="05022C"/>
                </a:solidFill>
              </a:rPr>
              <a:t>análise</a:t>
            </a:r>
            <a:r>
              <a:rPr lang="en-US" sz="3600" dirty="0" smtClean="0">
                <a:solidFill>
                  <a:srgbClr val="05022C"/>
                </a:solidFill>
              </a:rPr>
              <a:t> de dataflow é </a:t>
            </a:r>
            <a:r>
              <a:rPr lang="en-US" sz="3600" dirty="0" err="1" smtClean="0">
                <a:solidFill>
                  <a:srgbClr val="05022C"/>
                </a:solidFill>
              </a:rPr>
              <a:t>conservadora</a:t>
            </a:r>
            <a:r>
              <a:rPr lang="en-US" sz="3600" dirty="0" smtClean="0">
                <a:solidFill>
                  <a:srgbClr val="05022C"/>
                </a:solidFill>
              </a:rPr>
              <a:t> =&gt; </a:t>
            </a:r>
            <a:r>
              <a:rPr lang="en-US" sz="3600" dirty="0" err="1" smtClean="0">
                <a:solidFill>
                  <a:srgbClr val="05022C"/>
                </a:solidFill>
              </a:rPr>
              <a:t>não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há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falso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negativos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</a:t>
            </a:r>
            <a:r>
              <a:rPr lang="pt-BR" sz="3600" dirty="0" smtClean="0"/>
              <a:t>trazem </a:t>
            </a:r>
            <a:r>
              <a:rPr lang="pt-BR" sz="3600" dirty="0"/>
              <a:t>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val="3960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Complete 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positivos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5022C"/>
                </a:solidFill>
              </a:rPr>
              <a:t>É </a:t>
            </a:r>
            <a:r>
              <a:rPr lang="en-US" sz="3600" dirty="0" err="1" smtClean="0">
                <a:solidFill>
                  <a:srgbClr val="05022C"/>
                </a:solidFill>
              </a:rPr>
              <a:t>necessário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aproximar</a:t>
            </a:r>
            <a:r>
              <a:rPr lang="en-US" sz="3600" b="1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resultados</a:t>
            </a:r>
            <a:r>
              <a:rPr lang="en-US" sz="3600" dirty="0" smtClean="0">
                <a:solidFill>
                  <a:srgbClr val="05022C"/>
                </a:solidFill>
              </a:rPr>
              <a:t> para </a:t>
            </a:r>
            <a:r>
              <a:rPr lang="en-US" sz="3600" dirty="0" err="1" smtClean="0">
                <a:solidFill>
                  <a:srgbClr val="05022C"/>
                </a:solidFill>
              </a:rPr>
              <a:t>tratar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propriedades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complexas</a:t>
            </a:r>
            <a:r>
              <a:rPr lang="en-US" sz="3600" dirty="0" smtClean="0">
                <a:solidFill>
                  <a:srgbClr val="05022C"/>
                </a:solidFill>
              </a:rPr>
              <a:t> e </a:t>
            </a:r>
            <a:r>
              <a:rPr lang="en-US" sz="3600" dirty="0" err="1" smtClean="0">
                <a:solidFill>
                  <a:srgbClr val="05022C"/>
                </a:solidFill>
              </a:rPr>
              <a:t>problemas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Cenário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mais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4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Como funciona?</a:t>
            </a:r>
            <a:endParaRPr lang="da-DK" dirty="0"/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*Courtesy of Claus </a:t>
            </a:r>
            <a:r>
              <a:rPr lang="en-US" sz="1600" dirty="0" err="1" smtClean="0"/>
              <a:t>Brabrand</a:t>
            </a:r>
            <a:r>
              <a:rPr lang="en-US" sz="1600" dirty="0" smtClean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4815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13557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Várias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análises</a:t>
            </a:r>
            <a:r>
              <a:rPr lang="en-US" sz="3600" dirty="0" smtClean="0">
                <a:solidFill>
                  <a:srgbClr val="05022C"/>
                </a:solidFill>
              </a:rPr>
              <a:t> que </a:t>
            </a:r>
            <a:r>
              <a:rPr lang="en-US" sz="3600" dirty="0" err="1" smtClean="0">
                <a:solidFill>
                  <a:srgbClr val="05022C"/>
                </a:solidFill>
              </a:rPr>
              <a:t>vimos</a:t>
            </a:r>
            <a:r>
              <a:rPr lang="en-US" sz="3600" dirty="0" smtClean="0">
                <a:solidFill>
                  <a:srgbClr val="05022C"/>
                </a:solidFill>
              </a:rPr>
              <a:t> (para </a:t>
            </a:r>
            <a:r>
              <a:rPr lang="en-US" sz="3600" dirty="0" err="1" smtClean="0">
                <a:solidFill>
                  <a:srgbClr val="05022C"/>
                </a:solidFill>
              </a:rPr>
              <a:t>otimização</a:t>
            </a:r>
            <a:r>
              <a:rPr lang="en-US" sz="3600" dirty="0" smtClean="0">
                <a:solidFill>
                  <a:srgbClr val="05022C"/>
                </a:solidFill>
              </a:rPr>
              <a:t>) se </a:t>
            </a:r>
            <a:r>
              <a:rPr lang="en-US" sz="3600" dirty="0" err="1" smtClean="0">
                <a:solidFill>
                  <a:srgbClr val="05022C"/>
                </a:solidFill>
              </a:rPr>
              <a:t>baseiam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em</a:t>
            </a:r>
            <a:r>
              <a:rPr lang="en-US" sz="3600" dirty="0" smtClean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Variações</a:t>
            </a:r>
            <a:r>
              <a:rPr lang="en-US" dirty="0" smtClean="0"/>
              <a:t> para </a:t>
            </a:r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Análise</a:t>
            </a:r>
            <a:r>
              <a:rPr lang="en-US" dirty="0" smtClean="0"/>
              <a:t> de Dataflow</a:t>
            </a:r>
            <a:br>
              <a:rPr lang="en-US" dirty="0" smtClean="0"/>
            </a:br>
            <a:r>
              <a:rPr lang="en-US" sz="3100" dirty="0" smtClean="0"/>
              <a:t>[“A few billion LOC latter”, </a:t>
            </a:r>
            <a:r>
              <a:rPr lang="en-US" sz="3100" dirty="0" err="1" smtClean="0"/>
              <a:t>Bessey</a:t>
            </a:r>
            <a:r>
              <a:rPr lang="en-US" sz="3100" dirty="0" smtClean="0"/>
              <a:t> </a:t>
            </a:r>
            <a:r>
              <a:rPr lang="en-US" sz="3100" i="1" dirty="0" smtClean="0"/>
              <a:t>et al.</a:t>
            </a:r>
            <a:r>
              <a:rPr lang="en-US" sz="3100" dirty="0" smtClean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[…] checkers […] traverse program paths in a forward direction (</a:t>
            </a:r>
            <a:r>
              <a:rPr lang="en-US" sz="3600" b="1" dirty="0" smtClean="0"/>
              <a:t>flow-sensitive</a:t>
            </a:r>
            <a:r>
              <a:rPr lang="en-US" sz="3600" dirty="0" smtClean="0"/>
              <a:t>), going across function calls (</a:t>
            </a:r>
            <a:r>
              <a:rPr lang="en-US" sz="3600" b="1" dirty="0" smtClean="0"/>
              <a:t>inter-procedural</a:t>
            </a:r>
            <a:r>
              <a:rPr lang="en-US" sz="3600" dirty="0" smtClean="0"/>
              <a:t>) while keeping track of call-site-specific information (</a:t>
            </a:r>
            <a:r>
              <a:rPr lang="en-US" sz="3600" b="1" dirty="0" smtClean="0"/>
              <a:t>context-sensitive</a:t>
            </a:r>
            <a:r>
              <a:rPr lang="en-US" sz="3600" dirty="0" smtClean="0"/>
              <a:t>) and […] detect when a path is infeasible (</a:t>
            </a:r>
            <a:r>
              <a:rPr lang="en-US" sz="3600" b="1" dirty="0" smtClean="0"/>
              <a:t>path-sensitive</a:t>
            </a:r>
            <a:r>
              <a:rPr lang="en-US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2105</Words>
  <Application>Microsoft Office PowerPoint</Application>
  <PresentationFormat>Apresentação na tela (4:3)</PresentationFormat>
  <Paragraphs>409</Paragraphs>
  <Slides>45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Análise Estática</vt:lpstr>
      <vt:lpstr>Definição</vt:lpstr>
      <vt:lpstr>A seguir SLIDES introdutórios do livro PPA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Dataflow Analysis</vt:lpstr>
      <vt:lpstr>Dataflow Analysis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Intuitivamente…</vt:lpstr>
      <vt:lpstr>Falso positivos e negativos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Como funciona?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Marcelo d'Amorim</cp:lastModifiedBy>
  <cp:revision>41</cp:revision>
  <dcterms:created xsi:type="dcterms:W3CDTF">2014-11-12T13:05:01Z</dcterms:created>
  <dcterms:modified xsi:type="dcterms:W3CDTF">2017-06-12T19:50:15Z</dcterms:modified>
</cp:coreProperties>
</file>