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1554480" y="553212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6B5C2FA-5033-4982-8F7E-AEB8B9604269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366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b="0" strike="noStrike" spc="-1">
                <a:latin typeface="Arial"/>
              </a:rPr>
              <a:t>Afinal o programador poderia escrever direto na linguagem destino</a:t>
            </a:r>
          </a:p>
        </p:txBody>
      </p:sp>
      <p:sp>
        <p:nvSpPr>
          <p:cNvPr id="3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31850EB-5FBB-4D12-9D20-16E8D2C4DF2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ＭＳ Ｐゴシック"/>
              </a:rPr>
              <a:t>Assemblers no início dos anos 50; Macro Assemblers;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ＭＳ Ｐゴシック"/>
              </a:rPr>
              <a:t>Fortran, na segunda metade dos anos 50, juntamente com Cobol e Lisp.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481CDB-7C70-409F-BC71-5F29C17B86C4}" type="slidenum">
              <a:rPr lang="en-US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ＭＳ Ｐゴシック"/>
              </a:rPr>
              <a:t>Linker resolve endereços de nomes externos não resolvidos dentro do próprio módulo; 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  <a:ea typeface="ＭＳ Ｐゴシック"/>
              </a:rPr>
              <a:t>Loader carrega o programa na memória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A6C46E9-083C-4356-877D-E46510D1E088}" type="slidenum">
              <a:rPr lang="en-US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9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A15FB66-4381-403F-A3AF-4C410F2BAD7E}" type="slidenum">
              <a:rPr lang="en-US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Calibri"/>
              </a:rPr>
              <a:t>Clique para editar o título mestre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8B8B8B"/>
                </a:solidFill>
                <a:latin typeface="Calibri"/>
              </a:rPr>
              <a:t>Clique para editar o texto mestre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C93303D3-1DC5-439A-A641-FAD62BEF94C2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2/25/2019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ECB31B0-9F85-4C48-B116-975A7C9F339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Clique para editar o título mestre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Clique para editar o texto mestre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D72C023-C764-49FB-82C3-4C9173157ADA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2/25/2019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1B6F426-F646-46B7-83A8-0991E44EF93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cap="all" spc="-1" dirty="0" err="1">
                <a:solidFill>
                  <a:srgbClr val="000000"/>
                </a:solidFill>
                <a:latin typeface="Calibri"/>
              </a:rPr>
              <a:t>Compiladores</a:t>
            </a:r>
            <a:r>
              <a:rPr lang="en-US" sz="4000" b="1" strike="noStrike" cap="all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1" strike="noStrike" cap="all" spc="-1" dirty="0" smtClean="0">
                <a:solidFill>
                  <a:srgbClr val="000000"/>
                </a:solidFill>
                <a:latin typeface="Calibri"/>
              </a:rPr>
              <a:t>– </a:t>
            </a:r>
            <a:r>
              <a:rPr lang="en-US" sz="4000" b="1" strike="noStrike" cap="all" spc="-1" dirty="0" err="1" smtClean="0">
                <a:solidFill>
                  <a:srgbClr val="000000"/>
                </a:solidFill>
                <a:latin typeface="Calibri"/>
              </a:rPr>
              <a:t>Introdução</a:t>
            </a:r>
            <a:endParaRPr lang="en-US" sz="4000" b="1" strike="noStrike" cap="all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latin typeface="Calibri"/>
              </a:rPr>
              <a:t>IF688 – </a:t>
            </a:r>
            <a:r>
              <a:rPr lang="en-US" sz="2000" b="0" strike="noStrike" spc="-1" dirty="0" err="1">
                <a:latin typeface="Calibri"/>
              </a:rPr>
              <a:t>Teoria</a:t>
            </a:r>
            <a:r>
              <a:rPr lang="en-US" sz="2000" b="0" strike="noStrike" spc="-1" dirty="0">
                <a:latin typeface="Calibri"/>
              </a:rPr>
              <a:t> e </a:t>
            </a:r>
            <a:r>
              <a:rPr lang="en-US" sz="2000" b="0" strike="noStrike" spc="-1" dirty="0" err="1">
                <a:latin typeface="Calibri"/>
              </a:rPr>
              <a:t>Implementação</a:t>
            </a:r>
            <a:r>
              <a:rPr lang="en-US" sz="2000" b="0" strike="noStrike" spc="-1" dirty="0">
                <a:latin typeface="Calibri"/>
              </a:rPr>
              <a:t> de </a:t>
            </a:r>
            <a:r>
              <a:rPr lang="en-US" sz="2000" b="0" strike="noStrike" spc="-1" dirty="0" err="1">
                <a:latin typeface="Calibri"/>
              </a:rPr>
              <a:t>Linguagens</a:t>
            </a:r>
            <a:r>
              <a:rPr lang="en-US" sz="2000" b="0" strike="noStrike" spc="-1" dirty="0">
                <a:latin typeface="Calibri"/>
              </a:rPr>
              <a:t> </a:t>
            </a:r>
            <a:r>
              <a:rPr lang="en-US" sz="2000" b="0" strike="noStrike" spc="-1" dirty="0" err="1" smtClean="0">
                <a:latin typeface="Calibri"/>
              </a:rPr>
              <a:t>Computacionais</a:t>
            </a:r>
            <a:endParaRPr lang="en-US" sz="2000" b="0" strike="noStrike" spc="-1" dirty="0" smtClean="0">
              <a:latin typeface="Calibri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357200" y="5286240"/>
            <a:ext cx="6400440" cy="78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Shape 2"/>
          <p:cNvSpPr txBox="1"/>
          <p:nvPr/>
        </p:nvSpPr>
        <p:spPr>
          <a:xfrm>
            <a:off x="760400" y="5013176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 smtClean="0">
                <a:solidFill>
                  <a:srgbClr val="000000"/>
                </a:solidFill>
                <a:latin typeface="Calibri"/>
              </a:rPr>
              <a:t>Marcelo </a:t>
            </a:r>
            <a:r>
              <a:rPr lang="en-US" sz="2000" spc="-1" dirty="0" err="1" smtClean="0">
                <a:solidFill>
                  <a:srgbClr val="000000"/>
                </a:solidFill>
                <a:latin typeface="Calibri"/>
              </a:rPr>
              <a:t>d’Amorim</a:t>
            </a:r>
            <a:endParaRPr lang="en-US" sz="2000" spc="-1" dirty="0" smtClean="0">
              <a:solidFill>
                <a:srgbClr val="8B8B8B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226880" y="472428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compilador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071360" y="2362320"/>
            <a:ext cx="2356920" cy="914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pre-processador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800600" y="2209680"/>
            <a:ext cx="2057040" cy="914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assembler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4808160" y="4343400"/>
            <a:ext cx="2057040" cy="914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linker-loader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1312200" y="1600200"/>
            <a:ext cx="1785960" cy="39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Programa fonte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1383120" y="3649680"/>
            <a:ext cx="1843920" cy="700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Programa fonte 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  modificado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5" name="Line 7"/>
          <p:cNvSpPr/>
          <p:nvPr/>
        </p:nvSpPr>
        <p:spPr>
          <a:xfrm>
            <a:off x="2293560" y="2057400"/>
            <a:ext cx="360" cy="304560"/>
          </a:xfrm>
          <a:prstGeom prst="line">
            <a:avLst/>
          </a:prstGeom>
          <a:ln w="9360">
            <a:solidFill>
              <a:schemeClr val="tx1"/>
            </a:solidFill>
            <a:round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Line 8"/>
          <p:cNvSpPr/>
          <p:nvPr/>
        </p:nvSpPr>
        <p:spPr>
          <a:xfrm>
            <a:off x="2293560" y="327636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Line 9"/>
          <p:cNvSpPr/>
          <p:nvPr/>
        </p:nvSpPr>
        <p:spPr>
          <a:xfrm>
            <a:off x="5874840" y="5257800"/>
            <a:ext cx="360" cy="380880"/>
          </a:xfrm>
          <a:prstGeom prst="line">
            <a:avLst/>
          </a:prstGeom>
          <a:ln w="9360">
            <a:solidFill>
              <a:schemeClr val="tx1"/>
            </a:solidFill>
            <a:round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Line 10"/>
          <p:cNvSpPr/>
          <p:nvPr/>
        </p:nvSpPr>
        <p:spPr>
          <a:xfrm>
            <a:off x="2293560" y="441936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Line 11"/>
          <p:cNvSpPr/>
          <p:nvPr/>
        </p:nvSpPr>
        <p:spPr>
          <a:xfrm>
            <a:off x="5874840" y="403848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2"/>
          <p:cNvSpPr/>
          <p:nvPr/>
        </p:nvSpPr>
        <p:spPr>
          <a:xfrm rot="5400000" flipH="1" flipV="1">
            <a:off x="2290320" y="2175120"/>
            <a:ext cx="3504960" cy="3573360"/>
          </a:xfrm>
          <a:prstGeom prst="bentConnector5">
            <a:avLst>
              <a:gd name="adj1" fmla="val -6522"/>
              <a:gd name="adj2" fmla="val 50000"/>
              <a:gd name="adj3" fmla="val 106522"/>
            </a:avLst>
          </a:prstGeom>
          <a:noFill/>
          <a:ln w="9360">
            <a:solidFill>
              <a:schemeClr val="tx1"/>
            </a:solidFill>
            <a:round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3"/>
          <p:cNvSpPr/>
          <p:nvPr/>
        </p:nvSpPr>
        <p:spPr>
          <a:xfrm>
            <a:off x="784800" y="5943600"/>
            <a:ext cx="2683440" cy="39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Programa em assembler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2" name="CustomShape 14"/>
          <p:cNvSpPr/>
          <p:nvPr/>
        </p:nvSpPr>
        <p:spPr>
          <a:xfrm>
            <a:off x="4678200" y="3505320"/>
            <a:ext cx="2759760" cy="39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Código objeto (relocável)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3" name="Line 15"/>
          <p:cNvSpPr/>
          <p:nvPr/>
        </p:nvSpPr>
        <p:spPr>
          <a:xfrm>
            <a:off x="5874840" y="3124080"/>
            <a:ext cx="360" cy="304920"/>
          </a:xfrm>
          <a:prstGeom prst="line">
            <a:avLst/>
          </a:prstGeom>
          <a:ln w="9360">
            <a:solidFill>
              <a:schemeClr val="tx1"/>
            </a:solidFill>
            <a:round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6"/>
          <p:cNvSpPr/>
          <p:nvPr/>
        </p:nvSpPr>
        <p:spPr>
          <a:xfrm>
            <a:off x="4591800" y="5715000"/>
            <a:ext cx="2928960" cy="39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Código objeto (executável)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Line 17"/>
          <p:cNvSpPr/>
          <p:nvPr/>
        </p:nvSpPr>
        <p:spPr>
          <a:xfrm flipH="1">
            <a:off x="6865560" y="4876560"/>
            <a:ext cx="45720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type="stealth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8"/>
          <p:cNvSpPr/>
          <p:nvPr/>
        </p:nvSpPr>
        <p:spPr>
          <a:xfrm>
            <a:off x="7329600" y="4495680"/>
            <a:ext cx="1592280" cy="700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Bibliotecas /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código objeto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7" name="TextShape 19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Processo de compilação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Compilação envolve duas etapas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Análise (front-end)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Cria representações intermediárias do programa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Verifica presença de certos tipos de erro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Síntese (back-end)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Constrói o programa destino a partir de representações intermediárias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415160" y="1905120"/>
            <a:ext cx="30312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343680" y="6095880"/>
            <a:ext cx="51192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x86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457200" y="2666880"/>
            <a:ext cx="1980720" cy="456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Front-end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1123560" y="5562720"/>
            <a:ext cx="63216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ARM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3200400" y="3276720"/>
            <a:ext cx="2742840" cy="114264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código intermediário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7590600" y="5562720"/>
            <a:ext cx="65664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MIPS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6" name="CustomShape 7"/>
          <p:cNvSpPr/>
          <p:nvPr/>
        </p:nvSpPr>
        <p:spPr>
          <a:xfrm>
            <a:off x="5456160" y="6095880"/>
            <a:ext cx="60948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.NET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CustomShape 8"/>
          <p:cNvSpPr/>
          <p:nvPr/>
        </p:nvSpPr>
        <p:spPr>
          <a:xfrm>
            <a:off x="2514600" y="5257800"/>
            <a:ext cx="1980720" cy="456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Back-end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Line 9"/>
          <p:cNvSpPr/>
          <p:nvPr/>
        </p:nvSpPr>
        <p:spPr>
          <a:xfrm>
            <a:off x="3581280" y="5715000"/>
            <a:ext cx="360" cy="38088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79" name="CustomShape 10"/>
          <p:cNvSpPr/>
          <p:nvPr/>
        </p:nvSpPr>
        <p:spPr>
          <a:xfrm>
            <a:off x="4724280" y="5257800"/>
            <a:ext cx="1980720" cy="456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Back-end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0" name="Line 11"/>
          <p:cNvSpPr/>
          <p:nvPr/>
        </p:nvSpPr>
        <p:spPr>
          <a:xfrm>
            <a:off x="5790960" y="5715000"/>
            <a:ext cx="360" cy="38088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81" name="CustomShape 12"/>
          <p:cNvSpPr/>
          <p:nvPr/>
        </p:nvSpPr>
        <p:spPr>
          <a:xfrm>
            <a:off x="380880" y="4724280"/>
            <a:ext cx="1980720" cy="456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Back-end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2" name="Line 13"/>
          <p:cNvSpPr/>
          <p:nvPr/>
        </p:nvSpPr>
        <p:spPr>
          <a:xfrm>
            <a:off x="1447560" y="5181480"/>
            <a:ext cx="360" cy="38088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83" name="CustomShape 14"/>
          <p:cNvSpPr/>
          <p:nvPr/>
        </p:nvSpPr>
        <p:spPr>
          <a:xfrm>
            <a:off x="6781680" y="4724280"/>
            <a:ext cx="1980720" cy="456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Back-end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4" name="Line 15"/>
          <p:cNvSpPr/>
          <p:nvPr/>
        </p:nvSpPr>
        <p:spPr>
          <a:xfrm>
            <a:off x="7848360" y="5181480"/>
            <a:ext cx="360" cy="38088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85" name="CustomShape 16"/>
          <p:cNvSpPr/>
          <p:nvPr/>
        </p:nvSpPr>
        <p:spPr>
          <a:xfrm>
            <a:off x="2514600" y="2362320"/>
            <a:ext cx="1980720" cy="456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Front-end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6" name="CustomShape 17"/>
          <p:cNvSpPr/>
          <p:nvPr/>
        </p:nvSpPr>
        <p:spPr>
          <a:xfrm>
            <a:off x="6781680" y="2590920"/>
            <a:ext cx="1980720" cy="456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Front-end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7" name="Line 18"/>
          <p:cNvSpPr/>
          <p:nvPr/>
        </p:nvSpPr>
        <p:spPr>
          <a:xfrm>
            <a:off x="7772400" y="2286000"/>
            <a:ext cx="360" cy="30456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88" name="CustomShape 19"/>
          <p:cNvSpPr/>
          <p:nvPr/>
        </p:nvSpPr>
        <p:spPr>
          <a:xfrm>
            <a:off x="4724280" y="2362320"/>
            <a:ext cx="1980720" cy="456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Front-end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9" name="CustomShape 20"/>
          <p:cNvSpPr/>
          <p:nvPr/>
        </p:nvSpPr>
        <p:spPr>
          <a:xfrm>
            <a:off x="7607160" y="1828800"/>
            <a:ext cx="41724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C#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0" name="CustomShape 21"/>
          <p:cNvSpPr/>
          <p:nvPr/>
        </p:nvSpPr>
        <p:spPr>
          <a:xfrm>
            <a:off x="3325680" y="1643040"/>
            <a:ext cx="74952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Pascal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1" name="Line 22"/>
          <p:cNvSpPr/>
          <p:nvPr/>
        </p:nvSpPr>
        <p:spPr>
          <a:xfrm>
            <a:off x="5790960" y="2057400"/>
            <a:ext cx="360" cy="30456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2" name="Line 23"/>
          <p:cNvSpPr/>
          <p:nvPr/>
        </p:nvSpPr>
        <p:spPr>
          <a:xfrm>
            <a:off x="3504960" y="2057400"/>
            <a:ext cx="360" cy="30456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3" name="Line 24"/>
          <p:cNvSpPr/>
          <p:nvPr/>
        </p:nvSpPr>
        <p:spPr>
          <a:xfrm>
            <a:off x="1523880" y="2361960"/>
            <a:ext cx="360" cy="30492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4" name="CustomShape 25"/>
          <p:cNvSpPr/>
          <p:nvPr/>
        </p:nvSpPr>
        <p:spPr>
          <a:xfrm>
            <a:off x="5449680" y="1600200"/>
            <a:ext cx="86400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Fortran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5" name="Line 26"/>
          <p:cNvSpPr/>
          <p:nvPr/>
        </p:nvSpPr>
        <p:spPr>
          <a:xfrm flipH="1">
            <a:off x="5786280" y="3047760"/>
            <a:ext cx="1986120" cy="52380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6" name="Line 27"/>
          <p:cNvSpPr/>
          <p:nvPr/>
        </p:nvSpPr>
        <p:spPr>
          <a:xfrm flipH="1">
            <a:off x="5214600" y="2819160"/>
            <a:ext cx="500400" cy="46692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7" name="Line 28"/>
          <p:cNvSpPr/>
          <p:nvPr/>
        </p:nvSpPr>
        <p:spPr>
          <a:xfrm>
            <a:off x="3581280" y="2819160"/>
            <a:ext cx="561960" cy="46692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8" name="Line 29"/>
          <p:cNvSpPr/>
          <p:nvPr/>
        </p:nvSpPr>
        <p:spPr>
          <a:xfrm>
            <a:off x="1447560" y="3200400"/>
            <a:ext cx="1905120" cy="38088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99" name="Line 30"/>
          <p:cNvSpPr/>
          <p:nvPr/>
        </p:nvSpPr>
        <p:spPr>
          <a:xfrm flipH="1">
            <a:off x="1714320" y="4114800"/>
            <a:ext cx="1638360" cy="52848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00" name="Line 31"/>
          <p:cNvSpPr/>
          <p:nvPr/>
        </p:nvSpPr>
        <p:spPr>
          <a:xfrm flipH="1">
            <a:off x="3643200" y="4419360"/>
            <a:ext cx="547560" cy="72396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01" name="Line 32"/>
          <p:cNvSpPr/>
          <p:nvPr/>
        </p:nvSpPr>
        <p:spPr>
          <a:xfrm>
            <a:off x="5410080" y="4343400"/>
            <a:ext cx="376200" cy="79992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02" name="Line 33"/>
          <p:cNvSpPr/>
          <p:nvPr/>
        </p:nvSpPr>
        <p:spPr>
          <a:xfrm>
            <a:off x="5943600" y="3962160"/>
            <a:ext cx="1628640" cy="609840"/>
          </a:xfrm>
          <a:prstGeom prst="line">
            <a:avLst/>
          </a:prstGeom>
          <a:ln>
            <a:round/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203" name="TextShape 34"/>
          <p:cNvSpPr txBox="1"/>
          <p:nvPr/>
        </p:nvSpPr>
        <p:spPr>
          <a:xfrm>
            <a:off x="500040" y="274680"/>
            <a:ext cx="82148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Separação entre front-end e back-end </a:t>
            </a:r>
            <a:r>
              <a:t/>
            </a:r>
            <a:br/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para criação de múltiplos compiladores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722160" y="4406760"/>
            <a:ext cx="806400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Calibri"/>
              </a:rPr>
              <a:t>ANáLISE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Análise do programa fonte</a:t>
            </a:r>
          </a:p>
        </p:txBody>
      </p:sp>
      <p:sp>
        <p:nvSpPr>
          <p:cNvPr id="2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Análise léxica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Organiza caracteres de entrada em grupos, chamados tokens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Análise sintática 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Organiza tokens em uma estrutura hierárquica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Análise semântica 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Checa se o programa respeita regras básicas de consistência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Análise léxica (scanning)</a:t>
            </a:r>
          </a:p>
        </p:txBody>
      </p:sp>
      <p:sp>
        <p:nvSpPr>
          <p:cNvPr id="2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Lê os caracteres de entrada e os agrupa em sequências chamadas tokens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Os tokens são consumidos na fase seguinte (parsing)</a:t>
            </a:r>
            <a:r>
              <a:t/>
            </a:r>
            <a:br/>
            <a:r>
              <a:t/>
            </a:r>
            <a:br/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Exemplo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511920" y="1571760"/>
            <a:ext cx="4295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position = initial + rate * 60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3643200" y="2143080"/>
            <a:ext cx="421452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1&gt;,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=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2&gt;,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+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3&gt;,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*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number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60&gt;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213" name="Table 4"/>
          <p:cNvGraphicFramePr/>
          <p:nvPr/>
        </p:nvGraphicFramePr>
        <p:xfrm>
          <a:off x="3786120" y="4051080"/>
          <a:ext cx="3928680" cy="2653560"/>
        </p:xfrm>
        <a:graphic>
          <a:graphicData uri="http://schemas.openxmlformats.org/drawingml/2006/table">
            <a:tbl>
              <a:tblPr/>
              <a:tblGrid>
                <a:gridCol w="520560"/>
                <a:gridCol w="1550880"/>
                <a:gridCol w="928440"/>
                <a:gridCol w="928800"/>
              </a:tblGrid>
              <a:tr h="4575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nome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tipo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…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position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-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39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initial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-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88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rate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-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518400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…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214" name="CustomShape 5"/>
          <p:cNvSpPr/>
          <p:nvPr/>
        </p:nvSpPr>
        <p:spPr>
          <a:xfrm>
            <a:off x="500040" y="4929120"/>
            <a:ext cx="2857320" cy="128556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Tabela de Símbolos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642960" y="286704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Analisador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Léxico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6" name="CustomShape 7"/>
          <p:cNvSpPr/>
          <p:nvPr/>
        </p:nvSpPr>
        <p:spPr>
          <a:xfrm rot="5400000">
            <a:off x="1464840" y="2392920"/>
            <a:ext cx="4996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7" name="CustomShape 8"/>
          <p:cNvSpPr/>
          <p:nvPr/>
        </p:nvSpPr>
        <p:spPr>
          <a:xfrm flipV="1">
            <a:off x="3000240" y="3286080"/>
            <a:ext cx="499680" cy="14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8" name="CustomShape 9"/>
          <p:cNvSpPr/>
          <p:nvPr/>
        </p:nvSpPr>
        <p:spPr>
          <a:xfrm>
            <a:off x="3000240" y="3857760"/>
            <a:ext cx="499680" cy="14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Exemplo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642960" y="286704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Analisador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Léxico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4356000" y="1484640"/>
            <a:ext cx="4392000" cy="38160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O projetista do compilador caracteriza o analisador léxico através de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expressões regulares (ERs)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Exemplo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642960" y="286704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Analisador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Léxico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4343040" y="1484640"/>
            <a:ext cx="4392000" cy="38160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 geração do analisador léxico é automática a partir da definição das ERs.  Ver: FLEX, JLex, etc.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Tabela de símbolos</a:t>
            </a:r>
          </a:p>
        </p:txBody>
      </p:sp>
      <p:sp>
        <p:nvSpPr>
          <p:cNvPr id="226" name="TextShape 2"/>
          <p:cNvSpPr txBox="1"/>
          <p:nvPr/>
        </p:nvSpPr>
        <p:spPr>
          <a:xfrm>
            <a:off x="457200" y="1600200"/>
            <a:ext cx="8229240" cy="475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Estrutura de dados usada para guardar identificadores e informações sobre eles. 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Por exemplo: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tipo do identificador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escopo: onde o identificador é válido no programa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 for um procedimento ou função: número e tipo dos argumentos, forma de passagem dos parâmetros e tipo do resultado.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Página da disciplina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457200" y="4383000"/>
            <a:ext cx="8229240" cy="1742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err="1" smtClean="0">
                <a:solidFill>
                  <a:srgbClr val="000000"/>
                </a:solidFill>
                <a:latin typeface="Calibri"/>
              </a:rPr>
              <a:t>Requisitos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Linguagem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de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programação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Linguagens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formais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autômatos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148040" y="1905120"/>
            <a:ext cx="670248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sz="4000" b="1" u="sng" strike="noStrike" spc="-1">
                <a:solidFill>
                  <a:srgbClr val="8B8BFF"/>
                </a:solidFill>
                <a:uFillTx/>
                <a:latin typeface="Calibri"/>
              </a:rPr>
              <a:t>http://www.cin.ufpe.br/~if688</a:t>
            </a:r>
            <a:endParaRPr lang="en-US" sz="4000" b="0" u="sng" strike="noStrike" spc="-1">
              <a:uFillTx/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838080" y="3084480"/>
            <a:ext cx="7695720" cy="9435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Todo material da disciplina (e.g., slides, cronograma de aulas, etc.) está disponível nesta página!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Tabela de símbolos</a:t>
            </a:r>
          </a:p>
        </p:txBody>
      </p:sp>
      <p:graphicFrame>
        <p:nvGraphicFramePr>
          <p:cNvPr id="228" name="Table 2"/>
          <p:cNvGraphicFramePr/>
          <p:nvPr/>
        </p:nvGraphicFramePr>
        <p:xfrm>
          <a:off x="1835640" y="1845000"/>
          <a:ext cx="4864680" cy="2667600"/>
        </p:xfrm>
        <a:graphic>
          <a:graphicData uri="http://schemas.openxmlformats.org/drawingml/2006/table">
            <a:tbl>
              <a:tblPr/>
              <a:tblGrid>
                <a:gridCol w="644400"/>
                <a:gridCol w="1920240"/>
                <a:gridCol w="1149840"/>
                <a:gridCol w="1150200"/>
              </a:tblGrid>
              <a:tr h="47628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nome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tipo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79"/>
                        </a:spcBef>
                      </a:pPr>
                      <a:r>
                        <a:rPr lang="en-US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…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2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position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-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412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initial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-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82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Courier New"/>
                          <a:ea typeface="ＭＳ Ｐゴシック"/>
                        </a:rPr>
                        <a:t>rate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-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538920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lang="en-US" sz="2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ＭＳ Ｐゴシック"/>
                        </a:rPr>
                        <a:t>…</a:t>
                      </a:r>
                      <a:endParaRPr lang="en-US" sz="2800" b="0" strike="noStrike" spc="-1">
                        <a:latin typeface="Arial"/>
                      </a:endParaRPr>
                    </a:p>
                  </a:txBody>
                  <a:tcPr>
                    <a:lnL w="2808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229" name="CustomShape 3"/>
          <p:cNvSpPr/>
          <p:nvPr/>
        </p:nvSpPr>
        <p:spPr>
          <a:xfrm>
            <a:off x="5076000" y="4840560"/>
            <a:ext cx="3721680" cy="1552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Usada e atualizada em várias etapas da compilação.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Análise sintática (parsing)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A partir dos </a:t>
            </a:r>
            <a:r>
              <a:rPr lang="en-US" sz="32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tokens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cria uma estrutura em árvore (</a:t>
            </a:r>
            <a:r>
              <a:rPr lang="en-US" sz="32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árvore sintática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) que representa a estrutura gramatical do programa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Exemplo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357120" y="2786040"/>
            <a:ext cx="379908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1&gt;,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=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2&gt;,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+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3&gt;,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*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number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60&gt;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714240" y="507204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Analisador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Sintático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 rot="5400000">
            <a:off x="1536840" y="4678200"/>
            <a:ext cx="4996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6" name="CustomShape 5"/>
          <p:cNvSpPr/>
          <p:nvPr/>
        </p:nvSpPr>
        <p:spPr>
          <a:xfrm>
            <a:off x="2928960" y="5214960"/>
            <a:ext cx="5713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7" name="CustomShape 6"/>
          <p:cNvSpPr/>
          <p:nvPr/>
        </p:nvSpPr>
        <p:spPr>
          <a:xfrm>
            <a:off x="4316040" y="557208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&lt;id,2&gt;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8" name="CustomShape 7"/>
          <p:cNvSpPr/>
          <p:nvPr/>
        </p:nvSpPr>
        <p:spPr>
          <a:xfrm>
            <a:off x="5154120" y="618192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&lt;id,3&gt;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9" name="CustomShape 8"/>
          <p:cNvSpPr/>
          <p:nvPr/>
        </p:nvSpPr>
        <p:spPr>
          <a:xfrm>
            <a:off x="5811480" y="557208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*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0" name="CustomShape 9"/>
          <p:cNvSpPr/>
          <p:nvPr/>
        </p:nvSpPr>
        <p:spPr>
          <a:xfrm>
            <a:off x="5287680" y="48103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1" name="CustomShape 10"/>
          <p:cNvSpPr/>
          <p:nvPr/>
        </p:nvSpPr>
        <p:spPr>
          <a:xfrm>
            <a:off x="4525560" y="41245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=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2" name="CustomShape 11"/>
          <p:cNvSpPr/>
          <p:nvPr/>
        </p:nvSpPr>
        <p:spPr>
          <a:xfrm>
            <a:off x="3553920" y="488628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&lt;id,1&gt;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3" name="CustomShape 12"/>
          <p:cNvSpPr/>
          <p:nvPr/>
        </p:nvSpPr>
        <p:spPr>
          <a:xfrm>
            <a:off x="6362280" y="6257880"/>
            <a:ext cx="412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60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4" name="Line 13"/>
          <p:cNvSpPr/>
          <p:nvPr/>
        </p:nvSpPr>
        <p:spPr>
          <a:xfrm flipH="1">
            <a:off x="4190760" y="450504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Line 14"/>
          <p:cNvSpPr/>
          <p:nvPr/>
        </p:nvSpPr>
        <p:spPr>
          <a:xfrm flipH="1">
            <a:off x="4876560" y="526716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Line 15"/>
          <p:cNvSpPr/>
          <p:nvPr/>
        </p:nvSpPr>
        <p:spPr>
          <a:xfrm flipH="1">
            <a:off x="5410080" y="5952960"/>
            <a:ext cx="3045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Line 16"/>
          <p:cNvSpPr/>
          <p:nvPr/>
        </p:nvSpPr>
        <p:spPr>
          <a:xfrm>
            <a:off x="4876560" y="450504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Line 17"/>
          <p:cNvSpPr/>
          <p:nvPr/>
        </p:nvSpPr>
        <p:spPr>
          <a:xfrm>
            <a:off x="5562360" y="526716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Line 18"/>
          <p:cNvSpPr/>
          <p:nvPr/>
        </p:nvSpPr>
        <p:spPr>
          <a:xfrm>
            <a:off x="6095880" y="5952960"/>
            <a:ext cx="3045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Exemplo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714240" y="507204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Analisador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Sintático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 rot="5400000">
            <a:off x="1536840" y="4678200"/>
            <a:ext cx="4996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3" name="CustomShape 4"/>
          <p:cNvSpPr/>
          <p:nvPr/>
        </p:nvSpPr>
        <p:spPr>
          <a:xfrm>
            <a:off x="2928960" y="5214960"/>
            <a:ext cx="5713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CustomShape 5"/>
          <p:cNvSpPr/>
          <p:nvPr/>
        </p:nvSpPr>
        <p:spPr>
          <a:xfrm>
            <a:off x="4316040" y="557208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&lt;id,2&gt;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5" name="CustomShape 6"/>
          <p:cNvSpPr/>
          <p:nvPr/>
        </p:nvSpPr>
        <p:spPr>
          <a:xfrm>
            <a:off x="5154120" y="618192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&lt;id,3&gt;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6" name="CustomShape 7"/>
          <p:cNvSpPr/>
          <p:nvPr/>
        </p:nvSpPr>
        <p:spPr>
          <a:xfrm>
            <a:off x="5811480" y="557208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*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7" name="CustomShape 8"/>
          <p:cNvSpPr/>
          <p:nvPr/>
        </p:nvSpPr>
        <p:spPr>
          <a:xfrm>
            <a:off x="5287680" y="48103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8" name="CustomShape 9"/>
          <p:cNvSpPr/>
          <p:nvPr/>
        </p:nvSpPr>
        <p:spPr>
          <a:xfrm>
            <a:off x="4525560" y="41245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=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9" name="CustomShape 10"/>
          <p:cNvSpPr/>
          <p:nvPr/>
        </p:nvSpPr>
        <p:spPr>
          <a:xfrm>
            <a:off x="3553920" y="488628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&lt;id,1&gt;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0" name="CustomShape 11"/>
          <p:cNvSpPr/>
          <p:nvPr/>
        </p:nvSpPr>
        <p:spPr>
          <a:xfrm>
            <a:off x="6362280" y="6257880"/>
            <a:ext cx="412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60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1" name="Line 12"/>
          <p:cNvSpPr/>
          <p:nvPr/>
        </p:nvSpPr>
        <p:spPr>
          <a:xfrm flipH="1">
            <a:off x="4190760" y="450504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Line 13"/>
          <p:cNvSpPr/>
          <p:nvPr/>
        </p:nvSpPr>
        <p:spPr>
          <a:xfrm flipH="1">
            <a:off x="4876560" y="526716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Line 14"/>
          <p:cNvSpPr/>
          <p:nvPr/>
        </p:nvSpPr>
        <p:spPr>
          <a:xfrm flipH="1">
            <a:off x="5410080" y="5952960"/>
            <a:ext cx="3045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Line 15"/>
          <p:cNvSpPr/>
          <p:nvPr/>
        </p:nvSpPr>
        <p:spPr>
          <a:xfrm>
            <a:off x="4876560" y="450504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Line 16"/>
          <p:cNvSpPr/>
          <p:nvPr/>
        </p:nvSpPr>
        <p:spPr>
          <a:xfrm>
            <a:off x="5562360" y="526716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Line 17"/>
          <p:cNvSpPr/>
          <p:nvPr/>
        </p:nvSpPr>
        <p:spPr>
          <a:xfrm>
            <a:off x="6095880" y="5952960"/>
            <a:ext cx="3045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18"/>
          <p:cNvSpPr/>
          <p:nvPr/>
        </p:nvSpPr>
        <p:spPr>
          <a:xfrm>
            <a:off x="4500720" y="1214280"/>
            <a:ext cx="3928680" cy="2714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Gramática livre de contexto (BNF) caracteriza a linguagem.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68" name="CustomShape 19"/>
          <p:cNvSpPr/>
          <p:nvPr/>
        </p:nvSpPr>
        <p:spPr>
          <a:xfrm>
            <a:off x="357120" y="2786040"/>
            <a:ext cx="407628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1&gt;,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=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2&gt;,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+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3&gt;,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*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number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60&gt;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Exemplo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4316040" y="557208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&lt;id,2&gt;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5154120" y="618192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&lt;id,3&gt;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5811480" y="557208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*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5287680" y="48103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4" name="CustomShape 6"/>
          <p:cNvSpPr/>
          <p:nvPr/>
        </p:nvSpPr>
        <p:spPr>
          <a:xfrm>
            <a:off x="4525560" y="41245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=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3553920" y="488628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&lt;id,1&gt;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6" name="CustomShape 8"/>
          <p:cNvSpPr/>
          <p:nvPr/>
        </p:nvSpPr>
        <p:spPr>
          <a:xfrm>
            <a:off x="6362280" y="6257880"/>
            <a:ext cx="412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60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7" name="Line 9"/>
          <p:cNvSpPr/>
          <p:nvPr/>
        </p:nvSpPr>
        <p:spPr>
          <a:xfrm flipH="1">
            <a:off x="4190760" y="450504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Line 10"/>
          <p:cNvSpPr/>
          <p:nvPr/>
        </p:nvSpPr>
        <p:spPr>
          <a:xfrm flipH="1">
            <a:off x="4876560" y="526716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Line 11"/>
          <p:cNvSpPr/>
          <p:nvPr/>
        </p:nvSpPr>
        <p:spPr>
          <a:xfrm flipH="1">
            <a:off x="5410080" y="5952960"/>
            <a:ext cx="3045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Line 12"/>
          <p:cNvSpPr/>
          <p:nvPr/>
        </p:nvSpPr>
        <p:spPr>
          <a:xfrm>
            <a:off x="4876560" y="450504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Line 13"/>
          <p:cNvSpPr/>
          <p:nvPr/>
        </p:nvSpPr>
        <p:spPr>
          <a:xfrm>
            <a:off x="5562360" y="526716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Line 14"/>
          <p:cNvSpPr/>
          <p:nvPr/>
        </p:nvSpPr>
        <p:spPr>
          <a:xfrm>
            <a:off x="6095880" y="5952960"/>
            <a:ext cx="3045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15"/>
          <p:cNvSpPr/>
          <p:nvPr/>
        </p:nvSpPr>
        <p:spPr>
          <a:xfrm>
            <a:off x="357120" y="2786040"/>
            <a:ext cx="342864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1&gt;,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=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2&gt;,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+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3&gt;,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*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number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60&gt;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84" name="CustomShape 16"/>
          <p:cNvSpPr/>
          <p:nvPr/>
        </p:nvSpPr>
        <p:spPr>
          <a:xfrm>
            <a:off x="714240" y="507204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Analisador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Sintático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85" name="CustomShape 17"/>
          <p:cNvSpPr/>
          <p:nvPr/>
        </p:nvSpPr>
        <p:spPr>
          <a:xfrm rot="5400000">
            <a:off x="1536840" y="4678200"/>
            <a:ext cx="4996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6" name="CustomShape 18"/>
          <p:cNvSpPr/>
          <p:nvPr/>
        </p:nvSpPr>
        <p:spPr>
          <a:xfrm>
            <a:off x="2928960" y="5214960"/>
            <a:ext cx="5713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7" name="CustomShape 19"/>
          <p:cNvSpPr/>
          <p:nvPr/>
        </p:nvSpPr>
        <p:spPr>
          <a:xfrm>
            <a:off x="4500720" y="1214280"/>
            <a:ext cx="3928680" cy="2714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Gramática livre de contexto (BNF) caracteriza a linguagem.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8" name="CustomShape 20"/>
          <p:cNvSpPr/>
          <p:nvPr/>
        </p:nvSpPr>
        <p:spPr>
          <a:xfrm>
            <a:off x="4643280" y="1357200"/>
            <a:ext cx="3928680" cy="2714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 geração do parser a partir de uma BNF é automática.  Ver Bison, JCup, yacc, etc.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Exemplo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316040" y="557208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&lt;id,2&gt;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5154120" y="618192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&lt;id,3&gt;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5811480" y="557208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*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5287680" y="48103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+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>
            <a:off x="4525560" y="4124520"/>
            <a:ext cx="295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=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5" name="CustomShape 7"/>
          <p:cNvSpPr/>
          <p:nvPr/>
        </p:nvSpPr>
        <p:spPr>
          <a:xfrm>
            <a:off x="3553920" y="4886280"/>
            <a:ext cx="7542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&lt;id,1&gt;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6" name="CustomShape 8"/>
          <p:cNvSpPr/>
          <p:nvPr/>
        </p:nvSpPr>
        <p:spPr>
          <a:xfrm>
            <a:off x="6362280" y="6257880"/>
            <a:ext cx="4125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60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7" name="Line 9"/>
          <p:cNvSpPr/>
          <p:nvPr/>
        </p:nvSpPr>
        <p:spPr>
          <a:xfrm flipH="1">
            <a:off x="4190760" y="450504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Line 10"/>
          <p:cNvSpPr/>
          <p:nvPr/>
        </p:nvSpPr>
        <p:spPr>
          <a:xfrm flipH="1">
            <a:off x="4876560" y="526716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Line 11"/>
          <p:cNvSpPr/>
          <p:nvPr/>
        </p:nvSpPr>
        <p:spPr>
          <a:xfrm flipH="1">
            <a:off x="5410080" y="5952960"/>
            <a:ext cx="3045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Line 12"/>
          <p:cNvSpPr/>
          <p:nvPr/>
        </p:nvSpPr>
        <p:spPr>
          <a:xfrm>
            <a:off x="4876560" y="450504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Line 13"/>
          <p:cNvSpPr/>
          <p:nvPr/>
        </p:nvSpPr>
        <p:spPr>
          <a:xfrm>
            <a:off x="5562360" y="5267160"/>
            <a:ext cx="30492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Line 14"/>
          <p:cNvSpPr/>
          <p:nvPr/>
        </p:nvSpPr>
        <p:spPr>
          <a:xfrm>
            <a:off x="6095880" y="5952960"/>
            <a:ext cx="304560" cy="30492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15"/>
          <p:cNvSpPr/>
          <p:nvPr/>
        </p:nvSpPr>
        <p:spPr>
          <a:xfrm>
            <a:off x="357120" y="2786040"/>
            <a:ext cx="407628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1&gt;,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=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2&gt;,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+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identificador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3&gt;,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*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&gt;, &lt;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number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60&gt;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4" name="CustomShape 16"/>
          <p:cNvSpPr/>
          <p:nvPr/>
        </p:nvSpPr>
        <p:spPr>
          <a:xfrm>
            <a:off x="714240" y="507204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Analisador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Sintático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5" name="CustomShape 17"/>
          <p:cNvSpPr/>
          <p:nvPr/>
        </p:nvSpPr>
        <p:spPr>
          <a:xfrm rot="5400000">
            <a:off x="1536840" y="4678200"/>
            <a:ext cx="4996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6" name="CustomShape 18"/>
          <p:cNvSpPr/>
          <p:nvPr/>
        </p:nvSpPr>
        <p:spPr>
          <a:xfrm>
            <a:off x="2928960" y="5214960"/>
            <a:ext cx="5713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7" name="CustomShape 19"/>
          <p:cNvSpPr/>
          <p:nvPr/>
        </p:nvSpPr>
        <p:spPr>
          <a:xfrm>
            <a:off x="4500720" y="1214280"/>
            <a:ext cx="3928680" cy="2714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Gramática livre de contexto (BNF) caracteriza a linguagem.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8" name="CustomShape 20"/>
          <p:cNvSpPr/>
          <p:nvPr/>
        </p:nvSpPr>
        <p:spPr>
          <a:xfrm>
            <a:off x="4643280" y="1357200"/>
            <a:ext cx="3928680" cy="2714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 geração do parser a partir de uma BNF é automática.  Ver Bison, JCup, yacc, etc.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9" name="CustomShape 21"/>
          <p:cNvSpPr/>
          <p:nvPr/>
        </p:nvSpPr>
        <p:spPr>
          <a:xfrm>
            <a:off x="4795920" y="1509840"/>
            <a:ext cx="3928680" cy="271440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Para cada classe gramatical da BNF haverá uma estrutura de dados correspondente.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Line 1"/>
          <p:cNvSpPr/>
          <p:nvPr/>
        </p:nvSpPr>
        <p:spPr>
          <a:xfrm flipH="1">
            <a:off x="6856200" y="2857320"/>
            <a:ext cx="1800" cy="30718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Line 2"/>
          <p:cNvSpPr/>
          <p:nvPr/>
        </p:nvSpPr>
        <p:spPr>
          <a:xfrm flipH="1">
            <a:off x="2285640" y="2857320"/>
            <a:ext cx="1800" cy="30718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Análise léxica e sintática hoje</a:t>
            </a:r>
          </a:p>
        </p:txBody>
      </p:sp>
      <p:sp>
        <p:nvSpPr>
          <p:cNvPr id="313" name="CustomShape 4"/>
          <p:cNvSpPr/>
          <p:nvPr/>
        </p:nvSpPr>
        <p:spPr>
          <a:xfrm>
            <a:off x="611640" y="3071880"/>
            <a:ext cx="1223640" cy="1071360"/>
          </a:xfrm>
          <a:prstGeom prst="flowChartDocumen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Foo.lex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4" name="CustomShape 5"/>
          <p:cNvSpPr/>
          <p:nvPr/>
        </p:nvSpPr>
        <p:spPr>
          <a:xfrm>
            <a:off x="611640" y="4572000"/>
            <a:ext cx="1223640" cy="1071360"/>
          </a:xfrm>
          <a:prstGeom prst="flowChartDocumen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Foo.jcup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15" name="Picture 3"/>
          <p:cNvPicPr/>
          <p:nvPr/>
        </p:nvPicPr>
        <p:blipFill>
          <a:blip r:embed="rId2"/>
          <a:stretch/>
        </p:blipFill>
        <p:spPr>
          <a:xfrm>
            <a:off x="428760" y="1428840"/>
            <a:ext cx="1549440" cy="1549440"/>
          </a:xfrm>
          <a:prstGeom prst="rect">
            <a:avLst/>
          </a:prstGeom>
          <a:ln>
            <a:noFill/>
          </a:ln>
        </p:spPr>
      </p:pic>
      <p:pic>
        <p:nvPicPr>
          <p:cNvPr id="316" name="Picture 5"/>
          <p:cNvPicPr/>
          <p:nvPr/>
        </p:nvPicPr>
        <p:blipFill>
          <a:blip r:embed="rId3"/>
          <a:stretch/>
        </p:blipFill>
        <p:spPr>
          <a:xfrm>
            <a:off x="7143840" y="1747800"/>
            <a:ext cx="1428480" cy="1109520"/>
          </a:xfrm>
          <a:prstGeom prst="rect">
            <a:avLst/>
          </a:prstGeom>
          <a:ln>
            <a:noFill/>
          </a:ln>
        </p:spPr>
      </p:pic>
      <p:sp>
        <p:nvSpPr>
          <p:cNvPr id="317" name="CustomShape 6"/>
          <p:cNvSpPr/>
          <p:nvPr/>
        </p:nvSpPr>
        <p:spPr>
          <a:xfrm>
            <a:off x="7358040" y="3000240"/>
            <a:ext cx="1029960" cy="1071360"/>
          </a:xfrm>
          <a:prstGeom prst="flowChartDocumen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Bar.foo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8" name="Line 7"/>
          <p:cNvSpPr/>
          <p:nvPr/>
        </p:nvSpPr>
        <p:spPr>
          <a:xfrm flipH="1">
            <a:off x="3785040" y="2858040"/>
            <a:ext cx="1800" cy="30718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Line 8"/>
          <p:cNvSpPr/>
          <p:nvPr/>
        </p:nvSpPr>
        <p:spPr>
          <a:xfrm flipH="1">
            <a:off x="5428440" y="2858040"/>
            <a:ext cx="1440" cy="30718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9"/>
          <p:cNvSpPr/>
          <p:nvPr/>
        </p:nvSpPr>
        <p:spPr>
          <a:xfrm>
            <a:off x="2571840" y="3143160"/>
            <a:ext cx="928440" cy="7855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JLex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1" name="CustomShape 10"/>
          <p:cNvSpPr/>
          <p:nvPr/>
        </p:nvSpPr>
        <p:spPr>
          <a:xfrm>
            <a:off x="2571840" y="4643280"/>
            <a:ext cx="928440" cy="7855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JCup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2" name="CustomShape 11"/>
          <p:cNvSpPr/>
          <p:nvPr/>
        </p:nvSpPr>
        <p:spPr>
          <a:xfrm>
            <a:off x="2143080" y="335772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23" name="CustomShape 12"/>
          <p:cNvSpPr/>
          <p:nvPr/>
        </p:nvSpPr>
        <p:spPr>
          <a:xfrm>
            <a:off x="2143080" y="492912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24" name="CustomShape 13"/>
          <p:cNvSpPr/>
          <p:nvPr/>
        </p:nvSpPr>
        <p:spPr>
          <a:xfrm>
            <a:off x="4214880" y="3143160"/>
            <a:ext cx="928440" cy="7855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FooLexer.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java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5" name="CustomShape 14"/>
          <p:cNvSpPr/>
          <p:nvPr/>
        </p:nvSpPr>
        <p:spPr>
          <a:xfrm>
            <a:off x="4214880" y="4643280"/>
            <a:ext cx="928440" cy="7855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FooParser.java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6" name="CustomShape 15"/>
          <p:cNvSpPr/>
          <p:nvPr/>
        </p:nvSpPr>
        <p:spPr>
          <a:xfrm>
            <a:off x="3643200" y="335772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27" name="CustomShape 16"/>
          <p:cNvSpPr/>
          <p:nvPr/>
        </p:nvSpPr>
        <p:spPr>
          <a:xfrm>
            <a:off x="3643200" y="492912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28" name="CustomShape 17"/>
          <p:cNvSpPr/>
          <p:nvPr/>
        </p:nvSpPr>
        <p:spPr>
          <a:xfrm>
            <a:off x="5641920" y="3143160"/>
            <a:ext cx="928440" cy="7855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FooLexer.class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9" name="CustomShape 18"/>
          <p:cNvSpPr/>
          <p:nvPr/>
        </p:nvSpPr>
        <p:spPr>
          <a:xfrm>
            <a:off x="5641920" y="4643280"/>
            <a:ext cx="928440" cy="7855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FooParser.class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0" name="CustomShape 19"/>
          <p:cNvSpPr/>
          <p:nvPr/>
        </p:nvSpPr>
        <p:spPr>
          <a:xfrm flipH="1">
            <a:off x="6643080" y="335772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1" name="CustomShape 20"/>
          <p:cNvSpPr/>
          <p:nvPr/>
        </p:nvSpPr>
        <p:spPr>
          <a:xfrm rot="5400000">
            <a:off x="5929560" y="421452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2" name="CustomShape 21"/>
          <p:cNvSpPr/>
          <p:nvPr/>
        </p:nvSpPr>
        <p:spPr>
          <a:xfrm>
            <a:off x="6000840" y="6143040"/>
            <a:ext cx="114120" cy="11412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3" name="CustomShape 22"/>
          <p:cNvSpPr/>
          <p:nvPr/>
        </p:nvSpPr>
        <p:spPr>
          <a:xfrm>
            <a:off x="6172200" y="6371640"/>
            <a:ext cx="114120" cy="11412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4" name="Line 23"/>
          <p:cNvSpPr/>
          <p:nvPr/>
        </p:nvSpPr>
        <p:spPr>
          <a:xfrm>
            <a:off x="6098040" y="6240600"/>
            <a:ext cx="90720" cy="1476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5" name="CustomShape 24"/>
          <p:cNvSpPr/>
          <p:nvPr/>
        </p:nvSpPr>
        <p:spPr>
          <a:xfrm>
            <a:off x="6000840" y="6543360"/>
            <a:ext cx="114120" cy="11412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6" name="Line 25"/>
          <p:cNvSpPr/>
          <p:nvPr/>
        </p:nvSpPr>
        <p:spPr>
          <a:xfrm flipH="1">
            <a:off x="6098040" y="6469200"/>
            <a:ext cx="90720" cy="9072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7" name="CustomShape 26"/>
          <p:cNvSpPr/>
          <p:nvPr/>
        </p:nvSpPr>
        <p:spPr>
          <a:xfrm rot="5400000">
            <a:off x="5929560" y="564336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Análise semântica</a:t>
            </a:r>
          </a:p>
        </p:txBody>
      </p:sp>
      <p:sp>
        <p:nvSpPr>
          <p:cNvPr id="3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Procura possíveis erros semânticos e guarda informações contextuais adicionais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Exemplo</a:t>
            </a:r>
          </a:p>
        </p:txBody>
      </p:sp>
      <p:sp>
        <p:nvSpPr>
          <p:cNvPr id="340" name="CustomShape 3"/>
          <p:cNvSpPr/>
          <p:nvPr/>
        </p:nvSpPr>
        <p:spPr>
          <a:xfrm>
            <a:off x="1066680" y="3581280"/>
            <a:ext cx="6019560" cy="12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Book Antiqua"/>
                <a:ea typeface="ＭＳ Ｐゴシック"/>
              </a:rPr>
              <a:t>Point p = new Point(1, -2);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Book Antiqua"/>
                <a:ea typeface="ＭＳ Ｐゴシック"/>
              </a:rPr>
              <a:t>Circle c = </a:t>
            </a:r>
            <a:r>
              <a:rPr lang="en-US" sz="2400" b="0" u="wavyHeavy" strike="noStrike" spc="-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Book Antiqua"/>
                <a:ea typeface="ＭＳ Ｐゴシック"/>
              </a:rPr>
              <a:t>new Circle(p, 5);</a:t>
            </a:r>
            <a:r>
              <a:rPr lang="en-US" sz="2400" b="0" strike="noStrike" spc="-1">
                <a:solidFill>
                  <a:srgbClr val="000000"/>
                </a:solidFill>
                <a:latin typeface="Book Antiqua"/>
                <a:ea typeface="ＭＳ Ｐゴシック"/>
              </a:rPr>
              <a:t>   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41" name="CustomShape 4"/>
          <p:cNvSpPr/>
          <p:nvPr/>
        </p:nvSpPr>
        <p:spPr>
          <a:xfrm>
            <a:off x="1523880" y="4876920"/>
            <a:ext cx="5749200" cy="15519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Erro: Construtor de </a:t>
            </a:r>
            <a:r>
              <a:rPr lang="en-US" sz="3200" b="0" strike="noStrike" spc="-1">
                <a:solidFill>
                  <a:srgbClr val="000000"/>
                </a:solidFill>
                <a:latin typeface="Book Antiqua"/>
              </a:rPr>
              <a:t>Circle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recebe 3 números com parâmetro.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722160" y="4406760"/>
            <a:ext cx="806400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Calibri"/>
              </a:rPr>
              <a:t>SÍNTESE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3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Código intermediário (IR)</a:t>
            </a:r>
          </a:p>
        </p:txBody>
      </p:sp>
      <p:sp>
        <p:nvSpPr>
          <p:cNvPr id="3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Representações intermediárias de código facilitam análise e transformação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Exemplo: 3 endereços (MIPS)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cada instrução usa não mais que três operandos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Definição de um compilador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Tradutor de uma linguagem mais abstrata (origem) para uma mais concreta (destino)  </a:t>
            </a:r>
          </a:p>
        </p:txBody>
      </p:sp>
      <p:sp>
        <p:nvSpPr>
          <p:cNvPr id="96" name="CustomShape 3"/>
          <p:cNvSpPr/>
          <p:nvPr/>
        </p:nvSpPr>
        <p:spPr>
          <a:xfrm>
            <a:off x="821520" y="2812320"/>
            <a:ext cx="635760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public class HelloWorld {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   public static void main(String[] args) {</a:t>
            </a:r>
            <a:r>
              <a:t/>
            </a:r>
            <a:br/>
            <a:r>
              <a:rPr lang="en-US" sz="1600" b="0" strike="noStrike" spc="-1">
                <a:solidFill>
                  <a:srgbClr val="000000"/>
                </a:solidFill>
                <a:latin typeface="Courier New"/>
              </a:rPr>
              <a:t>       System.out.println("Hello"); }}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1285920" y="4450680"/>
            <a:ext cx="7071840" cy="200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public class HelloWorld extends java.lang.Object{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public HelloWorld();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 Code: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  0:   aload_0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  1:   invokespecial   #1; //Method java/lang/Object."&lt;init&gt;":()V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  4:   return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public static void main(java.lang.String[]);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 Code: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  0:   getstatic       #2; //Field java/lang/System.out:Ljava/io/PrintStream;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  3:   ldc     #3; //String Hello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  5:   invokevirtual   #4; //Method java/io/PrintStream.println:(Ljava/lang/String;)V</a:t>
            </a:r>
            <a:r>
              <a:t/>
            </a:r>
            <a:br/>
            <a:r>
              <a:rPr lang="en-US" sz="1050" b="0" strike="noStrike" spc="-1">
                <a:solidFill>
                  <a:srgbClr val="000000"/>
                </a:solidFill>
                <a:latin typeface="Courier New"/>
              </a:rPr>
              <a:t>  8:   return }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2357280" y="3789360"/>
            <a:ext cx="1642680" cy="499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javac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 rot="5400000">
            <a:off x="5966280" y="4554720"/>
            <a:ext cx="35676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00" name="CustomShape 7"/>
          <p:cNvSpPr/>
          <p:nvPr/>
        </p:nvSpPr>
        <p:spPr>
          <a:xfrm>
            <a:off x="4714920" y="3789360"/>
            <a:ext cx="1642680" cy="499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javap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4143240" y="4019400"/>
            <a:ext cx="35676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1857240" y="3733920"/>
            <a:ext cx="342360" cy="271080"/>
          </a:xfrm>
          <a:prstGeom prst="bentConnector3">
            <a:avLst>
              <a:gd name="adj1" fmla="val -2526"/>
            </a:avLst>
          </a:pr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Exemplo: 3 endereços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235040" y="2375640"/>
            <a:ext cx="356760" cy="428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48" name="CustomShape 3"/>
          <p:cNvSpPr/>
          <p:nvPr/>
        </p:nvSpPr>
        <p:spPr>
          <a:xfrm>
            <a:off x="522360" y="5486400"/>
            <a:ext cx="8139240" cy="5778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Qual a vantagem de se usar tal representação?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2163240" y="3048120"/>
            <a:ext cx="4499640" cy="1965056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lang="en-US" sz="26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t1 =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Courier New"/>
                <a:ea typeface="ＭＳ Ｐゴシック"/>
              </a:rPr>
              <a:t>inttofloat</a:t>
            </a:r>
            <a:r>
              <a:rPr lang="en-US" sz="26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(60)</a:t>
            </a:r>
            <a:endParaRPr lang="en-US" sz="2600" b="0" strike="noStrike" spc="-1" dirty="0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lang="en-US" sz="26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t2 = id3 * t1</a:t>
            </a:r>
            <a:endParaRPr lang="en-US" sz="2600" b="0" strike="noStrike" spc="-1" dirty="0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lang="en-US" sz="26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t3 = id2 + t2</a:t>
            </a:r>
            <a:endParaRPr lang="en-US" sz="2600" b="0" strike="noStrike" spc="-1" dirty="0">
              <a:latin typeface="Arial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lang="en-US" sz="26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id1 = t3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350" name="CustomShape 5"/>
          <p:cNvSpPr/>
          <p:nvPr/>
        </p:nvSpPr>
        <p:spPr>
          <a:xfrm>
            <a:off x="1396440" y="1750320"/>
            <a:ext cx="6033240" cy="4561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id1 = id2 + id3 * inttofloat(60)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Otimização de código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Realiza transformações no código com objetivo de melhorar algum aspecto relevante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tempo de execução, consumo de memória, tamanho do código executável, etc.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Pode ser específico de arquitetura ou geral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Específica: Register allocation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Geral: Constant (folding and) propagation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 smtClean="0">
                <a:solidFill>
                  <a:srgbClr val="000000"/>
                </a:solidFill>
                <a:latin typeface="Calibri"/>
              </a:rPr>
              <a:t>Específica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: Register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Allocation</a:t>
            </a:r>
          </a:p>
        </p:txBody>
      </p:sp>
      <p:sp>
        <p:nvSpPr>
          <p:cNvPr id="354" name="TextShape 2"/>
          <p:cNvSpPr txBox="1"/>
          <p:nvPr/>
        </p:nvSpPr>
        <p:spPr>
          <a:xfrm>
            <a:off x="457200" y="1531440"/>
            <a:ext cx="8579880" cy="4594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É mais eficiente realizar operações manipulando dados próximos a CPU, em registradores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Register Allocation associa cada variável do programa a um registrador com o objetivo de minimizar </a:t>
            </a:r>
            <a:r>
              <a:rPr lang="en-US" sz="3200" b="0" i="1" strike="noStrike" spc="-1">
                <a:solidFill>
                  <a:srgbClr val="000000"/>
                </a:solidFill>
                <a:latin typeface="Calibri"/>
              </a:rPr>
              <a:t>spilling*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4671000" y="4114800"/>
            <a:ext cx="2940840" cy="11876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t1 = inttofloat(60)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t2 = id3 * t1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t3 = id2 + t2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id1 = t3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6" name="CustomShape 4"/>
          <p:cNvSpPr/>
          <p:nvPr/>
        </p:nvSpPr>
        <p:spPr>
          <a:xfrm>
            <a:off x="312840" y="5947560"/>
            <a:ext cx="87156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* Spilling é o processo de descarga e recarga de registradores  a partir da memória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 smtClean="0">
                <a:solidFill>
                  <a:srgbClr val="000000"/>
                </a:solidFill>
                <a:latin typeface="Calibri"/>
                <a:ea typeface="ＭＳ Ｐゴシック"/>
              </a:rPr>
              <a:t>Geral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  <a:ea typeface="ＭＳ Ｐゴシック"/>
              </a:rPr>
              <a:t>: Constant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Propagation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3143160" y="3857760"/>
            <a:ext cx="356760" cy="428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60" name="CustomShape 4"/>
          <p:cNvSpPr/>
          <p:nvPr/>
        </p:nvSpPr>
        <p:spPr>
          <a:xfrm>
            <a:off x="1571760" y="1857240"/>
            <a:ext cx="3828600" cy="15534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t1 =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ourier New"/>
                <a:ea typeface="ＭＳ Ｐゴシック"/>
              </a:rPr>
              <a:t>inttofloat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(60)</a:t>
            </a:r>
            <a:r>
              <a:rPr dirty="0"/>
              <a:t/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t2 = id3 * t1</a:t>
            </a:r>
            <a:r>
              <a:rPr dirty="0"/>
              <a:t/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t3 = id2 + t2</a:t>
            </a:r>
            <a:r>
              <a:rPr dirty="0"/>
              <a:t/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id1 = t3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61" name="CustomShape 5"/>
          <p:cNvSpPr/>
          <p:nvPr/>
        </p:nvSpPr>
        <p:spPr>
          <a:xfrm>
            <a:off x="1857240" y="4714920"/>
            <a:ext cx="2928600" cy="1234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t2 = id3 * 60.0</a:t>
            </a:r>
            <a:r>
              <a:rPr dirty="0"/>
              <a:t/>
            </a:r>
            <a:br>
              <a:rPr dirty="0"/>
            </a:br>
            <a:r>
              <a:rPr lang="en-US" sz="2400" b="0" strike="noStrike" spc="-1" dirty="0" smtClean="0">
                <a:solidFill>
                  <a:srgbClr val="000000"/>
                </a:solidFill>
                <a:latin typeface="Courier New"/>
                <a:ea typeface="ＭＳ Ｐゴシック"/>
              </a:rPr>
              <a:t>t3 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= id2 +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ourier New"/>
                <a:ea typeface="ＭＳ Ｐゴシック"/>
              </a:rPr>
              <a:t>t2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Courier New"/>
                <a:ea typeface="ＭＳ Ｐゴシック"/>
              </a:rPr>
              <a:t>id1 = </a:t>
            </a:r>
            <a:r>
              <a:rPr lang="en-US" sz="2400" spc="-1" dirty="0" smtClean="0">
                <a:solidFill>
                  <a:srgbClr val="000000"/>
                </a:solidFill>
                <a:latin typeface="Courier New"/>
                <a:ea typeface="ＭＳ Ｐゴシック"/>
              </a:rPr>
              <a:t>t3</a:t>
            </a:r>
            <a:endParaRPr lang="en-US" sz="2400" b="0" strike="noStrike" spc="-1" dirty="0" smtClean="0">
              <a:solidFill>
                <a:srgbClr val="000000"/>
              </a:solidFill>
              <a:latin typeface="Courier New"/>
              <a:ea typeface="ＭＳ Ｐゴシック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 smtClean="0">
              <a:solidFill>
                <a:srgbClr val="000000"/>
              </a:solidFill>
              <a:latin typeface="Courier New"/>
              <a:ea typeface="ＭＳ Ｐゴシック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Geração de código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3" name="TextShape 2"/>
          <p:cNvSpPr txBox="1"/>
          <p:nvPr/>
        </p:nvSpPr>
        <p:spPr>
          <a:xfrm>
            <a:off x="457200" y="1600200"/>
            <a:ext cx="797220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Traduz código intermediário para a linguagem-destino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4286160" y="4471920"/>
            <a:ext cx="4071600" cy="192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	LDF  R2,  id3</a:t>
            </a:r>
            <a:r>
              <a:t/>
            </a:r>
            <a:br/>
            <a:r>
              <a:rPr lang="en-US" sz="26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MULF R2,  R2, #60.0</a:t>
            </a:r>
            <a:r>
              <a:t/>
            </a:r>
            <a:br/>
            <a:r>
              <a:rPr lang="en-US" sz="26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LDF  R1,  id2</a:t>
            </a:r>
            <a:r>
              <a:t/>
            </a:r>
            <a:br/>
            <a:r>
              <a:rPr lang="en-US" sz="26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ADDF R1,  R1, R2</a:t>
            </a:r>
            <a:r>
              <a:t/>
            </a:r>
            <a:br/>
            <a:r>
              <a:rPr lang="en-US" sz="2600" b="0" strike="noStrike" spc="-1">
                <a:solidFill>
                  <a:srgbClr val="000000"/>
                </a:solidFill>
                <a:latin typeface="Courier New"/>
                <a:ea typeface="ＭＳ Ｐゴシック"/>
              </a:rPr>
              <a:t>STF  id1, R1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683568" y="3016045"/>
            <a:ext cx="2928600" cy="821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t2 = id3 * 60.0</a:t>
            </a:r>
            <a:r>
              <a:rPr dirty="0"/>
              <a:t/>
            </a:r>
            <a:br>
              <a:rPr dirty="0"/>
            </a:br>
            <a:r>
              <a:rPr lang="en-US" sz="2400" b="0" strike="noStrike" spc="-1" dirty="0">
                <a:solidFill>
                  <a:srgbClr val="000000"/>
                </a:solidFill>
                <a:latin typeface="Courier New"/>
                <a:ea typeface="ＭＳ Ｐゴシック"/>
              </a:rPr>
              <a:t>id1 = id2 + t2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66" name="CustomShape 5"/>
          <p:cNvSpPr/>
          <p:nvPr/>
        </p:nvSpPr>
        <p:spPr>
          <a:xfrm>
            <a:off x="990720" y="4829040"/>
            <a:ext cx="2057040" cy="990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Gerador de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código</a:t>
            </a:r>
            <a:endParaRPr lang="en-US" sz="2400" b="0" strike="noStrike" spc="-1">
              <a:latin typeface="Arial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5868144" y="2636912"/>
            <a:ext cx="792088" cy="1293772"/>
            <a:chOff x="1785960" y="3257640"/>
            <a:chExt cx="285480" cy="514080"/>
          </a:xfrm>
        </p:grpSpPr>
        <p:sp>
          <p:nvSpPr>
            <p:cNvPr id="367" name="CustomShape 6"/>
            <p:cNvSpPr/>
            <p:nvPr/>
          </p:nvSpPr>
          <p:spPr>
            <a:xfrm>
              <a:off x="1785960" y="3257640"/>
              <a:ext cx="114120" cy="11412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68" name="CustomShape 7"/>
            <p:cNvSpPr/>
            <p:nvPr/>
          </p:nvSpPr>
          <p:spPr>
            <a:xfrm>
              <a:off x="1957320" y="3486240"/>
              <a:ext cx="114120" cy="11412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69" name="Line 8"/>
            <p:cNvSpPr/>
            <p:nvPr/>
          </p:nvSpPr>
          <p:spPr>
            <a:xfrm>
              <a:off x="1883160" y="3354840"/>
              <a:ext cx="90720" cy="14796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70" name="CustomShape 9"/>
            <p:cNvSpPr/>
            <p:nvPr/>
          </p:nvSpPr>
          <p:spPr>
            <a:xfrm>
              <a:off x="1785960" y="3657600"/>
              <a:ext cx="114120" cy="11412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71" name="Line 10"/>
            <p:cNvSpPr/>
            <p:nvPr/>
          </p:nvSpPr>
          <p:spPr>
            <a:xfrm flipH="1">
              <a:off x="1883160" y="3583440"/>
              <a:ext cx="90720" cy="90720"/>
            </a:xfrm>
            <a:prstGeom prst="line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372" name="CustomShape 11"/>
          <p:cNvSpPr/>
          <p:nvPr/>
        </p:nvSpPr>
        <p:spPr>
          <a:xfrm>
            <a:off x="3500280" y="518652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73" name="CustomShape 12"/>
          <p:cNvSpPr/>
          <p:nvPr/>
        </p:nvSpPr>
        <p:spPr>
          <a:xfrm flipH="1">
            <a:off x="5057404" y="3254172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74" name="CustomShape 13"/>
          <p:cNvSpPr/>
          <p:nvPr/>
        </p:nvSpPr>
        <p:spPr>
          <a:xfrm flipH="1">
            <a:off x="3771484" y="3254172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75" name="CustomShape 14"/>
          <p:cNvSpPr/>
          <p:nvPr/>
        </p:nvSpPr>
        <p:spPr>
          <a:xfrm>
            <a:off x="4430644" y="3170292"/>
            <a:ext cx="35496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6" name="CustomShape 15"/>
          <p:cNvSpPr/>
          <p:nvPr/>
        </p:nvSpPr>
        <p:spPr>
          <a:xfrm rot="16200000" flipH="1">
            <a:off x="1910436" y="4186440"/>
            <a:ext cx="356760" cy="2138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Estrutura do curso</a:t>
            </a:r>
          </a:p>
        </p:txBody>
      </p:sp>
      <p:sp>
        <p:nvSpPr>
          <p:cNvPr id="378" name="TextShape 2"/>
          <p:cNvSpPr txBox="1"/>
          <p:nvPr/>
        </p:nvSpPr>
        <p:spPr>
          <a:xfrm>
            <a:off x="457200" y="1600200"/>
            <a:ext cx="8229240" cy="475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Análise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Análise Léxica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Análise Sintática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Análise Semântica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Síntese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Otimização de código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Geração de código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Ambiente de execução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1143000" y="4952880"/>
            <a:ext cx="7009920" cy="12189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Uso da tecnologia de compiladores</a:t>
            </a:r>
          </a:p>
        </p:txBody>
      </p:sp>
      <p:sp>
        <p:nvSpPr>
          <p:cNvPr id="381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Ferramentas de inspeção de código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E.g., Lint and FindBugs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Descoberta de erros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E.g., Coverity and Klockwork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…</a:t>
            </a:r>
          </a:p>
        </p:txBody>
      </p:sp>
      <p:sp>
        <p:nvSpPr>
          <p:cNvPr id="382" name="CustomShape 4"/>
          <p:cNvSpPr/>
          <p:nvPr/>
        </p:nvSpPr>
        <p:spPr>
          <a:xfrm>
            <a:off x="1219320" y="5029200"/>
            <a:ext cx="6857640" cy="10652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Você não precisa ser um engenheiro de compiladores para ter interesse na área!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Onde termina a tradução?</a:t>
            </a:r>
          </a:p>
        </p:txBody>
      </p:sp>
      <p:sp>
        <p:nvSpPr>
          <p:cNvPr id="104" name="TextShape 2"/>
          <p:cNvSpPr txBox="1"/>
          <p:nvPr/>
        </p:nvSpPr>
        <p:spPr>
          <a:xfrm>
            <a:off x="457200" y="3200400"/>
            <a:ext cx="8000640" cy="2925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Tradução termina no hardware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Bootstrapping é o processo de tradução para a máquina mais concreta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Cada camada acima caracteriza uma máquina abstrata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3429000" y="1484640"/>
            <a:ext cx="1571400" cy="1437840"/>
          </a:xfrm>
          <a:prstGeom prst="ellipse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3643200" y="1657440"/>
            <a:ext cx="1133280" cy="1080720"/>
          </a:xfrm>
          <a:prstGeom prst="ellipse">
            <a:avLst/>
          </a:prstGeom>
          <a:solidFill>
            <a:srgbClr val="FFC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5"/>
          <p:cNvSpPr/>
          <p:nvPr/>
        </p:nvSpPr>
        <p:spPr>
          <a:xfrm>
            <a:off x="3862080" y="1844280"/>
            <a:ext cx="713880" cy="713880"/>
          </a:xfrm>
          <a:prstGeom prst="ellipse">
            <a:avLst/>
          </a:prstGeom>
          <a:solidFill>
            <a:srgbClr val="C0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6"/>
          <p:cNvSpPr/>
          <p:nvPr/>
        </p:nvSpPr>
        <p:spPr>
          <a:xfrm>
            <a:off x="356040" y="164160"/>
            <a:ext cx="9244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 um compilador é um tradutor de uma linguagem mais abstrata para uma mais concreta...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Diagrama de “Tombstone”</a:t>
            </a:r>
          </a:p>
        </p:txBody>
      </p:sp>
      <p:pic>
        <p:nvPicPr>
          <p:cNvPr id="110" name="Picture 4"/>
          <p:cNvPicPr/>
          <p:nvPr/>
        </p:nvPicPr>
        <p:blipFill>
          <a:blip r:embed="rId2"/>
          <a:stretch/>
        </p:blipFill>
        <p:spPr>
          <a:xfrm>
            <a:off x="2205720" y="1643040"/>
            <a:ext cx="4009320" cy="224316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380880" y="4495680"/>
            <a:ext cx="8286840" cy="1552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Símbolo à esquerda define linguagem origem.  Símbolo à direita define linguagem destino e na base a linguagem de implementação.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Para que serve um compilador?</a:t>
            </a:r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Diminuir esforço humano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Checar certos tipos de erros automaticamente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Gerar código portável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Otimizar código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velocidade, tamanho, energia, etc.</a:t>
            </a: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Histórico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0006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Nos anos 50, compiladores eram programas notadamente difíceis de se escrever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Hoje, compiladores podem ser desenvolvidos com bem mais facilidade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Geradores de código disponíveis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722160" y="4406760"/>
            <a:ext cx="806400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latin typeface="Calibri"/>
              </a:rPr>
              <a:t>ORGANIZAÇÃO DE UM COMPILADOR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Compilador, interpretador, e VM</a:t>
            </a:r>
          </a:p>
        </p:txBody>
      </p:sp>
      <p:sp>
        <p:nvSpPr>
          <p:cNvPr id="119" name="TextShape 2"/>
          <p:cNvSpPr txBox="1"/>
          <p:nvPr/>
        </p:nvSpPr>
        <p:spPr>
          <a:xfrm rot="10800000">
            <a:off x="8686440" y="1600200"/>
            <a:ext cx="8229240" cy="242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2500" lnSpcReduction="20000"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2837880" y="2043000"/>
            <a:ext cx="1878120" cy="654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Compilador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1965960" y="2412360"/>
            <a:ext cx="85680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2" name="CustomShape 5"/>
          <p:cNvSpPr/>
          <p:nvPr/>
        </p:nvSpPr>
        <p:spPr>
          <a:xfrm>
            <a:off x="4826160" y="2412360"/>
            <a:ext cx="4996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3" name="CustomShape 6"/>
          <p:cNvSpPr/>
          <p:nvPr/>
        </p:nvSpPr>
        <p:spPr>
          <a:xfrm>
            <a:off x="5677920" y="1340640"/>
            <a:ext cx="900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Entrada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7"/>
          <p:cNvSpPr/>
          <p:nvPr/>
        </p:nvSpPr>
        <p:spPr>
          <a:xfrm rot="5400000">
            <a:off x="5933160" y="1918440"/>
            <a:ext cx="35676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5" name="CustomShape 8"/>
          <p:cNvSpPr/>
          <p:nvPr/>
        </p:nvSpPr>
        <p:spPr>
          <a:xfrm>
            <a:off x="436320" y="2202480"/>
            <a:ext cx="138348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Pgm. Origem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2857320" y="3786120"/>
            <a:ext cx="2071440" cy="499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Interpretador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27" name="CustomShape 10"/>
          <p:cNvSpPr/>
          <p:nvPr/>
        </p:nvSpPr>
        <p:spPr>
          <a:xfrm>
            <a:off x="1928880" y="4227120"/>
            <a:ext cx="85680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28" name="CustomShape 11"/>
          <p:cNvSpPr/>
          <p:nvPr/>
        </p:nvSpPr>
        <p:spPr>
          <a:xfrm>
            <a:off x="450720" y="3998520"/>
            <a:ext cx="138348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Pgm. Origem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9" name="CustomShape 12"/>
          <p:cNvSpPr/>
          <p:nvPr/>
        </p:nvSpPr>
        <p:spPr>
          <a:xfrm>
            <a:off x="1928880" y="3857760"/>
            <a:ext cx="85680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0" name="CustomShape 13"/>
          <p:cNvSpPr/>
          <p:nvPr/>
        </p:nvSpPr>
        <p:spPr>
          <a:xfrm>
            <a:off x="692280" y="3613680"/>
            <a:ext cx="90036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Entrada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1" name="CustomShape 14"/>
          <p:cNvSpPr/>
          <p:nvPr/>
        </p:nvSpPr>
        <p:spPr>
          <a:xfrm>
            <a:off x="5025600" y="4000680"/>
            <a:ext cx="4996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2" name="CustomShape 15"/>
          <p:cNvSpPr/>
          <p:nvPr/>
        </p:nvSpPr>
        <p:spPr>
          <a:xfrm>
            <a:off x="5545800" y="3813840"/>
            <a:ext cx="67788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Saída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CustomShape 16"/>
          <p:cNvSpPr/>
          <p:nvPr/>
        </p:nvSpPr>
        <p:spPr>
          <a:xfrm>
            <a:off x="6897960" y="2444040"/>
            <a:ext cx="4996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4" name="CustomShape 17"/>
          <p:cNvSpPr/>
          <p:nvPr/>
        </p:nvSpPr>
        <p:spPr>
          <a:xfrm>
            <a:off x="7417800" y="2257200"/>
            <a:ext cx="67788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Saída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5" name="CustomShape 18"/>
          <p:cNvSpPr/>
          <p:nvPr/>
        </p:nvSpPr>
        <p:spPr>
          <a:xfrm>
            <a:off x="2014920" y="5786280"/>
            <a:ext cx="1868760" cy="499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Compilador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6" name="CustomShape 19"/>
          <p:cNvSpPr/>
          <p:nvPr/>
        </p:nvSpPr>
        <p:spPr>
          <a:xfrm>
            <a:off x="4537800" y="5809320"/>
            <a:ext cx="1257840" cy="499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VM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7" name="CustomShape 20"/>
          <p:cNvSpPr/>
          <p:nvPr/>
        </p:nvSpPr>
        <p:spPr>
          <a:xfrm>
            <a:off x="1143000" y="6000840"/>
            <a:ext cx="85680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8" name="CustomShape 21"/>
          <p:cNvSpPr/>
          <p:nvPr/>
        </p:nvSpPr>
        <p:spPr>
          <a:xfrm>
            <a:off x="3999960" y="6000840"/>
            <a:ext cx="4996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39" name="CustomShape 22"/>
          <p:cNvSpPr/>
          <p:nvPr/>
        </p:nvSpPr>
        <p:spPr>
          <a:xfrm>
            <a:off x="4721400" y="5013000"/>
            <a:ext cx="90036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Entrada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0" name="CustomShape 23"/>
          <p:cNvSpPr/>
          <p:nvPr/>
        </p:nvSpPr>
        <p:spPr>
          <a:xfrm rot="5400000">
            <a:off x="5036040" y="5607720"/>
            <a:ext cx="35676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1" name="CustomShape 24"/>
          <p:cNvSpPr/>
          <p:nvPr/>
        </p:nvSpPr>
        <p:spPr>
          <a:xfrm>
            <a:off x="436320" y="5631480"/>
            <a:ext cx="138348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Pgm. Origem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" name="CustomShape 25"/>
          <p:cNvSpPr/>
          <p:nvPr/>
        </p:nvSpPr>
        <p:spPr>
          <a:xfrm>
            <a:off x="5868000" y="6004800"/>
            <a:ext cx="4996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3" name="CustomShape 26"/>
          <p:cNvSpPr/>
          <p:nvPr/>
        </p:nvSpPr>
        <p:spPr>
          <a:xfrm>
            <a:off x="6388200" y="5817960"/>
            <a:ext cx="67788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Saída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4" name="CustomShape 27"/>
          <p:cNvSpPr/>
          <p:nvPr/>
        </p:nvSpPr>
        <p:spPr>
          <a:xfrm>
            <a:off x="5405760" y="2239920"/>
            <a:ext cx="1409400" cy="3646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Pgm. Destino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5" name="Line 28"/>
          <p:cNvSpPr/>
          <p:nvPr/>
        </p:nvSpPr>
        <p:spPr>
          <a:xfrm>
            <a:off x="0" y="3143160"/>
            <a:ext cx="9144000" cy="144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6" name="Line 29"/>
          <p:cNvSpPr/>
          <p:nvPr/>
        </p:nvSpPr>
        <p:spPr>
          <a:xfrm>
            <a:off x="0" y="4856040"/>
            <a:ext cx="9143640" cy="144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47" name="CustomShape 30"/>
          <p:cNvSpPr/>
          <p:nvPr/>
        </p:nvSpPr>
        <p:spPr>
          <a:xfrm>
            <a:off x="3178800" y="5385600"/>
            <a:ext cx="1409400" cy="3646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Pgm. Destino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8" name="CustomShape 31"/>
          <p:cNvSpPr/>
          <p:nvPr/>
        </p:nvSpPr>
        <p:spPr>
          <a:xfrm>
            <a:off x="1073880" y="6057720"/>
            <a:ext cx="85680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round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6509</TotalTime>
  <Words>1199</Words>
  <Application>Microsoft Office PowerPoint</Application>
  <PresentationFormat>Apresentação na tela (4:3)</PresentationFormat>
  <Paragraphs>276</Paragraphs>
  <Slides>36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36</vt:i4>
      </vt:variant>
    </vt:vector>
  </HeadingPairs>
  <TitlesOfParts>
    <vt:vector size="38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Compiladores   IF688 – Teoria e Implementação de Linguagens Computacionais</dc:title>
  <dc:subject/>
  <dc:creator>MARCELO</dc:creator>
  <dc:description/>
  <cp:lastModifiedBy>damorim</cp:lastModifiedBy>
  <cp:revision>25</cp:revision>
  <dcterms:created xsi:type="dcterms:W3CDTF">2014-11-03T15:46:36Z</dcterms:created>
  <dcterms:modified xsi:type="dcterms:W3CDTF">2019-02-25T18:09:35Z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36</vt:i4>
  </property>
</Properties>
</file>