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codeguru.com/csharp/.net/net_general/il/article.php/c4635/MSIL-Tutorial.htm" TargetMode="External"/><Relationship Id="rId4" Type="http://schemas.openxmlformats.org/officeDocument/2006/relationships/hyperlink" Target="http://en.wikipedia.org/wiki/List_of_CIL_instructions" TargetMode="External"/><Relationship Id="rId5" Type="http://schemas.openxmlformats.org/officeDocument/2006/relationships/hyperlink" Target="http://www.ecma-international.org/publications/files/ECMA-%20ST/ECMA-335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/>
        </p:nvSpPr>
        <p:spPr>
          <a:xfrm>
            <a:off x="685800" y="1671276"/>
            <a:ext cx="7772400" cy="198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</a:rPr>
              <a:t>4</a:t>
            </a:r>
            <a:r>
              <a:rPr b="1" lang="en" sz="4000">
                <a:solidFill>
                  <a:srgbClr val="FFFFFF"/>
                </a:solidFill>
              </a:rPr>
              <a:t>ª Aula Prática de Compiladores: </a:t>
            </a:r>
            <a:r>
              <a:rPr b="1" lang="en" sz="4000">
                <a:solidFill>
                  <a:srgbClr val="FFFFFF"/>
                </a:solidFill>
              </a:rPr>
              <a:t>Geração de Código Objeto com CIL e ILAsm</a:t>
            </a:r>
            <a:endParaRPr b="1" sz="4000">
              <a:solidFill>
                <a:srgbClr val="FFFFFF"/>
              </a:solidFill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685800" y="6380093"/>
            <a:ext cx="77724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</a:rPr>
              <a:t>Monitoria de Teoria e Implementação de Linguagens Computacionais 2018.1</a:t>
            </a:r>
            <a:endParaRPr b="1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Método mais simples: visite a árvore e gere o código para cada nó</a:t>
            </a:r>
            <a:br>
              <a:rPr lang="en"/>
            </a:b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Ex.: </a:t>
            </a:r>
            <a:r>
              <a:rPr lang="en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 = 2 + 2;</a:t>
            </a:r>
            <a:endParaRPr sz="24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1262875" y="4759100"/>
            <a:ext cx="681300" cy="482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9" name="Shape 89"/>
          <p:cNvCxnSpPr>
            <a:stCxn id="88" idx="0"/>
            <a:endCxn id="90" idx="2"/>
          </p:cNvCxnSpPr>
          <p:nvPr/>
        </p:nvCxnSpPr>
        <p:spPr>
          <a:xfrm flipH="1" rot="10800000">
            <a:off x="1603525" y="4445900"/>
            <a:ext cx="559200" cy="31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Shape 91"/>
          <p:cNvCxnSpPr>
            <a:stCxn id="90" idx="2"/>
            <a:endCxn id="92" idx="0"/>
          </p:cNvCxnSpPr>
          <p:nvPr/>
        </p:nvCxnSpPr>
        <p:spPr>
          <a:xfrm>
            <a:off x="2162838" y="4445900"/>
            <a:ext cx="642600" cy="31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Shape 93"/>
          <p:cNvCxnSpPr>
            <a:stCxn id="92" idx="2"/>
            <a:endCxn id="94" idx="0"/>
          </p:cNvCxnSpPr>
          <p:nvPr/>
        </p:nvCxnSpPr>
        <p:spPr>
          <a:xfrm flipH="1">
            <a:off x="2229138" y="5241500"/>
            <a:ext cx="576300" cy="31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Shape 95"/>
          <p:cNvCxnSpPr>
            <a:stCxn id="92" idx="2"/>
            <a:endCxn id="96" idx="0"/>
          </p:cNvCxnSpPr>
          <p:nvPr/>
        </p:nvCxnSpPr>
        <p:spPr>
          <a:xfrm>
            <a:off x="2805438" y="5241500"/>
            <a:ext cx="681300" cy="31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Shape 92"/>
          <p:cNvSpPr/>
          <p:nvPr/>
        </p:nvSpPr>
        <p:spPr>
          <a:xfrm>
            <a:off x="2464788" y="4759100"/>
            <a:ext cx="681300" cy="482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1888500" y="5554725"/>
            <a:ext cx="681300" cy="482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3146100" y="5554725"/>
            <a:ext cx="681300" cy="482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154000" y="3963500"/>
            <a:ext cx="2127300" cy="482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assignStat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Gerando Código CIL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Método mais simples: visite a árvore e gere o código para cada nó</a:t>
            </a:r>
            <a:br>
              <a:rPr lang="en"/>
            </a:b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Ex.: </a:t>
            </a:r>
            <a:r>
              <a:rPr lang="en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 = 2 + 2;</a:t>
            </a:r>
            <a:endParaRPr sz="24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4918850" y="3944525"/>
            <a:ext cx="3358200" cy="21567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b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b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Gerando Código CIL</a:t>
            </a:r>
            <a:endParaRPr/>
          </a:p>
        </p:txBody>
      </p:sp>
      <p:cxnSp>
        <p:nvCxnSpPr>
          <p:cNvPr id="106" name="Shape 106"/>
          <p:cNvCxnSpPr>
            <a:stCxn id="107" idx="0"/>
          </p:cNvCxnSpPr>
          <p:nvPr/>
        </p:nvCxnSpPr>
        <p:spPr>
          <a:xfrm flipH="1" rot="10800000">
            <a:off x="1603525" y="4445900"/>
            <a:ext cx="559200" cy="31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Shape 108"/>
          <p:cNvCxnSpPr>
            <a:endCxn id="109" idx="0"/>
          </p:cNvCxnSpPr>
          <p:nvPr/>
        </p:nvCxnSpPr>
        <p:spPr>
          <a:xfrm>
            <a:off x="2162838" y="4445900"/>
            <a:ext cx="642600" cy="31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Shape 110"/>
          <p:cNvCxnSpPr>
            <a:stCxn id="109" idx="2"/>
            <a:endCxn id="111" idx="0"/>
          </p:cNvCxnSpPr>
          <p:nvPr/>
        </p:nvCxnSpPr>
        <p:spPr>
          <a:xfrm flipH="1">
            <a:off x="2229138" y="5241500"/>
            <a:ext cx="576300" cy="31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Shape 112"/>
          <p:cNvCxnSpPr>
            <a:stCxn id="109" idx="2"/>
            <a:endCxn id="113" idx="0"/>
          </p:cNvCxnSpPr>
          <p:nvPr/>
        </p:nvCxnSpPr>
        <p:spPr>
          <a:xfrm>
            <a:off x="2805438" y="5241500"/>
            <a:ext cx="681300" cy="31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Shape 107"/>
          <p:cNvSpPr/>
          <p:nvPr/>
        </p:nvSpPr>
        <p:spPr>
          <a:xfrm>
            <a:off x="1262875" y="4759100"/>
            <a:ext cx="681300" cy="482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2464788" y="4759100"/>
            <a:ext cx="681300" cy="482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1888500" y="5554725"/>
            <a:ext cx="681300" cy="482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3146100" y="5554725"/>
            <a:ext cx="681300" cy="482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1154000" y="3963500"/>
            <a:ext cx="2127300" cy="482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assignStat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Método mais simples: visite a árvore e gere o código para cada nó</a:t>
            </a:r>
            <a:br>
              <a:rPr lang="en"/>
            </a:b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Ex.: </a:t>
            </a:r>
            <a:r>
              <a:rPr lang="en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 = 2 + 2;</a:t>
            </a:r>
            <a:endParaRPr sz="24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4918850" y="3944525"/>
            <a:ext cx="3358200" cy="21567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b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b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stloc.s ??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4918850" y="5167175"/>
            <a:ext cx="3358200" cy="3963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Gerando Código CIL</a:t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1262875" y="4759100"/>
            <a:ext cx="681300" cy="482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4" name="Shape 124"/>
          <p:cNvCxnSpPr>
            <a:stCxn id="123" idx="0"/>
          </p:cNvCxnSpPr>
          <p:nvPr/>
        </p:nvCxnSpPr>
        <p:spPr>
          <a:xfrm flipH="1" rot="10800000">
            <a:off x="1603525" y="4445900"/>
            <a:ext cx="559200" cy="31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Shape 125"/>
          <p:cNvCxnSpPr>
            <a:endCxn id="126" idx="0"/>
          </p:cNvCxnSpPr>
          <p:nvPr/>
        </p:nvCxnSpPr>
        <p:spPr>
          <a:xfrm>
            <a:off x="2162838" y="4445900"/>
            <a:ext cx="642600" cy="31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Shape 127"/>
          <p:cNvCxnSpPr>
            <a:stCxn id="126" idx="2"/>
            <a:endCxn id="128" idx="0"/>
          </p:cNvCxnSpPr>
          <p:nvPr/>
        </p:nvCxnSpPr>
        <p:spPr>
          <a:xfrm flipH="1">
            <a:off x="2229138" y="5241500"/>
            <a:ext cx="576300" cy="31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Shape 129"/>
          <p:cNvCxnSpPr>
            <a:stCxn id="126" idx="2"/>
            <a:endCxn id="130" idx="0"/>
          </p:cNvCxnSpPr>
          <p:nvPr/>
        </p:nvCxnSpPr>
        <p:spPr>
          <a:xfrm>
            <a:off x="2805438" y="5241500"/>
            <a:ext cx="681300" cy="31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Shape 126"/>
          <p:cNvSpPr/>
          <p:nvPr/>
        </p:nvSpPr>
        <p:spPr>
          <a:xfrm>
            <a:off x="2464788" y="4759100"/>
            <a:ext cx="681300" cy="482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1888500" y="5554725"/>
            <a:ext cx="681300" cy="482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3146100" y="5554725"/>
            <a:ext cx="681300" cy="482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1154000" y="3963500"/>
            <a:ext cx="2127300" cy="482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assignStat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Método mais simples: visite a árvore e gere o código para cada nó</a:t>
            </a:r>
            <a:br>
              <a:rPr lang="en"/>
            </a:b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Ex.: </a:t>
            </a:r>
            <a:r>
              <a:rPr lang="en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 = 2 + 2;</a:t>
            </a:r>
            <a:endParaRPr sz="24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4918850" y="3944525"/>
            <a:ext cx="3358200" cy="21567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b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b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stloc.s a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4918850" y="5167175"/>
            <a:ext cx="3358200" cy="3963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Gerando Código CIL</a:t>
            </a:r>
            <a:endParaRPr/>
          </a:p>
        </p:txBody>
      </p:sp>
      <p:cxnSp>
        <p:nvCxnSpPr>
          <p:cNvPr id="140" name="Shape 140"/>
          <p:cNvCxnSpPr>
            <a:stCxn id="141" idx="0"/>
          </p:cNvCxnSpPr>
          <p:nvPr/>
        </p:nvCxnSpPr>
        <p:spPr>
          <a:xfrm flipH="1" rot="10800000">
            <a:off x="1603525" y="4445900"/>
            <a:ext cx="559200" cy="31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Shape 142"/>
          <p:cNvCxnSpPr>
            <a:endCxn id="143" idx="0"/>
          </p:cNvCxnSpPr>
          <p:nvPr/>
        </p:nvCxnSpPr>
        <p:spPr>
          <a:xfrm>
            <a:off x="2162838" y="4445900"/>
            <a:ext cx="642600" cy="31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Shape 144"/>
          <p:cNvCxnSpPr>
            <a:stCxn id="143" idx="2"/>
            <a:endCxn id="145" idx="0"/>
          </p:cNvCxnSpPr>
          <p:nvPr/>
        </p:nvCxnSpPr>
        <p:spPr>
          <a:xfrm flipH="1">
            <a:off x="2229138" y="5241500"/>
            <a:ext cx="576300" cy="31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Shape 146"/>
          <p:cNvCxnSpPr>
            <a:stCxn id="143" idx="2"/>
            <a:endCxn id="147" idx="0"/>
          </p:cNvCxnSpPr>
          <p:nvPr/>
        </p:nvCxnSpPr>
        <p:spPr>
          <a:xfrm>
            <a:off x="2805438" y="5241500"/>
            <a:ext cx="681300" cy="31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Shape 141"/>
          <p:cNvSpPr/>
          <p:nvPr/>
        </p:nvSpPr>
        <p:spPr>
          <a:xfrm>
            <a:off x="1262875" y="4759100"/>
            <a:ext cx="681300" cy="482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2464788" y="4759100"/>
            <a:ext cx="681300" cy="482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1888500" y="5554725"/>
            <a:ext cx="681300" cy="482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3146100" y="5554725"/>
            <a:ext cx="681300" cy="482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154000" y="3963500"/>
            <a:ext cx="2127300" cy="482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assignStat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Método mais simples: visite a árvore e gere o código para cada nó</a:t>
            </a:r>
            <a:br>
              <a:rPr lang="en"/>
            </a:b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Ex.: </a:t>
            </a:r>
            <a:r>
              <a:rPr lang="en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 = 2 + 2;</a:t>
            </a:r>
            <a:endParaRPr sz="24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4918850" y="3944525"/>
            <a:ext cx="3358200" cy="21567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b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stloc.s a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4918850" y="4802175"/>
            <a:ext cx="3358200" cy="3963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Gerando Código CIL</a:t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1262875" y="4759100"/>
            <a:ext cx="681300" cy="482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8" name="Shape 158"/>
          <p:cNvCxnSpPr>
            <a:stCxn id="157" idx="0"/>
          </p:cNvCxnSpPr>
          <p:nvPr/>
        </p:nvCxnSpPr>
        <p:spPr>
          <a:xfrm flipH="1" rot="10800000">
            <a:off x="1603525" y="4445900"/>
            <a:ext cx="559200" cy="31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Shape 159"/>
          <p:cNvCxnSpPr>
            <a:endCxn id="160" idx="0"/>
          </p:cNvCxnSpPr>
          <p:nvPr/>
        </p:nvCxnSpPr>
        <p:spPr>
          <a:xfrm>
            <a:off x="2162838" y="4445900"/>
            <a:ext cx="642600" cy="31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Shape 161"/>
          <p:cNvCxnSpPr>
            <a:stCxn id="160" idx="2"/>
            <a:endCxn id="162" idx="0"/>
          </p:cNvCxnSpPr>
          <p:nvPr/>
        </p:nvCxnSpPr>
        <p:spPr>
          <a:xfrm flipH="1">
            <a:off x="2229138" y="5241500"/>
            <a:ext cx="576300" cy="31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Shape 163"/>
          <p:cNvCxnSpPr>
            <a:stCxn id="160" idx="2"/>
            <a:endCxn id="164" idx="0"/>
          </p:cNvCxnSpPr>
          <p:nvPr/>
        </p:nvCxnSpPr>
        <p:spPr>
          <a:xfrm>
            <a:off x="2805438" y="5241500"/>
            <a:ext cx="681300" cy="31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Shape 160"/>
          <p:cNvSpPr/>
          <p:nvPr/>
        </p:nvSpPr>
        <p:spPr>
          <a:xfrm>
            <a:off x="2464788" y="4759100"/>
            <a:ext cx="681300" cy="482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1888500" y="5554725"/>
            <a:ext cx="681300" cy="482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3146100" y="5554725"/>
            <a:ext cx="681300" cy="482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1154000" y="3963500"/>
            <a:ext cx="2127300" cy="482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assignStat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Método mais simples: visite a árvore e gere o código para cada nó</a:t>
            </a:r>
            <a:br>
              <a:rPr lang="en"/>
            </a:b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Ex.: </a:t>
            </a:r>
            <a:r>
              <a:rPr lang="en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 = 2 + 2;</a:t>
            </a:r>
            <a:endParaRPr sz="24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4918850" y="3944525"/>
            <a:ext cx="3358200" cy="21567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ldc.i4 2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stloc.s a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4918850" y="3930350"/>
            <a:ext cx="3358200" cy="5157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Gerando Código CIL</a:t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1262875" y="4759100"/>
            <a:ext cx="681300" cy="482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5" name="Shape 175"/>
          <p:cNvCxnSpPr>
            <a:stCxn id="174" idx="0"/>
          </p:cNvCxnSpPr>
          <p:nvPr/>
        </p:nvCxnSpPr>
        <p:spPr>
          <a:xfrm flipH="1" rot="10800000">
            <a:off x="1603525" y="4445900"/>
            <a:ext cx="559200" cy="31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Shape 176"/>
          <p:cNvCxnSpPr>
            <a:endCxn id="177" idx="0"/>
          </p:cNvCxnSpPr>
          <p:nvPr/>
        </p:nvCxnSpPr>
        <p:spPr>
          <a:xfrm>
            <a:off x="2162838" y="4445900"/>
            <a:ext cx="642600" cy="31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Shape 178"/>
          <p:cNvCxnSpPr>
            <a:stCxn id="177" idx="2"/>
            <a:endCxn id="179" idx="0"/>
          </p:cNvCxnSpPr>
          <p:nvPr/>
        </p:nvCxnSpPr>
        <p:spPr>
          <a:xfrm flipH="1">
            <a:off x="2229138" y="5241500"/>
            <a:ext cx="576300" cy="31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Shape 180"/>
          <p:cNvCxnSpPr>
            <a:stCxn id="177" idx="2"/>
            <a:endCxn id="181" idx="0"/>
          </p:cNvCxnSpPr>
          <p:nvPr/>
        </p:nvCxnSpPr>
        <p:spPr>
          <a:xfrm>
            <a:off x="2805438" y="5241500"/>
            <a:ext cx="681300" cy="31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Shape 177"/>
          <p:cNvSpPr/>
          <p:nvPr/>
        </p:nvSpPr>
        <p:spPr>
          <a:xfrm>
            <a:off x="2464788" y="4759100"/>
            <a:ext cx="681300" cy="482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1888500" y="5554725"/>
            <a:ext cx="681300" cy="482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3146100" y="5554725"/>
            <a:ext cx="681300" cy="482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1154000" y="3963500"/>
            <a:ext cx="2127300" cy="482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assignStat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Gerando Código CIL</a:t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Método mais simples: visite a árvore e gere o código para cada nó</a:t>
            </a:r>
            <a:br>
              <a:rPr lang="en"/>
            </a:b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Ex.: </a:t>
            </a:r>
            <a:r>
              <a:rPr lang="en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 = 2 + 2;</a:t>
            </a:r>
            <a:endParaRPr sz="24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4918850" y="3944525"/>
            <a:ext cx="3358200" cy="21567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ldc.i4 2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ldc.i4 2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stloc.s a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918850" y="4404375"/>
            <a:ext cx="3358200" cy="3963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1262875" y="4759100"/>
            <a:ext cx="681300" cy="482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2" name="Shape 192"/>
          <p:cNvCxnSpPr>
            <a:stCxn id="191" idx="0"/>
          </p:cNvCxnSpPr>
          <p:nvPr/>
        </p:nvCxnSpPr>
        <p:spPr>
          <a:xfrm flipH="1" rot="10800000">
            <a:off x="1603525" y="4445900"/>
            <a:ext cx="559200" cy="31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Shape 193"/>
          <p:cNvCxnSpPr>
            <a:endCxn id="194" idx="0"/>
          </p:cNvCxnSpPr>
          <p:nvPr/>
        </p:nvCxnSpPr>
        <p:spPr>
          <a:xfrm>
            <a:off x="2162838" y="4445900"/>
            <a:ext cx="642600" cy="31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Shape 195"/>
          <p:cNvCxnSpPr>
            <a:stCxn id="194" idx="2"/>
            <a:endCxn id="196" idx="0"/>
          </p:cNvCxnSpPr>
          <p:nvPr/>
        </p:nvCxnSpPr>
        <p:spPr>
          <a:xfrm flipH="1">
            <a:off x="2229138" y="5241500"/>
            <a:ext cx="576300" cy="31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Shape 197"/>
          <p:cNvCxnSpPr>
            <a:stCxn id="194" idx="2"/>
            <a:endCxn id="198" idx="0"/>
          </p:cNvCxnSpPr>
          <p:nvPr/>
        </p:nvCxnSpPr>
        <p:spPr>
          <a:xfrm>
            <a:off x="2805438" y="5241500"/>
            <a:ext cx="681300" cy="31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Shape 194"/>
          <p:cNvSpPr/>
          <p:nvPr/>
        </p:nvSpPr>
        <p:spPr>
          <a:xfrm>
            <a:off x="2464788" y="4759100"/>
            <a:ext cx="681300" cy="482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1888500" y="5554725"/>
            <a:ext cx="681300" cy="482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3146100" y="5554725"/>
            <a:ext cx="681300" cy="482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1154000" y="3963500"/>
            <a:ext cx="2127300" cy="4824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assignStat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457200" y="141765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.assembly HelloWorld {} </a:t>
            </a: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 Nome do seu arquivo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.assembly extern mscorlib {} </a:t>
            </a: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 "import" mscorlib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.method static void Main( ){ </a:t>
            </a: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 Declaração do main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.entrypoint </a:t>
            </a: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 Ponto de entrada do programa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.maxstack 2 </a:t>
            </a: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 Tamanho máximo da pilha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ldstr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Hello World!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 Carrega a string na pilha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call void [mscorlib]System.Console::WriteLine(string)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et </a:t>
            </a: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 Retorno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Shape 20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Gerando Código CIL </a:t>
            </a:r>
            <a:r>
              <a:rPr lang="en" sz="2000"/>
              <a:t>(Exemplo HelloWorld)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457200" y="141765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.assembly DoSomething {} </a:t>
            </a: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 Nome do seu arquivo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.assembly extern mscorlib {} </a:t>
            </a: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 "import" mscorlib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.method static void Main( ){ </a:t>
            </a: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 Declaração do main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.entrypoint </a:t>
            </a: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 Ponto de entrada do programa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.maxstack 2 </a:t>
            </a: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 Tamanho máximo da pilha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.locals init(int32 a) </a:t>
            </a: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 Definição das variáveis locais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call int32 temp( ) </a:t>
            </a: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 Chamada ao método temp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stloc.s a </a:t>
            </a: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 Carrega o valor na variável local "a"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ldloc.s a </a:t>
            </a: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 Carrega o valor da variável local na pilha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call void [mscorlib]System.Console::WriteLine(int32)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call string[mscorlib]System.Console::ReadLine( )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pop </a:t>
            </a: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 Tira o primeiro elemento da pilha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ret </a:t>
            </a: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 Retorno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Shape 2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Gerando Código CIL </a:t>
            </a:r>
            <a:r>
              <a:rPr lang="en" sz="2000"/>
              <a:t>(Exemplo DoSomething)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457200" y="141765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 Definição de um método, int32 é o tipo de retorno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.method public static int32 temp( ) { </a:t>
            </a:r>
            <a:endParaRPr i="1" sz="1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ldc.i4 10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Shape 2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Gerando Código CIL </a:t>
            </a:r>
            <a:r>
              <a:rPr lang="en" sz="2000"/>
              <a:t>(Exemplo DoSomething)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Roteiro</a:t>
            </a:r>
            <a:endParaRPr/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CIL / ILAsm</a:t>
            </a:r>
            <a:br>
              <a:rPr lang="en"/>
            </a:br>
            <a:endParaRPr sz="1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Referências de CIL</a:t>
            </a:r>
            <a:br>
              <a:rPr lang="en"/>
            </a:br>
            <a:endParaRPr sz="1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Instruções Básicas</a:t>
            </a:r>
            <a:br>
              <a:rPr lang="en"/>
            </a:br>
            <a:endParaRPr sz="1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Gerando Código CIL</a:t>
            </a:r>
            <a:br>
              <a:rPr lang="en"/>
            </a:br>
            <a:endParaRPr sz="1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Execução</a:t>
            </a:r>
            <a:br>
              <a:rPr lang="en"/>
            </a:br>
            <a:endParaRPr sz="1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Exercício Prático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Execução</a:t>
            </a:r>
            <a:endParaRPr/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Confiram as instruções do arquivo README.txt na pasta compilers-cin\aulas-praticas\ap4\ do repositório da disciplina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1. Modifique o visitor CymbolGenerationVisitor para dar suporte às funcionalidades necessárias para gerar código CIL para o programa contido no arquivo </a:t>
            </a:r>
            <a:r>
              <a:rPr lang="en"/>
              <a:t>codegen</a:t>
            </a:r>
            <a:r>
              <a:rPr lang="en"/>
              <a:t>.cym. A implementação do visitor deverá ler o código fonte de um arquivo de entrada do mesmo diretório com o nome “input.cym” e um arquivo de saída, também no mesmo diretório, com o nome “output.il”.</a:t>
            </a:r>
            <a:endParaRPr/>
          </a:p>
        </p:txBody>
      </p:sp>
      <p:sp>
        <p:nvSpPr>
          <p:cNvPr id="229" name="Shape 2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 Prático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Observações:</a:t>
            </a:r>
            <a:endParaRPr/>
          </a:p>
          <a:p>
            <a:pPr indent="-381000" lvl="1" marL="914400" rtl="0"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 função main será usada como ponto de entrada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 função println imprime um inteiro no console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 tamanho máximo da pilha deve ser o suficiente para gerar o código CIL do arquivo codegen.cym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Pode ser necessário renomear o nome de algumas funções para evitar conflitos com as instruções da CIL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Desconsidere a utilização de variáveis globais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Considere que todos os arquivos de entrada não apresentarão erros de compilação ou execução</a:t>
            </a:r>
            <a:endParaRPr/>
          </a:p>
        </p:txBody>
      </p:sp>
      <p:sp>
        <p:nvSpPr>
          <p:cNvPr id="235" name="Shape 2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 Prático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 Prático</a:t>
            </a:r>
            <a:endParaRPr/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sz="2700"/>
              <a:t>O exercício prático deve ser realizado individualmente ou em dupla e enviado por e-mail com o assunto “EXERCÍCIO PRÁTICO 04” para monitoria-if688-l@cin.ufpe.br até as 23:59 de</a:t>
            </a:r>
            <a:r>
              <a:rPr lang="en" sz="2700"/>
              <a:t> segunda-feira</a:t>
            </a:r>
            <a:r>
              <a:rPr lang="en" sz="2700"/>
              <a:t> </a:t>
            </a:r>
            <a:r>
              <a:rPr lang="en" sz="2700"/>
              <a:t>(25</a:t>
            </a:r>
            <a:r>
              <a:rPr lang="en" sz="2700"/>
              <a:t>.06.2018)</a:t>
            </a:r>
            <a:br>
              <a:rPr lang="en"/>
            </a:br>
            <a:r>
              <a:rPr lang="en" sz="1000"/>
              <a:t> </a:t>
            </a:r>
            <a:endParaRPr sz="1000"/>
          </a:p>
          <a:p>
            <a:pPr indent="-400050" lvl="0" marL="457200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A resolução do exercício prático deve estar em um arquivo comprimido com o nome “ap4.zip” e deve conter os arquivos de código fonte CodeGenerationApplicationVisitor.java e CymbolGenerationVisitor.java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CIL / ILAsm</a:t>
            </a:r>
            <a:endParaRPr/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CIL: Common Intermediate Language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Também chamada de MSIL (Microsoft Intermediate Language)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Linguagem de baixo nível, similar ao bytecode Java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Definida pela especificação CLI (Common Language Infrastructure)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Usada por: .NET, Mono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ILAsm: Ferramenta (Assembler) para geração de executáveis a partir de código CIL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CIL / ILAsm</a:t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573125" y="1679500"/>
            <a:ext cx="2508000" cy="16275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Front-end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3646347" y="2011748"/>
            <a:ext cx="2081100" cy="96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IR</a:t>
            </a:r>
            <a:endParaRPr sz="2400"/>
          </a:p>
        </p:txBody>
      </p:sp>
      <p:sp>
        <p:nvSpPr>
          <p:cNvPr id="48" name="Shape 48"/>
          <p:cNvSpPr/>
          <p:nvPr/>
        </p:nvSpPr>
        <p:spPr>
          <a:xfrm>
            <a:off x="6292707" y="1679500"/>
            <a:ext cx="2508000" cy="16275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Otimização e Geração de Código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49" name="Shape 49"/>
          <p:cNvSpPr/>
          <p:nvPr/>
        </p:nvSpPr>
        <p:spPr>
          <a:xfrm>
            <a:off x="6292707" y="4554530"/>
            <a:ext cx="2508000" cy="16275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ILAsm (Assembler)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50" name="Shape 50"/>
          <p:cNvSpPr/>
          <p:nvPr/>
        </p:nvSpPr>
        <p:spPr>
          <a:xfrm>
            <a:off x="6292800" y="3429925"/>
            <a:ext cx="2508000" cy="1001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Código CIL</a:t>
            </a:r>
            <a:endParaRPr sz="2400"/>
          </a:p>
        </p:txBody>
      </p:sp>
      <p:sp>
        <p:nvSpPr>
          <p:cNvPr id="51" name="Shape 51"/>
          <p:cNvSpPr/>
          <p:nvPr/>
        </p:nvSpPr>
        <p:spPr>
          <a:xfrm>
            <a:off x="3646347" y="4886778"/>
            <a:ext cx="2081100" cy="963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010101...</a:t>
            </a:r>
            <a:endParaRPr sz="2400"/>
          </a:p>
        </p:txBody>
      </p:sp>
      <p:sp>
        <p:nvSpPr>
          <p:cNvPr id="52" name="Shape 52"/>
          <p:cNvSpPr/>
          <p:nvPr/>
        </p:nvSpPr>
        <p:spPr>
          <a:xfrm>
            <a:off x="343288" y="4342079"/>
            <a:ext cx="2967600" cy="2052300"/>
          </a:xfrm>
          <a:prstGeom prst="ellipse">
            <a:avLst/>
          </a:prstGeom>
          <a:solidFill>
            <a:srgbClr val="0000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FFFFFF"/>
                </a:solidFill>
              </a:rPr>
              <a:t>Arquivo Executável Portável</a:t>
            </a:r>
            <a:endParaRPr sz="30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 de CIL</a:t>
            </a:r>
            <a:endParaRPr/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Artigo do </a:t>
            </a:r>
            <a:r>
              <a:rPr lang="en" u="sng">
                <a:solidFill>
                  <a:schemeClr val="hlink"/>
                </a:solidFill>
                <a:hlinkClick r:id="rId3"/>
              </a:rPr>
              <a:t>codeguru</a:t>
            </a:r>
            <a:r>
              <a:rPr lang="en"/>
              <a:t> sobre MSIL/CIL</a:t>
            </a:r>
            <a:br>
              <a:rPr lang="en"/>
            </a:br>
            <a:r>
              <a:rPr lang="en" sz="1000"/>
              <a:t> </a:t>
            </a:r>
            <a:endParaRPr sz="1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Lista de Instruções</a:t>
            </a:r>
            <a:br>
              <a:rPr lang="en"/>
            </a:br>
            <a:r>
              <a:rPr lang="en" sz="1000"/>
              <a:t> </a:t>
            </a:r>
            <a:endParaRPr sz="1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Especificação da CIL</a:t>
            </a:r>
            <a:r>
              <a:rPr lang="en"/>
              <a:t> (Partition III)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Instruções Básicas</a:t>
            </a:r>
            <a:endParaRPr/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add, sub, mul, div </a:t>
            </a:r>
            <a:r>
              <a:rPr lang="en"/>
              <a:t>- Operações aritméticas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clt, cgt, ceq </a:t>
            </a:r>
            <a:r>
              <a:rPr lang="en"/>
              <a:t>- Comparação entre valores </a:t>
            </a:r>
            <a:br>
              <a:rPr lang="en"/>
            </a:br>
            <a:r>
              <a:rPr lang="en"/>
              <a:t>(&lt;, &gt; e ==)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call method </a:t>
            </a:r>
            <a:r>
              <a:rPr lang="en"/>
              <a:t>- Chamada a um método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Instruções Básicas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ldc.i4 x </a:t>
            </a:r>
            <a:r>
              <a:rPr lang="en"/>
              <a:t>- Carrega a constante inteira </a:t>
            </a:r>
            <a:r>
              <a:rPr i="1" lang="en"/>
              <a:t>x</a:t>
            </a:r>
            <a:r>
              <a:rPr lang="en"/>
              <a:t> na pilha</a:t>
            </a:r>
            <a:br>
              <a:rPr lang="en"/>
            </a:br>
            <a:r>
              <a:rPr lang="en" sz="1000"/>
              <a:t> </a:t>
            </a:r>
            <a:endParaRPr sz="1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ldstr x </a:t>
            </a:r>
            <a:r>
              <a:rPr lang="en"/>
              <a:t>- Carrega a string </a:t>
            </a:r>
            <a:r>
              <a:rPr i="1" lang="en"/>
              <a:t>x</a:t>
            </a:r>
            <a:r>
              <a:rPr lang="en"/>
              <a:t> na pilha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ldloc x </a:t>
            </a:r>
            <a:r>
              <a:rPr lang="en"/>
              <a:t>- Carrega a variável local </a:t>
            </a:r>
            <a:r>
              <a:rPr i="1" lang="en"/>
              <a:t>x</a:t>
            </a:r>
            <a:r>
              <a:rPr lang="en"/>
              <a:t> na pilha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stloc.s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- Armazena o valor do topo da pilha na variável local </a:t>
            </a:r>
            <a:r>
              <a:rPr i="1" lang="en"/>
              <a:t>x</a:t>
            </a:r>
            <a:r>
              <a:rPr lang="en"/>
              <a:t>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Instruções Básicas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br label </a:t>
            </a:r>
            <a:r>
              <a:rPr lang="en"/>
              <a:t>- Desvia a execução para </a:t>
            </a:r>
            <a:r>
              <a:rPr i="1" lang="en"/>
              <a:t>label</a:t>
            </a:r>
            <a:endParaRPr i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brfalse label </a:t>
            </a:r>
            <a:r>
              <a:rPr lang="en"/>
              <a:t>- Desvia para </a:t>
            </a:r>
            <a:r>
              <a:rPr i="1" lang="en"/>
              <a:t>label</a:t>
            </a:r>
            <a:r>
              <a:rPr lang="en"/>
              <a:t> se no topo da pilha for 0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brtrue label </a:t>
            </a:r>
            <a:r>
              <a:rPr lang="en"/>
              <a:t>- Desvia para </a:t>
            </a:r>
            <a:r>
              <a:rPr i="1" lang="en"/>
              <a:t>label</a:t>
            </a:r>
            <a:r>
              <a:rPr lang="en"/>
              <a:t> se no topo da pilha for 1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ret </a:t>
            </a:r>
            <a:r>
              <a:rPr lang="en"/>
              <a:t>- Retorna o valor do topo da pilha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Método mais simples: visite a árvore e gere o código para cada nó</a:t>
            </a:r>
            <a:br>
              <a:rPr lang="en"/>
            </a:b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Ex.: </a:t>
            </a:r>
            <a:r>
              <a:rPr lang="en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 = 2 + 2;</a:t>
            </a:r>
            <a:endParaRPr sz="24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Gerando Código CIL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