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6"/>
  </p:notesMasterIdLst>
  <p:handoutMasterIdLst>
    <p:handoutMasterId r:id="rId67"/>
  </p:handoutMasterIdLst>
  <p:sldIdLst>
    <p:sldId id="529" r:id="rId2"/>
    <p:sldId id="499" r:id="rId3"/>
    <p:sldId id="421" r:id="rId4"/>
    <p:sldId id="504" r:id="rId5"/>
    <p:sldId id="502" r:id="rId6"/>
    <p:sldId id="503" r:id="rId7"/>
    <p:sldId id="335" r:id="rId8"/>
    <p:sldId id="423" r:id="rId9"/>
    <p:sldId id="424" r:id="rId10"/>
    <p:sldId id="497" r:id="rId11"/>
    <p:sldId id="426" r:id="rId12"/>
    <p:sldId id="530" r:id="rId13"/>
    <p:sldId id="531" r:id="rId14"/>
    <p:sldId id="429" r:id="rId15"/>
    <p:sldId id="494" r:id="rId16"/>
    <p:sldId id="430" r:id="rId17"/>
    <p:sldId id="431" r:id="rId18"/>
    <p:sldId id="500" r:id="rId19"/>
    <p:sldId id="501" r:id="rId20"/>
    <p:sldId id="505" r:id="rId21"/>
    <p:sldId id="512" r:id="rId22"/>
    <p:sldId id="508" r:id="rId23"/>
    <p:sldId id="344" r:id="rId24"/>
    <p:sldId id="345" r:id="rId25"/>
    <p:sldId id="521" r:id="rId26"/>
    <p:sldId id="506" r:id="rId27"/>
    <p:sldId id="507" r:id="rId28"/>
    <p:sldId id="347" r:id="rId29"/>
    <p:sldId id="348" r:id="rId30"/>
    <p:sldId id="433" r:id="rId31"/>
    <p:sldId id="488" r:id="rId32"/>
    <p:sldId id="509" r:id="rId33"/>
    <p:sldId id="371" r:id="rId34"/>
    <p:sldId id="376" r:id="rId35"/>
    <p:sldId id="460" r:id="rId36"/>
    <p:sldId id="510" r:id="rId37"/>
    <p:sldId id="377" r:id="rId38"/>
    <p:sldId id="513" r:id="rId39"/>
    <p:sldId id="514" r:id="rId40"/>
    <p:sldId id="484" r:id="rId41"/>
    <p:sldId id="381" r:id="rId42"/>
    <p:sldId id="483" r:id="rId43"/>
    <p:sldId id="495" r:id="rId44"/>
    <p:sldId id="453" r:id="rId45"/>
    <p:sldId id="459" r:id="rId46"/>
    <p:sldId id="523" r:id="rId47"/>
    <p:sldId id="524" r:id="rId48"/>
    <p:sldId id="525" r:id="rId49"/>
    <p:sldId id="526" r:id="rId50"/>
    <p:sldId id="527" r:id="rId51"/>
    <p:sldId id="522" r:id="rId52"/>
    <p:sldId id="520" r:id="rId53"/>
    <p:sldId id="471" r:id="rId54"/>
    <p:sldId id="472" r:id="rId55"/>
    <p:sldId id="475" r:id="rId56"/>
    <p:sldId id="477" r:id="rId57"/>
    <p:sldId id="532" r:id="rId58"/>
    <p:sldId id="478" r:id="rId59"/>
    <p:sldId id="481" r:id="rId60"/>
    <p:sldId id="496" r:id="rId61"/>
    <p:sldId id="479" r:id="rId62"/>
    <p:sldId id="482" r:id="rId63"/>
    <p:sldId id="528" r:id="rId64"/>
    <p:sldId id="533" r:id="rId65"/>
  </p:sldIdLst>
  <p:sldSz cx="9144000" cy="6858000" type="screen4x3"/>
  <p:notesSz cx="6743700" cy="985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3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DD5-393D-4522-8D73-EB6946FE5A7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1D85-AE9F-47BD-837B-F9C88ABE1A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81220"/>
            <a:ext cx="539496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smtClean="0"/>
              <a:t>CONCEITOS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Teoria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39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7218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2" name="Seta para a direita 1"/>
          <p:cNvSpPr/>
          <p:nvPr/>
        </p:nvSpPr>
        <p:spPr>
          <a:xfrm flipH="1">
            <a:off x="4932040" y="1988840"/>
            <a:ext cx="576064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728315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  <a:endParaRPr lang="pt-BR" b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435280" cy="261461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Parsing</a:t>
            </a:r>
            <a:r>
              <a:rPr lang="pt-BR" dirty="0" smtClean="0"/>
              <a:t>: Processo de busca </a:t>
            </a:r>
            <a:r>
              <a:rPr lang="pt-BR" dirty="0"/>
              <a:t>de derivação de uma </a:t>
            </a:r>
            <a:r>
              <a:rPr lang="pt-BR" dirty="0" err="1" smtClean="0"/>
              <a:t>string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endParaRPr lang="pt-BR" b="1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275856" y="3284984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2" name="Forma livre 1"/>
          <p:cNvSpPr/>
          <p:nvPr/>
        </p:nvSpPr>
        <p:spPr>
          <a:xfrm>
            <a:off x="1963571" y="3649200"/>
            <a:ext cx="4797469" cy="566176"/>
          </a:xfrm>
          <a:custGeom>
            <a:avLst/>
            <a:gdLst>
              <a:gd name="connsiteX0" fmla="*/ 0 w 4797469"/>
              <a:gd name="connsiteY0" fmla="*/ 541124 h 566176"/>
              <a:gd name="connsiteX1" fmla="*/ 313151 w 4797469"/>
              <a:gd name="connsiteY1" fmla="*/ 566176 h 566176"/>
              <a:gd name="connsiteX2" fmla="*/ 638828 w 4797469"/>
              <a:gd name="connsiteY2" fmla="*/ 553650 h 566176"/>
              <a:gd name="connsiteX3" fmla="*/ 726510 w 4797469"/>
              <a:gd name="connsiteY3" fmla="*/ 516072 h 566176"/>
              <a:gd name="connsiteX4" fmla="*/ 839244 w 4797469"/>
              <a:gd name="connsiteY4" fmla="*/ 428389 h 566176"/>
              <a:gd name="connsiteX5" fmla="*/ 939452 w 4797469"/>
              <a:gd name="connsiteY5" fmla="*/ 378285 h 566176"/>
              <a:gd name="connsiteX6" fmla="*/ 989557 w 4797469"/>
              <a:gd name="connsiteY6" fmla="*/ 353233 h 566176"/>
              <a:gd name="connsiteX7" fmla="*/ 1064713 w 4797469"/>
              <a:gd name="connsiteY7" fmla="*/ 303129 h 566176"/>
              <a:gd name="connsiteX8" fmla="*/ 1102291 w 4797469"/>
              <a:gd name="connsiteY8" fmla="*/ 278077 h 566176"/>
              <a:gd name="connsiteX9" fmla="*/ 1139869 w 4797469"/>
              <a:gd name="connsiteY9" fmla="*/ 265551 h 566176"/>
              <a:gd name="connsiteX10" fmla="*/ 1215025 w 4797469"/>
              <a:gd name="connsiteY10" fmla="*/ 215447 h 566176"/>
              <a:gd name="connsiteX11" fmla="*/ 1252603 w 4797469"/>
              <a:gd name="connsiteY11" fmla="*/ 190395 h 566176"/>
              <a:gd name="connsiteX12" fmla="*/ 1365337 w 4797469"/>
              <a:gd name="connsiteY12" fmla="*/ 152817 h 566176"/>
              <a:gd name="connsiteX13" fmla="*/ 1440494 w 4797469"/>
              <a:gd name="connsiteY13" fmla="*/ 127765 h 566176"/>
              <a:gd name="connsiteX14" fmla="*/ 1490598 w 4797469"/>
              <a:gd name="connsiteY14" fmla="*/ 102713 h 566176"/>
              <a:gd name="connsiteX15" fmla="*/ 1615858 w 4797469"/>
              <a:gd name="connsiteY15" fmla="*/ 77661 h 566176"/>
              <a:gd name="connsiteX16" fmla="*/ 1716066 w 4797469"/>
              <a:gd name="connsiteY16" fmla="*/ 52609 h 566176"/>
              <a:gd name="connsiteX17" fmla="*/ 1903957 w 4797469"/>
              <a:gd name="connsiteY17" fmla="*/ 27557 h 566176"/>
              <a:gd name="connsiteX18" fmla="*/ 1941535 w 4797469"/>
              <a:gd name="connsiteY18" fmla="*/ 15030 h 566176"/>
              <a:gd name="connsiteX19" fmla="*/ 2430050 w 4797469"/>
              <a:gd name="connsiteY19" fmla="*/ 15030 h 566176"/>
              <a:gd name="connsiteX20" fmla="*/ 2605414 w 4797469"/>
              <a:gd name="connsiteY20" fmla="*/ 27557 h 566176"/>
              <a:gd name="connsiteX21" fmla="*/ 3206663 w 4797469"/>
              <a:gd name="connsiteY21" fmla="*/ 40083 h 566176"/>
              <a:gd name="connsiteX22" fmla="*/ 3281820 w 4797469"/>
              <a:gd name="connsiteY22" fmla="*/ 65135 h 566176"/>
              <a:gd name="connsiteX23" fmla="*/ 3344450 w 4797469"/>
              <a:gd name="connsiteY23" fmla="*/ 115239 h 566176"/>
              <a:gd name="connsiteX24" fmla="*/ 3369502 w 4797469"/>
              <a:gd name="connsiteY24" fmla="*/ 152817 h 566176"/>
              <a:gd name="connsiteX25" fmla="*/ 3407080 w 4797469"/>
              <a:gd name="connsiteY25" fmla="*/ 165343 h 566176"/>
              <a:gd name="connsiteX26" fmla="*/ 3482236 w 4797469"/>
              <a:gd name="connsiteY26" fmla="*/ 215447 h 566176"/>
              <a:gd name="connsiteX27" fmla="*/ 3532340 w 4797469"/>
              <a:gd name="connsiteY27" fmla="*/ 240499 h 566176"/>
              <a:gd name="connsiteX28" fmla="*/ 3569918 w 4797469"/>
              <a:gd name="connsiteY28" fmla="*/ 265551 h 566176"/>
              <a:gd name="connsiteX29" fmla="*/ 3682652 w 4797469"/>
              <a:gd name="connsiteY29" fmla="*/ 303129 h 566176"/>
              <a:gd name="connsiteX30" fmla="*/ 3720231 w 4797469"/>
              <a:gd name="connsiteY30" fmla="*/ 328181 h 566176"/>
              <a:gd name="connsiteX31" fmla="*/ 3782861 w 4797469"/>
              <a:gd name="connsiteY31" fmla="*/ 353233 h 566176"/>
              <a:gd name="connsiteX32" fmla="*/ 3832965 w 4797469"/>
              <a:gd name="connsiteY32" fmla="*/ 378285 h 566176"/>
              <a:gd name="connsiteX33" fmla="*/ 3870543 w 4797469"/>
              <a:gd name="connsiteY33" fmla="*/ 390811 h 566176"/>
              <a:gd name="connsiteX34" fmla="*/ 3908121 w 4797469"/>
              <a:gd name="connsiteY34" fmla="*/ 415863 h 566176"/>
              <a:gd name="connsiteX35" fmla="*/ 3945699 w 4797469"/>
              <a:gd name="connsiteY35" fmla="*/ 428389 h 566176"/>
              <a:gd name="connsiteX36" fmla="*/ 4045907 w 4797469"/>
              <a:gd name="connsiteY36" fmla="*/ 465967 h 566176"/>
              <a:gd name="connsiteX37" fmla="*/ 4083485 w 4797469"/>
              <a:gd name="connsiteY37" fmla="*/ 491020 h 566176"/>
              <a:gd name="connsiteX38" fmla="*/ 4171168 w 4797469"/>
              <a:gd name="connsiteY38" fmla="*/ 516072 h 566176"/>
              <a:gd name="connsiteX39" fmla="*/ 4208746 w 4797469"/>
              <a:gd name="connsiteY39" fmla="*/ 528598 h 566176"/>
              <a:gd name="connsiteX40" fmla="*/ 4797469 w 4797469"/>
              <a:gd name="connsiteY40" fmla="*/ 553650 h 56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797469" h="566176">
                <a:moveTo>
                  <a:pt x="0" y="541124"/>
                </a:moveTo>
                <a:cubicBezTo>
                  <a:pt x="85320" y="549656"/>
                  <a:pt x="236566" y="566176"/>
                  <a:pt x="313151" y="566176"/>
                </a:cubicBezTo>
                <a:cubicBezTo>
                  <a:pt x="421790" y="566176"/>
                  <a:pt x="530269" y="557825"/>
                  <a:pt x="638828" y="553650"/>
                </a:cubicBezTo>
                <a:cubicBezTo>
                  <a:pt x="669494" y="543428"/>
                  <a:pt x="699424" y="535420"/>
                  <a:pt x="726510" y="516072"/>
                </a:cubicBezTo>
                <a:cubicBezTo>
                  <a:pt x="822733" y="447340"/>
                  <a:pt x="685857" y="505082"/>
                  <a:pt x="839244" y="428389"/>
                </a:cubicBezTo>
                <a:lnTo>
                  <a:pt x="939452" y="378285"/>
                </a:lnTo>
                <a:cubicBezTo>
                  <a:pt x="956154" y="369934"/>
                  <a:pt x="974020" y="363591"/>
                  <a:pt x="989557" y="353233"/>
                </a:cubicBezTo>
                <a:lnTo>
                  <a:pt x="1064713" y="303129"/>
                </a:lnTo>
                <a:cubicBezTo>
                  <a:pt x="1077239" y="294778"/>
                  <a:pt x="1088009" y="282838"/>
                  <a:pt x="1102291" y="278077"/>
                </a:cubicBezTo>
                <a:cubicBezTo>
                  <a:pt x="1114817" y="273902"/>
                  <a:pt x="1128327" y="271963"/>
                  <a:pt x="1139869" y="265551"/>
                </a:cubicBezTo>
                <a:cubicBezTo>
                  <a:pt x="1166189" y="250929"/>
                  <a:pt x="1189973" y="232148"/>
                  <a:pt x="1215025" y="215447"/>
                </a:cubicBezTo>
                <a:cubicBezTo>
                  <a:pt x="1227551" y="207096"/>
                  <a:pt x="1237998" y="194046"/>
                  <a:pt x="1252603" y="190395"/>
                </a:cubicBezTo>
                <a:cubicBezTo>
                  <a:pt x="1343783" y="167600"/>
                  <a:pt x="1261564" y="190552"/>
                  <a:pt x="1365337" y="152817"/>
                </a:cubicBezTo>
                <a:cubicBezTo>
                  <a:pt x="1390155" y="143792"/>
                  <a:pt x="1416874" y="139575"/>
                  <a:pt x="1440494" y="127765"/>
                </a:cubicBezTo>
                <a:cubicBezTo>
                  <a:pt x="1457195" y="119414"/>
                  <a:pt x="1472644" y="107843"/>
                  <a:pt x="1490598" y="102713"/>
                </a:cubicBezTo>
                <a:cubicBezTo>
                  <a:pt x="1531540" y="91015"/>
                  <a:pt x="1574549" y="87988"/>
                  <a:pt x="1615858" y="77661"/>
                </a:cubicBezTo>
                <a:cubicBezTo>
                  <a:pt x="1649261" y="69310"/>
                  <a:pt x="1682104" y="58269"/>
                  <a:pt x="1716066" y="52609"/>
                </a:cubicBezTo>
                <a:cubicBezTo>
                  <a:pt x="1828517" y="33867"/>
                  <a:pt x="1765980" y="42888"/>
                  <a:pt x="1903957" y="27557"/>
                </a:cubicBezTo>
                <a:cubicBezTo>
                  <a:pt x="1916483" y="23381"/>
                  <a:pt x="1928544" y="17392"/>
                  <a:pt x="1941535" y="15030"/>
                </a:cubicBezTo>
                <a:cubicBezTo>
                  <a:pt x="2109538" y="-15517"/>
                  <a:pt x="2241647" y="8953"/>
                  <a:pt x="2430050" y="15030"/>
                </a:cubicBezTo>
                <a:cubicBezTo>
                  <a:pt x="2488505" y="19206"/>
                  <a:pt x="2546841" y="25667"/>
                  <a:pt x="2605414" y="27557"/>
                </a:cubicBezTo>
                <a:cubicBezTo>
                  <a:pt x="2805770" y="34020"/>
                  <a:pt x="3006512" y="28964"/>
                  <a:pt x="3206663" y="40083"/>
                </a:cubicBezTo>
                <a:cubicBezTo>
                  <a:pt x="3233030" y="41548"/>
                  <a:pt x="3281820" y="65135"/>
                  <a:pt x="3281820" y="65135"/>
                </a:cubicBezTo>
                <a:cubicBezTo>
                  <a:pt x="3353616" y="172828"/>
                  <a:pt x="3258017" y="46093"/>
                  <a:pt x="3344450" y="115239"/>
                </a:cubicBezTo>
                <a:cubicBezTo>
                  <a:pt x="3356205" y="124643"/>
                  <a:pt x="3357747" y="143413"/>
                  <a:pt x="3369502" y="152817"/>
                </a:cubicBezTo>
                <a:cubicBezTo>
                  <a:pt x="3379812" y="161065"/>
                  <a:pt x="3395538" y="158931"/>
                  <a:pt x="3407080" y="165343"/>
                </a:cubicBezTo>
                <a:cubicBezTo>
                  <a:pt x="3433400" y="179965"/>
                  <a:pt x="3455306" y="201982"/>
                  <a:pt x="3482236" y="215447"/>
                </a:cubicBezTo>
                <a:cubicBezTo>
                  <a:pt x="3498937" y="223798"/>
                  <a:pt x="3516128" y="231235"/>
                  <a:pt x="3532340" y="240499"/>
                </a:cubicBezTo>
                <a:cubicBezTo>
                  <a:pt x="3545411" y="247968"/>
                  <a:pt x="3556081" y="259621"/>
                  <a:pt x="3569918" y="265551"/>
                </a:cubicBezTo>
                <a:cubicBezTo>
                  <a:pt x="3737374" y="337318"/>
                  <a:pt x="3479256" y="201432"/>
                  <a:pt x="3682652" y="303129"/>
                </a:cubicBezTo>
                <a:cubicBezTo>
                  <a:pt x="3696117" y="309862"/>
                  <a:pt x="3706766" y="321448"/>
                  <a:pt x="3720231" y="328181"/>
                </a:cubicBezTo>
                <a:cubicBezTo>
                  <a:pt x="3740342" y="338236"/>
                  <a:pt x="3762314" y="344101"/>
                  <a:pt x="3782861" y="353233"/>
                </a:cubicBezTo>
                <a:cubicBezTo>
                  <a:pt x="3799924" y="360817"/>
                  <a:pt x="3815802" y="370929"/>
                  <a:pt x="3832965" y="378285"/>
                </a:cubicBezTo>
                <a:cubicBezTo>
                  <a:pt x="3845101" y="383486"/>
                  <a:pt x="3858733" y="384906"/>
                  <a:pt x="3870543" y="390811"/>
                </a:cubicBezTo>
                <a:cubicBezTo>
                  <a:pt x="3884008" y="397544"/>
                  <a:pt x="3894656" y="409130"/>
                  <a:pt x="3908121" y="415863"/>
                </a:cubicBezTo>
                <a:cubicBezTo>
                  <a:pt x="3919931" y="421768"/>
                  <a:pt x="3933563" y="423188"/>
                  <a:pt x="3945699" y="428389"/>
                </a:cubicBezTo>
                <a:cubicBezTo>
                  <a:pt x="4037402" y="467690"/>
                  <a:pt x="3953532" y="442873"/>
                  <a:pt x="4045907" y="465967"/>
                </a:cubicBezTo>
                <a:cubicBezTo>
                  <a:pt x="4058433" y="474318"/>
                  <a:pt x="4070020" y="484287"/>
                  <a:pt x="4083485" y="491020"/>
                </a:cubicBezTo>
                <a:cubicBezTo>
                  <a:pt x="4103507" y="501031"/>
                  <a:pt x="4152440" y="510721"/>
                  <a:pt x="4171168" y="516072"/>
                </a:cubicBezTo>
                <a:cubicBezTo>
                  <a:pt x="4183864" y="519699"/>
                  <a:pt x="4196008" y="525124"/>
                  <a:pt x="4208746" y="528598"/>
                </a:cubicBezTo>
                <a:cubicBezTo>
                  <a:pt x="4445415" y="593144"/>
                  <a:pt x="4376279" y="553650"/>
                  <a:pt x="4797469" y="553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761040" y="3912247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</a:t>
            </a:r>
            <a:r>
              <a:rPr lang="en-US" sz="2400" dirty="0" err="1" smtClean="0"/>
              <a:t>em</a:t>
            </a:r>
            <a:r>
              <a:rPr lang="en-US" sz="2400" dirty="0" smtClean="0"/>
              <a:t> L(G)</a:t>
            </a:r>
            <a:endParaRPr lang="en-US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390344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497685" y="3212976"/>
            <a:ext cx="1738611" cy="436223"/>
          </a:xfrm>
          <a:prstGeom prst="wedgeRectCallout">
            <a:avLst>
              <a:gd name="adj1" fmla="val -46915"/>
              <a:gd name="adj2" fmla="val 911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derivações</a:t>
            </a:r>
            <a:r>
              <a:rPr lang="en-US" dirty="0" smtClean="0"/>
              <a:t> de s</a:t>
            </a:r>
            <a:endParaRPr lang="en-US" dirty="0"/>
          </a:p>
        </p:txBody>
      </p:sp>
      <p:sp>
        <p:nvSpPr>
          <p:cNvPr id="7" name="Forma livre 6"/>
          <p:cNvSpPr/>
          <p:nvPr/>
        </p:nvSpPr>
        <p:spPr>
          <a:xfrm>
            <a:off x="2627451" y="4202850"/>
            <a:ext cx="3820438" cy="592275"/>
          </a:xfrm>
          <a:custGeom>
            <a:avLst/>
            <a:gdLst>
              <a:gd name="connsiteX0" fmla="*/ 0 w 3820438"/>
              <a:gd name="connsiteY0" fmla="*/ 0 h 592275"/>
              <a:gd name="connsiteX1" fmla="*/ 125260 w 3820438"/>
              <a:gd name="connsiteY1" fmla="*/ 125260 h 592275"/>
              <a:gd name="connsiteX2" fmla="*/ 162838 w 3820438"/>
              <a:gd name="connsiteY2" fmla="*/ 150312 h 592275"/>
              <a:gd name="connsiteX3" fmla="*/ 212942 w 3820438"/>
              <a:gd name="connsiteY3" fmla="*/ 187890 h 592275"/>
              <a:gd name="connsiteX4" fmla="*/ 275572 w 3820438"/>
              <a:gd name="connsiteY4" fmla="*/ 225468 h 592275"/>
              <a:gd name="connsiteX5" fmla="*/ 313151 w 3820438"/>
              <a:gd name="connsiteY5" fmla="*/ 263046 h 592275"/>
              <a:gd name="connsiteX6" fmla="*/ 363255 w 3820438"/>
              <a:gd name="connsiteY6" fmla="*/ 300624 h 592275"/>
              <a:gd name="connsiteX7" fmla="*/ 475989 w 3820438"/>
              <a:gd name="connsiteY7" fmla="*/ 363255 h 592275"/>
              <a:gd name="connsiteX8" fmla="*/ 538619 w 3820438"/>
              <a:gd name="connsiteY8" fmla="*/ 400833 h 592275"/>
              <a:gd name="connsiteX9" fmla="*/ 576197 w 3820438"/>
              <a:gd name="connsiteY9" fmla="*/ 438411 h 592275"/>
              <a:gd name="connsiteX10" fmla="*/ 626301 w 3820438"/>
              <a:gd name="connsiteY10" fmla="*/ 450937 h 592275"/>
              <a:gd name="connsiteX11" fmla="*/ 726509 w 3820438"/>
              <a:gd name="connsiteY11" fmla="*/ 526093 h 592275"/>
              <a:gd name="connsiteX12" fmla="*/ 764088 w 3820438"/>
              <a:gd name="connsiteY12" fmla="*/ 563671 h 592275"/>
              <a:gd name="connsiteX13" fmla="*/ 889348 w 3820438"/>
              <a:gd name="connsiteY13" fmla="*/ 588723 h 592275"/>
              <a:gd name="connsiteX14" fmla="*/ 1039660 w 3820438"/>
              <a:gd name="connsiteY14" fmla="*/ 576197 h 592275"/>
              <a:gd name="connsiteX15" fmla="*/ 1152394 w 3820438"/>
              <a:gd name="connsiteY15" fmla="*/ 563671 h 592275"/>
              <a:gd name="connsiteX16" fmla="*/ 2079320 w 3820438"/>
              <a:gd name="connsiteY16" fmla="*/ 576197 h 592275"/>
              <a:gd name="connsiteX17" fmla="*/ 2718148 w 3820438"/>
              <a:gd name="connsiteY17" fmla="*/ 576197 h 592275"/>
              <a:gd name="connsiteX18" fmla="*/ 2830882 w 3820438"/>
              <a:gd name="connsiteY18" fmla="*/ 551145 h 592275"/>
              <a:gd name="connsiteX19" fmla="*/ 2981194 w 3820438"/>
              <a:gd name="connsiteY19" fmla="*/ 538619 h 592275"/>
              <a:gd name="connsiteX20" fmla="*/ 3043825 w 3820438"/>
              <a:gd name="connsiteY20" fmla="*/ 513567 h 592275"/>
              <a:gd name="connsiteX21" fmla="*/ 3169085 w 3820438"/>
              <a:gd name="connsiteY21" fmla="*/ 488515 h 592275"/>
              <a:gd name="connsiteX22" fmla="*/ 3231715 w 3820438"/>
              <a:gd name="connsiteY22" fmla="*/ 425885 h 592275"/>
              <a:gd name="connsiteX23" fmla="*/ 3319397 w 3820438"/>
              <a:gd name="connsiteY23" fmla="*/ 325676 h 592275"/>
              <a:gd name="connsiteX24" fmla="*/ 3369501 w 3820438"/>
              <a:gd name="connsiteY24" fmla="*/ 250520 h 592275"/>
              <a:gd name="connsiteX25" fmla="*/ 3482235 w 3820438"/>
              <a:gd name="connsiteY25" fmla="*/ 150312 h 592275"/>
              <a:gd name="connsiteX26" fmla="*/ 3532340 w 3820438"/>
              <a:gd name="connsiteY26" fmla="*/ 125260 h 592275"/>
              <a:gd name="connsiteX27" fmla="*/ 3594970 w 3820438"/>
              <a:gd name="connsiteY27" fmla="*/ 87682 h 592275"/>
              <a:gd name="connsiteX28" fmla="*/ 3632548 w 3820438"/>
              <a:gd name="connsiteY28" fmla="*/ 62630 h 592275"/>
              <a:gd name="connsiteX29" fmla="*/ 3670126 w 3820438"/>
              <a:gd name="connsiteY29" fmla="*/ 50104 h 592275"/>
              <a:gd name="connsiteX30" fmla="*/ 3707704 w 3820438"/>
              <a:gd name="connsiteY30" fmla="*/ 25052 h 592275"/>
              <a:gd name="connsiteX31" fmla="*/ 3745282 w 3820438"/>
              <a:gd name="connsiteY31" fmla="*/ 12526 h 592275"/>
              <a:gd name="connsiteX32" fmla="*/ 3820438 w 3820438"/>
              <a:gd name="connsiteY32" fmla="*/ 0 h 5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20438" h="592275">
                <a:moveTo>
                  <a:pt x="0" y="0"/>
                </a:moveTo>
                <a:cubicBezTo>
                  <a:pt x="41753" y="41753"/>
                  <a:pt x="76129" y="92506"/>
                  <a:pt x="125260" y="125260"/>
                </a:cubicBezTo>
                <a:cubicBezTo>
                  <a:pt x="137786" y="133611"/>
                  <a:pt x="150588" y="141562"/>
                  <a:pt x="162838" y="150312"/>
                </a:cubicBezTo>
                <a:cubicBezTo>
                  <a:pt x="179826" y="162446"/>
                  <a:pt x="195572" y="176310"/>
                  <a:pt x="212942" y="187890"/>
                </a:cubicBezTo>
                <a:cubicBezTo>
                  <a:pt x="233199" y="201395"/>
                  <a:pt x="256095" y="210860"/>
                  <a:pt x="275572" y="225468"/>
                </a:cubicBezTo>
                <a:cubicBezTo>
                  <a:pt x="289744" y="236097"/>
                  <a:pt x="299701" y="251518"/>
                  <a:pt x="313151" y="263046"/>
                </a:cubicBezTo>
                <a:cubicBezTo>
                  <a:pt x="329002" y="276632"/>
                  <a:pt x="346267" y="288490"/>
                  <a:pt x="363255" y="300624"/>
                </a:cubicBezTo>
                <a:cubicBezTo>
                  <a:pt x="419788" y="341005"/>
                  <a:pt x="395461" y="319330"/>
                  <a:pt x="475989" y="363255"/>
                </a:cubicBezTo>
                <a:cubicBezTo>
                  <a:pt x="497362" y="374913"/>
                  <a:pt x="519142" y="386225"/>
                  <a:pt x="538619" y="400833"/>
                </a:cubicBezTo>
                <a:cubicBezTo>
                  <a:pt x="552791" y="411462"/>
                  <a:pt x="560817" y="429622"/>
                  <a:pt x="576197" y="438411"/>
                </a:cubicBezTo>
                <a:cubicBezTo>
                  <a:pt x="591144" y="446952"/>
                  <a:pt x="609600" y="446762"/>
                  <a:pt x="626301" y="450937"/>
                </a:cubicBezTo>
                <a:cubicBezTo>
                  <a:pt x="659704" y="475989"/>
                  <a:pt x="696985" y="496569"/>
                  <a:pt x="726509" y="526093"/>
                </a:cubicBezTo>
                <a:cubicBezTo>
                  <a:pt x="739035" y="538619"/>
                  <a:pt x="747554" y="557312"/>
                  <a:pt x="764088" y="563671"/>
                </a:cubicBezTo>
                <a:cubicBezTo>
                  <a:pt x="803830" y="578956"/>
                  <a:pt x="889348" y="588723"/>
                  <a:pt x="889348" y="588723"/>
                </a:cubicBezTo>
                <a:lnTo>
                  <a:pt x="1039660" y="576197"/>
                </a:lnTo>
                <a:cubicBezTo>
                  <a:pt x="1077299" y="572612"/>
                  <a:pt x="1114585" y="563671"/>
                  <a:pt x="1152394" y="563671"/>
                </a:cubicBezTo>
                <a:cubicBezTo>
                  <a:pt x="1461398" y="563671"/>
                  <a:pt x="1770345" y="572022"/>
                  <a:pt x="2079320" y="576197"/>
                </a:cubicBezTo>
                <a:cubicBezTo>
                  <a:pt x="2371957" y="598707"/>
                  <a:pt x="2270689" y="596536"/>
                  <a:pt x="2718148" y="576197"/>
                </a:cubicBezTo>
                <a:cubicBezTo>
                  <a:pt x="2954683" y="565445"/>
                  <a:pt x="2692083" y="569651"/>
                  <a:pt x="2830882" y="551145"/>
                </a:cubicBezTo>
                <a:cubicBezTo>
                  <a:pt x="2880719" y="544500"/>
                  <a:pt x="2931090" y="542794"/>
                  <a:pt x="2981194" y="538619"/>
                </a:cubicBezTo>
                <a:cubicBezTo>
                  <a:pt x="3002071" y="530268"/>
                  <a:pt x="3022099" y="519361"/>
                  <a:pt x="3043825" y="513567"/>
                </a:cubicBezTo>
                <a:cubicBezTo>
                  <a:pt x="3084968" y="502596"/>
                  <a:pt x="3169085" y="488515"/>
                  <a:pt x="3169085" y="488515"/>
                </a:cubicBezTo>
                <a:cubicBezTo>
                  <a:pt x="3237978" y="442586"/>
                  <a:pt x="3179523" y="488515"/>
                  <a:pt x="3231715" y="425885"/>
                </a:cubicBezTo>
                <a:cubicBezTo>
                  <a:pt x="3323800" y="315383"/>
                  <a:pt x="3204495" y="483667"/>
                  <a:pt x="3319397" y="325676"/>
                </a:cubicBezTo>
                <a:cubicBezTo>
                  <a:pt x="3337106" y="301326"/>
                  <a:pt x="3348211" y="271810"/>
                  <a:pt x="3369501" y="250520"/>
                </a:cubicBezTo>
                <a:cubicBezTo>
                  <a:pt x="3409859" y="210162"/>
                  <a:pt x="3433592" y="182741"/>
                  <a:pt x="3482235" y="150312"/>
                </a:cubicBezTo>
                <a:cubicBezTo>
                  <a:pt x="3497772" y="139954"/>
                  <a:pt x="3516017" y="134328"/>
                  <a:pt x="3532340" y="125260"/>
                </a:cubicBezTo>
                <a:cubicBezTo>
                  <a:pt x="3553622" y="113437"/>
                  <a:pt x="3574324" y="100585"/>
                  <a:pt x="3594970" y="87682"/>
                </a:cubicBezTo>
                <a:cubicBezTo>
                  <a:pt x="3607736" y="79703"/>
                  <a:pt x="3619083" y="69363"/>
                  <a:pt x="3632548" y="62630"/>
                </a:cubicBezTo>
                <a:cubicBezTo>
                  <a:pt x="3644358" y="56725"/>
                  <a:pt x="3658316" y="56009"/>
                  <a:pt x="3670126" y="50104"/>
                </a:cubicBezTo>
                <a:cubicBezTo>
                  <a:pt x="3683591" y="43371"/>
                  <a:pt x="3694239" y="31785"/>
                  <a:pt x="3707704" y="25052"/>
                </a:cubicBezTo>
                <a:cubicBezTo>
                  <a:pt x="3719514" y="19147"/>
                  <a:pt x="3732393" y="15390"/>
                  <a:pt x="3745282" y="12526"/>
                </a:cubicBezTo>
                <a:cubicBezTo>
                  <a:pt x="3770075" y="7016"/>
                  <a:pt x="3820438" y="0"/>
                  <a:pt x="382043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200" i="1" dirty="0" smtClean="0"/>
              <a:t>right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b="1" dirty="0" smtClean="0">
                <a:sym typeface="Wingdings" pitchFamily="-111" charset="2"/>
              </a:rPr>
              <a:t> = </a:t>
            </a:r>
            <a:r>
              <a:rPr lang="en-US" sz="3200" i="1" dirty="0" smtClean="0">
                <a:sym typeface="Wingdings" pitchFamily="-111" charset="2"/>
              </a:rPr>
              <a:t>right</a:t>
            </a:r>
            <a:r>
              <a:rPr lang="en-US" sz="3200" b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letter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Parsers</a:t>
            </a:r>
            <a:r>
              <a:rPr lang="pt-BR" dirty="0"/>
              <a:t> </a:t>
            </a:r>
            <a:r>
              <a:rPr lang="pt-BR" dirty="0" smtClean="0"/>
              <a:t>TOP-DOWN </a:t>
            </a:r>
            <a:r>
              <a:rPr lang="pt-BR" dirty="0"/>
              <a:t>e </a:t>
            </a:r>
            <a:r>
              <a:rPr lang="pt-BR" dirty="0" smtClean="0"/>
              <a:t>BOTTOM-UP, BACKTRACKING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PREDITIVO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err="1" smtClean="0"/>
              <a:t>Parser</a:t>
            </a:r>
            <a:r>
              <a:rPr lang="pt-BR" dirty="0" smtClean="0"/>
              <a:t> top-</a:t>
            </a:r>
            <a:r>
              <a:rPr lang="pt-BR" dirty="0" err="1" smtClean="0"/>
              <a:t>down</a:t>
            </a:r>
            <a:r>
              <a:rPr lang="pt-BR" dirty="0" smtClean="0"/>
              <a:t> e preditivo</a:t>
            </a:r>
          </a:p>
          <a:p>
            <a:pPr lvl="2"/>
            <a:r>
              <a:rPr lang="pt-BR" dirty="0" smtClean="0"/>
              <a:t>Simples de se implementar</a:t>
            </a:r>
            <a:r>
              <a:rPr lang="pt-BR" dirty="0"/>
              <a:t> </a:t>
            </a:r>
            <a:r>
              <a:rPr lang="pt-BR" dirty="0" smtClean="0"/>
              <a:t>(intuitivo)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funcionam para qualquer </a:t>
            </a:r>
            <a:r>
              <a:rPr lang="pt-BR" dirty="0" smtClean="0"/>
              <a:t>gramática!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Abordagem</a:t>
            </a:r>
          </a:p>
          <a:p>
            <a:pPr lvl="1"/>
            <a:r>
              <a:rPr lang="pt-BR" dirty="0" smtClean="0"/>
              <a:t>Um procedimento para cada símbolo não-terminal</a:t>
            </a:r>
          </a:p>
          <a:p>
            <a:pPr lvl="1"/>
            <a:r>
              <a:rPr lang="pt-BR" dirty="0" smtClean="0"/>
              <a:t>Recursão reflete recursão da gramática</a:t>
            </a:r>
          </a:p>
          <a:p>
            <a:pPr lvl="1"/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() para tratar produção </a:t>
            </a:r>
            <a:r>
              <a:rPr lang="pt-BR" dirty="0" err="1" smtClean="0"/>
              <a:t>epsilon</a:t>
            </a:r>
            <a:r>
              <a:rPr lang="pt-BR" dirty="0" smtClean="0"/>
              <a:t> abaixo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71736" y="3071810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8072494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para nós da árvore</a:t>
            </a:r>
          </a:p>
          <a:p>
            <a:pPr lvl="1"/>
            <a:r>
              <a:rPr lang="pt-BR" dirty="0" smtClean="0"/>
              <a:t>E.g., classes para </a:t>
            </a:r>
            <a:r>
              <a:rPr lang="pt-BR" i="1" dirty="0" err="1" smtClean="0"/>
              <a:t>expr</a:t>
            </a:r>
            <a:r>
              <a:rPr lang="pt-BR" dirty="0" smtClean="0"/>
              <a:t> e </a:t>
            </a:r>
            <a:r>
              <a:rPr lang="pt-BR" i="1" dirty="0" err="1" smtClean="0"/>
              <a:t>stmt</a:t>
            </a:r>
            <a:r>
              <a:rPr lang="pt-BR" i="1" dirty="0" smtClean="0"/>
              <a:t> </a:t>
            </a:r>
            <a:r>
              <a:rPr lang="pt-BR" dirty="0" smtClean="0"/>
              <a:t>no exemplo anterior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r>
              <a:rPr lang="pt-BR" dirty="0" smtClean="0"/>
              <a:t>Árvore </a:t>
            </a:r>
            <a:r>
              <a:rPr lang="pt-BR" b="1" dirty="0" smtClean="0"/>
              <a:t>abstrata</a:t>
            </a:r>
            <a:r>
              <a:rPr lang="pt-BR" dirty="0" smtClean="0"/>
              <a:t> vs. </a:t>
            </a:r>
            <a:r>
              <a:rPr lang="pt-BR" b="1" dirty="0" smtClean="0"/>
              <a:t>concreta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Abstrata ignora distinções superficiais ou implícitas</a:t>
            </a:r>
          </a:p>
          <a:p>
            <a:pPr lvl="2"/>
            <a:r>
              <a:rPr lang="pt-BR" dirty="0" smtClean="0">
                <a:sym typeface="Wingdings" pitchFamily="-111" charset="2"/>
              </a:rPr>
              <a:t>E.g., parênteses, ponto-e-vírgula, etc.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pt-BR" dirty="0" smtClean="0"/>
              <a:t>Elabore (manualmente) a árvore abstrata e a árvore concreta para a expressão ( 5 + 3 ) *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pt-BR" dirty="0" smtClean="0"/>
              <a:t>Elabore (manualmente) a árvore abstrata e a árvore concreta para a expressão ( 5 + 3 ) * 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1745" y="2780928"/>
            <a:ext cx="72519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Expression {}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BinaryExpression</a:t>
            </a:r>
            <a:r>
              <a:rPr lang="en-US" dirty="0" smtClean="0"/>
              <a:t> implements Expression {</a:t>
            </a:r>
          </a:p>
          <a:p>
            <a:r>
              <a:rPr lang="en-US" dirty="0"/>
              <a:t> </a:t>
            </a:r>
            <a:r>
              <a:rPr lang="en-US" dirty="0" smtClean="0"/>
              <a:t> String operator; // e.g., “plus”, “minus”, “</a:t>
            </a:r>
            <a:r>
              <a:rPr lang="en-US" dirty="0" err="1" smtClean="0"/>
              <a:t>mult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Expression left, right; }</a:t>
            </a:r>
          </a:p>
          <a:p>
            <a:endParaRPr lang="en-US" dirty="0" smtClean="0"/>
          </a:p>
          <a:p>
            <a:r>
              <a:rPr lang="en-US" dirty="0" smtClean="0"/>
              <a:t>class Digit implements Expression {  </a:t>
            </a:r>
            <a:r>
              <a:rPr lang="en-US" dirty="0" err="1" smtClean="0"/>
              <a:t>int</a:t>
            </a:r>
            <a:r>
              <a:rPr lang="en-US" dirty="0" smtClean="0"/>
              <a:t> digit; }</a:t>
            </a:r>
          </a:p>
          <a:p>
            <a:endParaRPr lang="en-US" dirty="0" smtClean="0"/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// generates </a:t>
            </a:r>
            <a:r>
              <a:rPr lang="en-US" dirty="0"/>
              <a:t>the following </a:t>
            </a:r>
            <a:r>
              <a:rPr lang="en-US" dirty="0" smtClean="0"/>
              <a:t>AST</a:t>
            </a:r>
          </a:p>
          <a:p>
            <a:r>
              <a:rPr lang="en-US" dirty="0"/>
              <a:t> </a:t>
            </a:r>
            <a:r>
              <a:rPr lang="en-US" dirty="0" smtClean="0"/>
              <a:t> // Expression </a:t>
            </a:r>
            <a:r>
              <a:rPr lang="en-US" dirty="0" err="1" smtClean="0"/>
              <a:t>ast</a:t>
            </a:r>
            <a:r>
              <a:rPr lang="en-US" dirty="0" smtClean="0"/>
              <a:t> = </a:t>
            </a:r>
            <a:r>
              <a:rPr lang="en-US" dirty="0" err="1" smtClean="0"/>
              <a:t>compiler.parse</a:t>
            </a:r>
            <a:r>
              <a:rPr lang="en-US" dirty="0" smtClean="0"/>
              <a:t>(“(5 + 3) * 2”) </a:t>
            </a:r>
          </a:p>
          <a:p>
            <a:r>
              <a:rPr lang="en-US" dirty="0"/>
              <a:t> </a:t>
            </a:r>
            <a:r>
              <a:rPr lang="en-US" dirty="0" smtClean="0"/>
              <a:t> Expression 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BinaryExpresion</a:t>
            </a:r>
            <a:r>
              <a:rPr lang="en-US" dirty="0" smtClean="0"/>
              <a:t>(“</a:t>
            </a:r>
            <a:r>
              <a:rPr lang="en-US" dirty="0" err="1" smtClean="0"/>
              <a:t>mult</a:t>
            </a:r>
            <a:r>
              <a:rPr lang="en-US" dirty="0" smtClean="0"/>
              <a:t>”,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</a:t>
            </a:r>
            <a:r>
              <a:rPr lang="en-US" dirty="0" err="1" smtClean="0"/>
              <a:t>BinaryExpression</a:t>
            </a:r>
            <a:r>
              <a:rPr lang="en-US" dirty="0" smtClean="0"/>
              <a:t>(“plus”, new Digit(5), new Digit(3)),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Digit(2)); }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vis.visit</a:t>
            </a:r>
            <a:r>
              <a:rPr lang="en-US" dirty="0" smtClean="0"/>
              <a:t>(this);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64088" y="1268760"/>
            <a:ext cx="29956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6673" y="3284984"/>
            <a:ext cx="4643470" cy="3414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be.exp1.accept(this);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be.exp2.accept(this);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</a:rPr>
              <a:t>be.op.accept</a:t>
            </a:r>
            <a:r>
              <a:rPr lang="en-US" sz="2000" dirty="0" smtClean="0">
                <a:solidFill>
                  <a:schemeClr val="tx1"/>
                </a:solidFill>
              </a:rPr>
              <a:t>(this</a:t>
            </a:r>
            <a:r>
              <a:rPr lang="en-US" sz="2000" dirty="0" smtClean="0">
                <a:solidFill>
                  <a:schemeClr val="tx1"/>
                </a:solidFill>
              </a:rPr>
              <a:t>);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3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Expressões Aritméticas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11354</TotalTime>
  <Words>2351</Words>
  <Application>Microsoft Office PowerPoint</Application>
  <PresentationFormat>Apresentação na tela (4:3)</PresentationFormat>
  <Paragraphs>437</Paragraphs>
  <Slides>64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Tema do Office</vt:lpstr>
      <vt:lpstr>CONCEITOS BáSicos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Exemplo: Expressões Aritméticas</vt:lpstr>
      <vt:lpstr>Apresentação do PowerPoint</vt:lpstr>
      <vt:lpstr>Apresentação do PowerPoint</vt:lpstr>
      <vt:lpstr>Exemplo</vt:lpstr>
      <vt:lpstr>Parse Trees (Árvore Sintática)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Parsers TOP-DOWN e BOTTOM-UP, BACKTRACKING</vt:lpstr>
      <vt:lpstr>Top-down ou bottom-up parsers</vt:lpstr>
      <vt:lpstr>Backtracking</vt:lpstr>
      <vt:lpstr>Exemplo</vt:lpstr>
      <vt:lpstr>Parser PREDITIVO recursivo descendente</vt:lpstr>
      <vt:lpstr>Parser Recursivo Descendente</vt:lpstr>
      <vt:lpstr>Parser Recursivo Descendente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Exemplo: hierarquia de classes</vt:lpstr>
      <vt:lpstr>Exemplo: hierarquia de classes</vt:lpstr>
      <vt:lpstr>Exercício 7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204</cp:revision>
  <dcterms:created xsi:type="dcterms:W3CDTF">2011-02-08T12:11:31Z</dcterms:created>
  <dcterms:modified xsi:type="dcterms:W3CDTF">2018-03-19T12:54:49Z</dcterms:modified>
</cp:coreProperties>
</file>