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95" r:id="rId19"/>
    <p:sldId id="296" r:id="rId20"/>
    <p:sldId id="292" r:id="rId21"/>
    <p:sldId id="293" r:id="rId22"/>
    <p:sldId id="29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738E-ADED-4991-AA7C-867EED4BDCA5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C733-A900-44FF-BCA3-862B7924D2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CA9E-D710-4804-846A-F08C653EF36C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0415-D8FC-43B6-9E04-E61941C24720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4356-A073-460A-95E2-3BE2DBED4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SLICING DE PROGRAMAS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2500306"/>
            <a:ext cx="3071834" cy="714380"/>
          </a:xfrm>
          <a:prstGeom prst="wedgeRectCallout">
            <a:avLst>
              <a:gd name="adj1" fmla="val -66704"/>
              <a:gd name="adj2" fmla="val 129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Ponto de interesse.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639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2071670" y="2143116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influenciada por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552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</a:t>
            </a:r>
            <a:r>
              <a:rPr lang="pt-BR" dirty="0" err="1" smtClean="0"/>
              <a:t>slicing</a:t>
            </a:r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500562" y="1714488"/>
            <a:ext cx="3071834" cy="1500198"/>
          </a:xfrm>
          <a:prstGeom prst="wedgeRectCallout">
            <a:avLst>
              <a:gd name="adj1" fmla="val -72072"/>
              <a:gd name="adj2" fmla="val 337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Região que influencia um ponto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47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1357290" y="4857760"/>
            <a:ext cx="3071834" cy="1500198"/>
          </a:xfrm>
          <a:prstGeom prst="wedgeRectCallout">
            <a:avLst>
              <a:gd name="adj1" fmla="val -50113"/>
              <a:gd name="adj2" fmla="val -1331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impacto de mudança!</a:t>
            </a:r>
            <a:endParaRPr lang="pt-BR" sz="2800" dirty="0"/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0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4714876" y="4572008"/>
            <a:ext cx="3071834" cy="1500198"/>
          </a:xfrm>
          <a:prstGeom prst="wedgeRectCallout">
            <a:avLst>
              <a:gd name="adj1" fmla="val -77440"/>
              <a:gd name="adj2" fmla="val -1521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Aplicação: depuração!</a:t>
            </a:r>
            <a:endParaRPr lang="pt-BR" sz="2800" dirty="0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2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3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20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 flipV="1">
            <a:off x="5929322" y="2357430"/>
            <a:ext cx="1214446" cy="264320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/>
          <p:cNvSpPr/>
          <p:nvPr/>
        </p:nvSpPr>
        <p:spPr>
          <a:xfrm>
            <a:off x="928662" y="1928802"/>
            <a:ext cx="1214446" cy="18573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1071538" y="41433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forward</a:t>
            </a:r>
            <a:endParaRPr lang="pt-BR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3214678" y="1928802"/>
            <a:ext cx="1214446" cy="185738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286116" y="414338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backward</a:t>
            </a:r>
            <a:endParaRPr lang="pt-BR" dirty="0"/>
          </a:p>
        </p:txBody>
      </p:sp>
      <p:sp>
        <p:nvSpPr>
          <p:cNvPr id="8" name="Flowchart: Connector 7"/>
          <p:cNvSpPr/>
          <p:nvPr/>
        </p:nvSpPr>
        <p:spPr>
          <a:xfrm>
            <a:off x="1470186" y="1857364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Connector 8"/>
          <p:cNvSpPr/>
          <p:nvPr/>
        </p:nvSpPr>
        <p:spPr>
          <a:xfrm>
            <a:off x="3759714" y="3786190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Isosceles Triangle 10"/>
          <p:cNvSpPr/>
          <p:nvPr/>
        </p:nvSpPr>
        <p:spPr>
          <a:xfrm>
            <a:off x="5572132" y="2500306"/>
            <a:ext cx="1214446" cy="2857520"/>
          </a:xfrm>
          <a:prstGeom prst="triangle">
            <a:avLst/>
          </a:prstGeom>
          <a:solidFill>
            <a:schemeClr val="accent4">
              <a:alpha val="61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Connector 12"/>
          <p:cNvSpPr/>
          <p:nvPr/>
        </p:nvSpPr>
        <p:spPr>
          <a:xfrm>
            <a:off x="6128646" y="242886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7429520" y="3071810"/>
            <a:ext cx="1285884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Connector 15"/>
          <p:cNvSpPr/>
          <p:nvPr/>
        </p:nvSpPr>
        <p:spPr>
          <a:xfrm>
            <a:off x="6470846" y="4929198"/>
            <a:ext cx="142876" cy="14287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4643438" y="55721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Outras formas: </a:t>
            </a:r>
            <a:r>
              <a:rPr lang="pt-BR" dirty="0" err="1" smtClean="0"/>
              <a:t>dicing</a:t>
            </a:r>
            <a:r>
              <a:rPr lang="pt-BR" dirty="0" smtClean="0"/>
              <a:t>, </a:t>
            </a:r>
            <a:r>
              <a:rPr lang="pt-BR" dirty="0" err="1" smtClean="0"/>
              <a:t>chopping</a:t>
            </a:r>
            <a:r>
              <a:rPr lang="pt-BR" dirty="0" smtClean="0"/>
              <a:t>, etc.</a:t>
            </a:r>
            <a:endParaRPr lang="pt-BR" dirty="0"/>
          </a:p>
        </p:txBody>
      </p:sp>
      <p:sp>
        <p:nvSpPr>
          <p:cNvPr id="15" name="Rectangular Callout 14"/>
          <p:cNvSpPr/>
          <p:nvPr/>
        </p:nvSpPr>
        <p:spPr>
          <a:xfrm>
            <a:off x="323528" y="4857760"/>
            <a:ext cx="4248472" cy="1643074"/>
          </a:xfrm>
          <a:prstGeom prst="wedgeRectCallout">
            <a:avLst>
              <a:gd name="adj1" fmla="val 69503"/>
              <a:gd name="adj2" fmla="val -680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Interseção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influ</a:t>
            </a:r>
            <a:r>
              <a:rPr lang="pt-BR" sz="2800" dirty="0" err="1" smtClean="0">
                <a:solidFill>
                  <a:schemeClr val="tx1"/>
                </a:solidFill>
              </a:rPr>
              <a:t>ência</a:t>
            </a:r>
            <a:r>
              <a:rPr lang="pt-BR" sz="2800" dirty="0" smtClean="0">
                <a:solidFill>
                  <a:schemeClr val="tx1"/>
                </a:solidFill>
              </a:rPr>
              <a:t> de uma mudança com impacto na asserção violada.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</p:cNvCxnSpPr>
          <p:nvPr/>
        </p:nvCxnSpPr>
        <p:spPr>
          <a:xfrm rot="5400000">
            <a:off x="5921827" y="2701191"/>
            <a:ext cx="378114" cy="773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5286380" y="3714752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5414266" y="3286124"/>
            <a:ext cx="2000264" cy="4286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0"/>
          </p:cNvCxnSpPr>
          <p:nvPr/>
        </p:nvCxnSpPr>
        <p:spPr>
          <a:xfrm rot="5400000">
            <a:off x="6414398" y="4699894"/>
            <a:ext cx="357190" cy="1014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9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/>
          </a:bodyPr>
          <a:lstStyle/>
          <a:p>
            <a:r>
              <a:rPr lang="pt-BR" dirty="0"/>
              <a:t>Que aplicações você imagina para isto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estático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Estático</a:t>
            </a:r>
          </a:p>
          <a:p>
            <a:pPr lvl="1"/>
            <a:r>
              <a:rPr lang="pt-BR" smtClean="0"/>
              <a:t>Descobre dependências em tempo de compilação</a:t>
            </a:r>
          </a:p>
          <a:p>
            <a:pPr lvl="1"/>
            <a:r>
              <a:rPr lang="pt-BR" smtClean="0"/>
              <a:t>Calcula o slice a partir do grafo de dependências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3942746"/>
            <a:ext cx="7992888" cy="127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Lembrar que o grafo de dependência é impreciso (inclui + dependências que o ideal).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Slicing dinâmico (visão geral)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Dinâmico</a:t>
            </a:r>
          </a:p>
          <a:p>
            <a:pPr lvl="1"/>
            <a:r>
              <a:rPr lang="pt-BR" smtClean="0"/>
              <a:t>Descobre dependências em tempo de execução</a:t>
            </a:r>
          </a:p>
          <a:p>
            <a:pPr lvl="1"/>
            <a:r>
              <a:rPr lang="pt-BR" smtClean="0"/>
              <a:t>O slice é uma subgrafo  do grafo estático de dep.</a:t>
            </a:r>
          </a:p>
          <a:p>
            <a:pPr lvl="1"/>
            <a:r>
              <a:rPr lang="pt-BR" smtClean="0"/>
              <a:t>Leva em consideração uma função main</a:t>
            </a:r>
          </a:p>
          <a:p>
            <a:pPr lvl="1"/>
            <a:endParaRPr lang="pt-BR" smtClean="0"/>
          </a:p>
          <a:p>
            <a:pPr lvl="1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214414" y="4149080"/>
            <a:ext cx="6858048" cy="1060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Captura apenas as dependências observadas com a execução do </a:t>
            </a:r>
            <a:r>
              <a:rPr lang="pt-BR" sz="2800" dirty="0" err="1" smtClean="0">
                <a:solidFill>
                  <a:schemeClr val="tx1"/>
                </a:solidFill>
              </a:rPr>
              <a:t>main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Técnica de compreensão de código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Principal aplicação é depuração</a:t>
            </a:r>
          </a:p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Identifica linhas relevantes do programa de acordo com algum critério de pesquisa</a:t>
            </a:r>
          </a:p>
          <a:p>
            <a:r>
              <a:rPr lang="pt-BR" dirty="0" smtClean="0"/>
              <a:t>Como </a:t>
            </a:r>
            <a:r>
              <a:rPr lang="pt-BR" dirty="0"/>
              <a:t>faz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Segue cadeia de dependências</a:t>
            </a:r>
            <a:endParaRPr lang="pt-BR" dirty="0"/>
          </a:p>
          <a:p>
            <a:endParaRPr lang="pt-B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9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Slicing</a:t>
            </a:r>
            <a:r>
              <a:rPr lang="pt-BR" dirty="0"/>
              <a:t> estático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7572396" y="57150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428596" y="1758216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071678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4929190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714744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700889" y="38120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/>
          <p:cNvSpPr/>
          <p:nvPr/>
        </p:nvSpPr>
        <p:spPr>
          <a:xfrm>
            <a:off x="1357290" y="23556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/>
          <p:cNvSpPr/>
          <p:nvPr/>
        </p:nvSpPr>
        <p:spPr>
          <a:xfrm>
            <a:off x="1357290" y="306999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/>
          <p:cNvSpPr/>
          <p:nvPr/>
        </p:nvSpPr>
        <p:spPr>
          <a:xfrm>
            <a:off x="1357290" y="378437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2571736" y="449875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744221" y="5188991"/>
            <a:ext cx="4264627" cy="968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Conclusão: O valor de Z no ponto de interesse não depende do valor de Y!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 </a:t>
            </a:r>
            <a:r>
              <a:rPr lang="pt-BR" sz="2400" dirty="0" smtClean="0"/>
              <a:t>[“</a:t>
            </a:r>
            <a:r>
              <a:rPr lang="pt-BR" sz="2400" dirty="0" err="1" smtClean="0"/>
              <a:t>Program</a:t>
            </a:r>
            <a:r>
              <a:rPr lang="pt-BR" sz="2400" dirty="0" smtClean="0"/>
              <a:t> </a:t>
            </a:r>
            <a:r>
              <a:rPr lang="pt-BR" sz="2400" dirty="0" err="1" smtClean="0"/>
              <a:t>Slicing</a:t>
            </a:r>
            <a:r>
              <a:rPr lang="pt-BR" sz="2400" dirty="0" smtClean="0"/>
              <a:t>”, </a:t>
            </a:r>
            <a:r>
              <a:rPr lang="pt-BR" sz="2400" dirty="0" err="1" smtClean="0"/>
              <a:t>Weiser</a:t>
            </a:r>
            <a:r>
              <a:rPr lang="pt-BR" sz="2400" dirty="0" smtClean="0"/>
              <a:t>, ASE 1994]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472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55003"/>
              <a:gd name="adj2" fmla="val -1884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 é o teste que falhou.  O usuário usa 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para tentar descobrir a causa da falha.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63084"/>
              <a:gd name="adj2" fmla="val -1290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No contexto de depuração, 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 pode ser as variáveis envolvidas em uma asserção de estado que falhou.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928794" y="5357826"/>
            <a:ext cx="6000792" cy="1143008"/>
          </a:xfrm>
          <a:prstGeom prst="wedgeRectCallout">
            <a:avLst>
              <a:gd name="adj1" fmla="val -8827"/>
              <a:gd name="adj2" fmla="val -112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slicer</a:t>
            </a:r>
            <a:r>
              <a:rPr lang="pt-BR" sz="2200" dirty="0" smtClean="0">
                <a:solidFill>
                  <a:schemeClr val="tx1"/>
                </a:solidFill>
              </a:rPr>
              <a:t> dinâmico </a:t>
            </a:r>
            <a:r>
              <a:rPr lang="pt-BR" sz="2200" b="1" dirty="0" smtClean="0">
                <a:solidFill>
                  <a:schemeClr val="tx1"/>
                </a:solidFill>
              </a:rPr>
              <a:t>executa</a:t>
            </a:r>
            <a:r>
              <a:rPr lang="pt-BR" sz="2200" dirty="0" smtClean="0">
                <a:solidFill>
                  <a:schemeClr val="tx1"/>
                </a:solidFill>
              </a:rPr>
              <a:t> o programa usando a função </a:t>
            </a:r>
            <a:r>
              <a:rPr lang="pt-BR" sz="2200" dirty="0" err="1" smtClean="0">
                <a:solidFill>
                  <a:schemeClr val="tx1"/>
                </a:solidFill>
              </a:rPr>
              <a:t>main</a:t>
            </a:r>
            <a:r>
              <a:rPr lang="pt-BR" sz="2200" dirty="0" smtClean="0">
                <a:solidFill>
                  <a:schemeClr val="tx1"/>
                </a:solidFill>
              </a:rPr>
              <a:t>.  Existe uma variedade de formas de se produzir 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saída. 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Slicing</a:t>
            </a:r>
            <a:r>
              <a:rPr lang="pt-BR" dirty="0" smtClean="0"/>
              <a:t> dinâmico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8057"/>
          </a:xfrm>
        </p:spPr>
        <p:txBody>
          <a:bodyPr/>
          <a:lstStyle/>
          <a:p>
            <a:r>
              <a:rPr lang="pt-BR" dirty="0" smtClean="0"/>
              <a:t>Aplicação original é depuração automatizada de código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649297" y="3286124"/>
            <a:ext cx="2071702" cy="1285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 smtClean="0">
                <a:solidFill>
                  <a:schemeClr val="tx1"/>
                </a:solidFill>
              </a:rPr>
              <a:t>Slicer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335756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main</a:t>
            </a:r>
            <a:endParaRPr lang="pt-BR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4000504"/>
            <a:ext cx="2154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/>
              <a:t>critério de </a:t>
            </a:r>
            <a:r>
              <a:rPr lang="pt-BR" sz="2200" dirty="0" err="1" smtClean="0"/>
              <a:t>slicing</a:t>
            </a:r>
            <a:endParaRPr lang="pt-BR" sz="2200" dirty="0"/>
          </a:p>
        </p:txBody>
      </p:sp>
      <p:sp>
        <p:nvSpPr>
          <p:cNvPr id="11" name="Right Arrow 10"/>
          <p:cNvSpPr/>
          <p:nvPr/>
        </p:nvSpPr>
        <p:spPr>
          <a:xfrm>
            <a:off x="2863479" y="350043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>
            <a:off x="2863479" y="4143380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>
            <a:off x="5863875" y="3857628"/>
            <a:ext cx="571504" cy="1428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764859" y="3728607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 smtClean="0"/>
              <a:t>Slice</a:t>
            </a:r>
            <a:endParaRPr lang="pt-BR" sz="2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571604" y="4941168"/>
            <a:ext cx="6000792" cy="1702518"/>
          </a:xfrm>
          <a:prstGeom prst="wedgeRectCallout">
            <a:avLst>
              <a:gd name="adj1" fmla="val 39195"/>
              <a:gd name="adj2" fmla="val -970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O </a:t>
            </a:r>
            <a:r>
              <a:rPr lang="pt-BR" sz="2200" dirty="0" err="1" smtClean="0">
                <a:solidFill>
                  <a:schemeClr val="tx1"/>
                </a:solidFill>
              </a:rPr>
              <a:t>slice</a:t>
            </a:r>
            <a:r>
              <a:rPr lang="pt-BR" sz="2200" dirty="0" smtClean="0">
                <a:solidFill>
                  <a:schemeClr val="tx1"/>
                </a:solidFill>
              </a:rPr>
              <a:t> de saída pode ter vários formatos.  Por exemplo, pode ser (i) um programa executável, (ii) um conjunto de linhas do programa, ou (iii) grafo de dependências enraizado no critério de </a:t>
            </a:r>
            <a:r>
              <a:rPr lang="pt-BR" sz="2200" dirty="0" err="1" smtClean="0">
                <a:solidFill>
                  <a:schemeClr val="tx1"/>
                </a:solidFill>
              </a:rPr>
              <a:t>slicing</a:t>
            </a:r>
            <a:r>
              <a:rPr lang="pt-BR" sz="2200" dirty="0" smtClean="0">
                <a:solidFill>
                  <a:schemeClr val="tx1"/>
                </a:solidFill>
              </a:rPr>
              <a:t>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dependência suportadas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26" name="Rectangular Callout 25"/>
          <p:cNvSpPr/>
          <p:nvPr/>
        </p:nvSpPr>
        <p:spPr>
          <a:xfrm>
            <a:off x="4355976" y="1484784"/>
            <a:ext cx="3643338" cy="1571636"/>
          </a:xfrm>
          <a:prstGeom prst="wedgeRectCallout">
            <a:avLst>
              <a:gd name="adj1" fmla="val -60974"/>
              <a:gd name="adj2" fmla="val -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Também conhecido por </a:t>
            </a:r>
            <a:r>
              <a:rPr lang="pt-BR" sz="2800" dirty="0" err="1" smtClean="0">
                <a:solidFill>
                  <a:schemeClr val="tx1"/>
                </a:solidFill>
              </a:rPr>
              <a:t>Slice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Full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ou </a:t>
            </a:r>
            <a:r>
              <a:rPr lang="pt-BR" sz="2800" b="1" dirty="0" smtClean="0">
                <a:solidFill>
                  <a:schemeClr val="tx1"/>
                </a:solidFill>
              </a:rPr>
              <a:t>Executável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Ilustrando Limitações</a:t>
            </a:r>
            <a:br>
              <a:rPr lang="pt-BR" dirty="0" smtClean="0"/>
            </a:br>
            <a:r>
              <a:rPr lang="pt-BR" dirty="0" smtClean="0"/>
              <a:t>(Cenário Depuração)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1;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179885" y="3107529"/>
            <a:ext cx="1356528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7752" y="3786190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085921" y="3929066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7752" y="4070354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0"/>
          </p:cNvCxnSpPr>
          <p:nvPr/>
        </p:nvCxnSpPr>
        <p:spPr>
          <a:xfrm rot="16200000" flipH="1">
            <a:off x="4082269" y="4849012"/>
            <a:ext cx="1584698" cy="3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57293" y="5657433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pt-BR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9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Ilustrando Limitações</a:t>
            </a:r>
            <a:br>
              <a:rPr lang="pt-BR" dirty="0"/>
            </a:br>
            <a:r>
              <a:rPr lang="pt-BR" dirty="0"/>
              <a:t>(Cenário Depuração)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Erro de omissão!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0628" y="3429000"/>
            <a:ext cx="2428892" cy="1129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Neste caso, o </a:t>
            </a:r>
            <a:r>
              <a:rPr lang="pt-BR" sz="3600" dirty="0" err="1" smtClean="0">
                <a:solidFill>
                  <a:schemeClr val="tx1"/>
                </a:solidFill>
              </a:rPr>
              <a:t>slice</a:t>
            </a:r>
            <a:r>
              <a:rPr lang="pt-BR" sz="3600" dirty="0" smtClean="0">
                <a:solidFill>
                  <a:schemeClr val="tx1"/>
                </a:solidFill>
              </a:rPr>
              <a:t> de dados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ajuda!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/>
              <a:t>Dados + Controle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Relevante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4143380"/>
            <a:ext cx="3714776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Também </a:t>
            </a:r>
            <a:r>
              <a:rPr lang="pt-BR" sz="3600" b="1" dirty="0" smtClean="0">
                <a:solidFill>
                  <a:schemeClr val="tx1"/>
                </a:solidFill>
              </a:rPr>
              <a:t>não</a:t>
            </a:r>
            <a:r>
              <a:rPr lang="pt-BR" sz="3600" dirty="0" smtClean="0">
                <a:solidFill>
                  <a:schemeClr val="tx1"/>
                </a:solidFill>
              </a:rPr>
              <a:t> cobre linha errada.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/>
                </a:solidFill>
              </a:rPr>
              <a:t>Dados</a:t>
            </a:r>
          </a:p>
          <a:p>
            <a:r>
              <a:rPr lang="pt-BR" dirty="0" smtClean="0">
                <a:solidFill>
                  <a:schemeClr val="bg2"/>
                </a:solidFill>
              </a:rPr>
              <a:t>Dados + Controle</a:t>
            </a:r>
          </a:p>
          <a:p>
            <a:r>
              <a:rPr lang="pt-BR" dirty="0" smtClean="0"/>
              <a:t>Relevante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928802"/>
            <a:ext cx="40005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x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y = 0; // TOFIX: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z = -1;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(y &gt;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(z &lt; 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z = z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(z &gt; 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4856958" y="2429662"/>
            <a:ext cx="372633" cy="3357586"/>
            <a:chOff x="4856958" y="2429662"/>
            <a:chExt cx="372633" cy="335758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3608381" y="3679033"/>
              <a:ext cx="249953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57752" y="4929198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85921" y="5072074"/>
              <a:ext cx="285752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57752" y="5213362"/>
              <a:ext cx="35719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5500702"/>
              <a:ext cx="571504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57293" y="5657433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19753279">
            <a:off x="5747591" y="3100769"/>
            <a:ext cx="357190" cy="1900889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5500694" y="5286388"/>
            <a:ext cx="857256" cy="428628"/>
          </a:xfrm>
          <a:prstGeom prst="curvedConnector3">
            <a:avLst>
              <a:gd name="adj1" fmla="val 11303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5679289" y="4607727"/>
            <a:ext cx="500066" cy="285752"/>
          </a:xfrm>
          <a:prstGeom prst="curvedConnector3">
            <a:avLst>
              <a:gd name="adj1" fmla="val 13865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8596" y="3500437"/>
            <a:ext cx="3714776" cy="2952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O relevante ajuda! Na verdade, é sempre suficiente.  Porém captura bem mais deps.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5500694" y="4071943"/>
            <a:ext cx="571505" cy="285752"/>
          </a:xfrm>
          <a:prstGeom prst="curvedConnector3">
            <a:avLst>
              <a:gd name="adj1" fmla="val 122727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V="1">
            <a:off x="5715008" y="3571876"/>
            <a:ext cx="357190" cy="214314"/>
          </a:xfrm>
          <a:prstGeom prst="curvedConnector3">
            <a:avLst>
              <a:gd name="adj1" fmla="val 1547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5250661" y="2893216"/>
            <a:ext cx="785819" cy="571504"/>
          </a:xfrm>
          <a:prstGeom prst="curvedConnector3">
            <a:avLst>
              <a:gd name="adj1" fmla="val 12052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de </a:t>
            </a:r>
            <a:r>
              <a:rPr lang="pt-BR" dirty="0" err="1" smtClean="0"/>
              <a:t>slicing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capturar muitas dependências</a:t>
            </a:r>
          </a:p>
          <a:p>
            <a:pPr lvl="1"/>
            <a:r>
              <a:rPr lang="pt-BR" dirty="0" smtClean="0"/>
              <a:t>Principalmente </a:t>
            </a:r>
            <a:r>
              <a:rPr lang="pt-BR" dirty="0" err="1" smtClean="0"/>
              <a:t>slicing</a:t>
            </a:r>
            <a:r>
              <a:rPr lang="pt-BR" dirty="0" smtClean="0"/>
              <a:t> estático</a:t>
            </a:r>
          </a:p>
          <a:p>
            <a:pPr lvl="1"/>
            <a:r>
              <a:rPr lang="pt-BR" dirty="0" err="1" smtClean="0"/>
              <a:t>Slicing</a:t>
            </a:r>
            <a:r>
              <a:rPr lang="pt-BR" dirty="0" smtClean="0"/>
              <a:t> dinâmico usa informação dinâmica e pode mitigar este problema.  Porém...</a:t>
            </a:r>
          </a:p>
          <a:p>
            <a:pPr lvl="2"/>
            <a:r>
              <a:rPr lang="pt-BR" dirty="0" smtClean="0"/>
              <a:t>Lembrar de erros de omissão (para depuração)</a:t>
            </a:r>
          </a:p>
        </p:txBody>
      </p:sp>
    </p:spTree>
    <p:extLst>
      <p:ext uri="{BB962C8B-B14F-4D97-AF65-F5344CB8AC3E}">
        <p14:creationId xmlns:p14="http://schemas.microsoft.com/office/powerpoint/2010/main" val="39687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643074"/>
          </a:xfrm>
          <a:prstGeom prst="wedgeRectCallout">
            <a:avLst>
              <a:gd name="adj1" fmla="val -111212"/>
              <a:gd name="adj2" fmla="val 40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Considere que uma asserção nesta linha foi violada!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rved Up Arrow 8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072066" y="4929198"/>
            <a:ext cx="2571768" cy="1214446"/>
          </a:xfrm>
          <a:prstGeom prst="wedgeRectCallout">
            <a:avLst>
              <a:gd name="adj1" fmla="val -84276"/>
              <a:gd name="adj2" fmla="val 431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Aquela asserção depende de outras linhas!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57818" y="5072074"/>
            <a:ext cx="235745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que dependem de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outras…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538" y="3929066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071538" y="4000504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71538" y="4572008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71538" y="5286388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71538" y="5643578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rved Up Arrow 9"/>
          <p:cNvSpPr/>
          <p:nvPr/>
        </p:nvSpPr>
        <p:spPr>
          <a:xfrm rot="16200000">
            <a:off x="3500430" y="578645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6357958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rved Up Arrow 11"/>
          <p:cNvSpPr/>
          <p:nvPr/>
        </p:nvSpPr>
        <p:spPr>
          <a:xfrm rot="16200000">
            <a:off x="3428992" y="4714884"/>
            <a:ext cx="785818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3571868" y="5214951"/>
            <a:ext cx="500066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6200000">
            <a:off x="3286116" y="4429132"/>
            <a:ext cx="1071570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6200000">
            <a:off x="3500430" y="4000504"/>
            <a:ext cx="642942" cy="642942"/>
          </a:xfrm>
          <a:prstGeom prst="curvedUpArrow">
            <a:avLst>
              <a:gd name="adj1" fmla="val 8031"/>
              <a:gd name="adj2" fmla="val 3262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256" y="5072074"/>
            <a:ext cx="235745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 assim vai...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4480" y="350043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de programas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71934" y="347250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Slice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143636" y="3652407"/>
            <a:ext cx="2714644" cy="2756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 err="1" smtClean="0">
                <a:solidFill>
                  <a:schemeClr val="tx1"/>
                </a:solidFill>
              </a:rPr>
              <a:t>slice</a:t>
            </a:r>
            <a:r>
              <a:rPr lang="pt-BR" sz="2400" dirty="0" smtClean="0">
                <a:solidFill>
                  <a:schemeClr val="tx1"/>
                </a:solidFill>
              </a:rPr>
              <a:t> contém as partes do programa relacionadas a </a:t>
            </a:r>
            <a:r>
              <a:rPr lang="pt-BR" sz="2400" dirty="0">
                <a:solidFill>
                  <a:schemeClr val="tx1"/>
                </a:solidFill>
              </a:rPr>
              <a:t>asserção. Deve focar nelas para </a:t>
            </a:r>
            <a:r>
              <a:rPr lang="pt-BR" sz="2400" dirty="0" smtClean="0">
                <a:solidFill>
                  <a:schemeClr val="tx1"/>
                </a:solidFill>
              </a:rPr>
              <a:t>depuração!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57633" y="32146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1142976" y="3470790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500034" y="3899418"/>
            <a:ext cx="2357454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500034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500034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00034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500034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500034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3214678" y="3970856"/>
            <a:ext cx="235745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3214678" y="4542360"/>
            <a:ext cx="2357454" cy="214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3214678" y="5256740"/>
            <a:ext cx="2357454" cy="1428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3214678" y="5613930"/>
            <a:ext cx="2357454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3214678" y="6328310"/>
            <a:ext cx="2357454" cy="71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1078</Words>
  <Application>Microsoft Office PowerPoint</Application>
  <PresentationFormat>Apresentação na tela (4:3)</PresentationFormat>
  <Paragraphs>226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Slicing de programas</vt:lpstr>
      <vt:lpstr>Variações de slicing</vt:lpstr>
      <vt:lpstr>Variações de slicing</vt:lpstr>
      <vt:lpstr>Variações de slicing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Que aplicações você imagina para isto?</vt:lpstr>
      <vt:lpstr>Slicing estático (visão geral)</vt:lpstr>
      <vt:lpstr>Slicing dinâmico (visão geral)</vt:lpstr>
      <vt:lpstr>Exemplo: Slicing estático</vt:lpstr>
      <vt:lpstr>Exemplo: Slicing estático</vt:lpstr>
      <vt:lpstr>Exemplo: Slicing estático</vt:lpstr>
      <vt:lpstr>Slicing dinâmico</vt:lpstr>
      <vt:lpstr>Slicing dinâmico</vt:lpstr>
      <vt:lpstr>Slicing dinâmico</vt:lpstr>
      <vt:lpstr>Slicing dinâmico</vt:lpstr>
      <vt:lpstr>Slicing dinâmico</vt:lpstr>
      <vt:lpstr>Tipos de dependência suportadas</vt:lpstr>
      <vt:lpstr>Ilustrando Limitações (Cenário Depuração)</vt:lpstr>
      <vt:lpstr>Ilustrando Limitações (Cenário Depuração)</vt:lpstr>
      <vt:lpstr>Ilustrando Limitações (Cenário Depuração)</vt:lpstr>
      <vt:lpstr>Tipos de slice</vt:lpstr>
      <vt:lpstr>Tipos de slice</vt:lpstr>
      <vt:lpstr>Tipos de slice</vt:lpstr>
      <vt:lpstr>Limitações de slicing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 DE PROGRAMAS</dc:title>
  <dc:creator>Marcelo d'Amorim</dc:creator>
  <cp:lastModifiedBy>Marcelo d'Amorim</cp:lastModifiedBy>
  <cp:revision>2</cp:revision>
  <dcterms:created xsi:type="dcterms:W3CDTF">2016-11-01T18:53:48Z</dcterms:created>
  <dcterms:modified xsi:type="dcterms:W3CDTF">2016-11-08T20:04:17Z</dcterms:modified>
</cp:coreProperties>
</file>