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3" r:id="rId7"/>
    <p:sldId id="275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4F058DD-F214-467F-BE5E-477C807DDC7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8096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Até seção 3.5, página 146;</a:t>
            </a:r>
          </a:p>
        </p:txBody>
      </p:sp>
      <p:sp>
        <p:nvSpPr>
          <p:cNvPr id="16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482EE3E-267C-451F-AA36-1B9BBDE6FD8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Imagem 3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Imagem 37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Imagem 7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Imagem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título mestre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LevelClique para editar o texto mestre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8/30/16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351C8F9-EC02-47F9-B3E5-B561E7CB504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título mestre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LevelClique para editar o texto mestre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8/30/16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1F339D7-EEBE-4DF6-A8D8-CA6FCADC6E9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Análise Léxica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722160" y="2906640"/>
            <a:ext cx="3792600" cy="71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4704840" y="2906640"/>
            <a:ext cx="3792600" cy="71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4"/>
          <p:cNvSpPr txBox="1"/>
          <p:nvPr/>
        </p:nvSpPr>
        <p:spPr>
          <a:xfrm>
            <a:off x="4704840" y="3690360"/>
            <a:ext cx="3792600" cy="71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5"/>
          <p:cNvSpPr txBox="1"/>
          <p:nvPr/>
        </p:nvSpPr>
        <p:spPr>
          <a:xfrm>
            <a:off x="722160" y="3690360"/>
            <a:ext cx="3792600" cy="71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8B8B8B"/>
                </a:solidFill>
                <a:latin typeface="Calibri"/>
              </a:rPr>
              <a:t>IF688 – Teoria e Implementação de Linguagens Computacionais (Compiladores)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Números em Pascal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000080" y="1714320"/>
            <a:ext cx="7286400" cy="20401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digits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digit digit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
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opt_fraction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.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digits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|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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opt_exponent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(E (+|-|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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digits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|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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digits opt_fraction opt_exponent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Implementação do lexer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Expressões regulares (ER) como entrada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Ferramentas geram autômatos reconhecedores para ERs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Exemplos: Lex, Flex, JLex, Alex,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Lex (para C)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181320" y="2152800"/>
            <a:ext cx="2285640" cy="91404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Compilador lex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(lex ou flex)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85840" y="2152800"/>
            <a:ext cx="2579400" cy="63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Especificação de tokens
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lex.l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712840" y="2388960"/>
            <a:ext cx="182844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Lex.yy.c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Line 5"/>
          <p:cNvSpPr/>
          <p:nvPr/>
        </p:nvSpPr>
        <p:spPr>
          <a:xfrm>
            <a:off x="2419200" y="2609640"/>
            <a:ext cx="68580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6"/>
          <p:cNvSpPr/>
          <p:nvPr/>
        </p:nvSpPr>
        <p:spPr>
          <a:xfrm>
            <a:off x="3181320" y="3371760"/>
            <a:ext cx="2285640" cy="91404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compiler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285840" y="3524400"/>
            <a:ext cx="25794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lex.yy.c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8"/>
          <p:cNvSpPr/>
          <p:nvPr/>
        </p:nvSpPr>
        <p:spPr>
          <a:xfrm>
            <a:off x="6063120" y="3600360"/>
            <a:ext cx="182844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a.out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Line 9"/>
          <p:cNvSpPr/>
          <p:nvPr/>
        </p:nvSpPr>
        <p:spPr>
          <a:xfrm>
            <a:off x="2419200" y="3828960"/>
            <a:ext cx="68580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10"/>
          <p:cNvSpPr/>
          <p:nvPr/>
        </p:nvSpPr>
        <p:spPr>
          <a:xfrm>
            <a:off x="3181320" y="4514760"/>
            <a:ext cx="2285640" cy="91404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a.out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11"/>
          <p:cNvSpPr/>
          <p:nvPr/>
        </p:nvSpPr>
        <p:spPr>
          <a:xfrm>
            <a:off x="285840" y="4743360"/>
            <a:ext cx="25794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Entrada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12"/>
          <p:cNvSpPr/>
          <p:nvPr/>
        </p:nvSpPr>
        <p:spPr>
          <a:xfrm>
            <a:off x="5960520" y="4766040"/>
            <a:ext cx="274284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Sequência de tokens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13"/>
          <p:cNvSpPr/>
          <p:nvPr/>
        </p:nvSpPr>
        <p:spPr>
          <a:xfrm>
            <a:off x="5467320" y="4971960"/>
            <a:ext cx="45684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Line 14"/>
          <p:cNvSpPr/>
          <p:nvPr/>
        </p:nvSpPr>
        <p:spPr>
          <a:xfrm>
            <a:off x="2419200" y="4971960"/>
            <a:ext cx="68580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15"/>
          <p:cNvSpPr/>
          <p:nvPr/>
        </p:nvSpPr>
        <p:spPr>
          <a:xfrm>
            <a:off x="5470920" y="3786120"/>
            <a:ext cx="45684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16"/>
          <p:cNvSpPr/>
          <p:nvPr/>
        </p:nvSpPr>
        <p:spPr>
          <a:xfrm>
            <a:off x="5473080" y="2571840"/>
            <a:ext cx="45684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Descrição em Lex - estrutura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642960" y="1714320"/>
            <a:ext cx="853416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Declarações – variáveis, constantes, defs.regulares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%%
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regras de tradução – expr. regulares e ações em C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Padrão       { ação }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%%
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procedimentos auxiliares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Descrição em Lex - exemplo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609480" y="1981080"/>
            <a:ext cx="830556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%% declarações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%%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delim     [ \t\n]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ws        {delim}+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letter    [A-Za-z]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digit     [0-9]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id        {letter}({letter}|{digit})*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number    {digit}+(\.{digit}+)?
                (E[+\-]?{digit}+)? 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…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Descrição em Lex – exemplo (cont.)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9480" y="1981080"/>
            <a:ext cx="830556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%% regras de tradução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%%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{ws}       {/* no action and no return */}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        {return(IF);}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then       {return(THEN);}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else       {return(ELSE);}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{id}       {yylval=install_id();return(ID);}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{number}   {yylval=install_num();
          return(NUMBER);}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“&lt;“        {yylval = LT; return(RELOP);}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“&lt;=“       {yylval = LE; return(RELOP);}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…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Descrição em Lex – exemplo (cont.)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609480" y="1981080"/>
            <a:ext cx="830556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%% funções auxiliares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%%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install_id() {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	Copia lexema para a tabela de símbolos.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Primeiro caracter do lexema é apontado pela variável yytext e o comprimento é definido pela variável yylength.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install_num() { … 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r>
              <a:rPr lang="en-US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Símbolos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terminais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</a:t>
            </a:r>
            <a:r>
              <a:rPr lang="en-US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uma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gramática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definem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tokens</a:t>
            </a: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64475" y="4574446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ar1 = 23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020659" y="513144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AssignStmt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832146" y="596199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Id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2869609" y="596199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Number</a:t>
            </a:r>
            <a:endParaRPr lang="pt-BR" dirty="0"/>
          </a:p>
        </p:txBody>
      </p:sp>
      <p:cxnSp>
        <p:nvCxnSpPr>
          <p:cNvPr id="5" name="Conector de seta reta 4"/>
          <p:cNvCxnSpPr>
            <a:stCxn id="3" idx="2"/>
            <a:endCxn id="6" idx="0"/>
          </p:cNvCxnSpPr>
          <p:nvPr/>
        </p:nvCxnSpPr>
        <p:spPr>
          <a:xfrm flipH="1">
            <a:off x="2020659" y="5500780"/>
            <a:ext cx="675826" cy="4612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endCxn id="7" idx="0"/>
          </p:cNvCxnSpPr>
          <p:nvPr/>
        </p:nvCxnSpPr>
        <p:spPr>
          <a:xfrm>
            <a:off x="2696485" y="5500780"/>
            <a:ext cx="675826" cy="4612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endCxn id="3" idx="0"/>
          </p:cNvCxnSpPr>
          <p:nvPr/>
        </p:nvCxnSpPr>
        <p:spPr>
          <a:xfrm>
            <a:off x="2683744" y="4759112"/>
            <a:ext cx="12741" cy="372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252907" y="5316114"/>
            <a:ext cx="4889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Calibri" panose="020F0502020204030204" pitchFamily="34" charset="0"/>
              </a:rPr>
              <a:t>terminais/</a:t>
            </a:r>
            <a:r>
              <a:rPr lang="pt-BR" sz="3200" dirty="0" err="1" smtClean="0">
                <a:latin typeface="Calibri" panose="020F0502020204030204" pitchFamily="34" charset="0"/>
              </a:rPr>
              <a:t>tokens</a:t>
            </a:r>
            <a:r>
              <a:rPr lang="pt-BR" sz="3200" dirty="0" smtClean="0">
                <a:latin typeface="Calibri" panose="020F0502020204030204" pitchFamily="34" charset="0"/>
              </a:rPr>
              <a:t>/nós folha</a:t>
            </a:r>
            <a:endParaRPr lang="pt-BR" sz="3200" dirty="0">
              <a:latin typeface="Calibri" panose="020F050202020403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80499" y="5439001"/>
            <a:ext cx="8086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Calibri" panose="020F0502020204030204" pitchFamily="34" charset="0"/>
              </a:rPr>
              <a:t>AST</a:t>
            </a:r>
            <a:endParaRPr lang="pt-BR" sz="3200" dirty="0">
              <a:latin typeface="Calibri" panose="020F050202020403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686929" y="1817816"/>
            <a:ext cx="33874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</a:p>
          <a:p>
            <a:r>
              <a:rPr lang="pt-BR" dirty="0" err="1" smtClean="0"/>
              <a:t>Stmt</a:t>
            </a:r>
            <a:r>
              <a:rPr lang="pt-BR" dirty="0" smtClean="0"/>
              <a:t> ::= </a:t>
            </a:r>
            <a:r>
              <a:rPr lang="pt-BR" dirty="0" err="1" smtClean="0"/>
              <a:t>AssignStmt</a:t>
            </a:r>
            <a:r>
              <a:rPr lang="pt-BR" dirty="0"/>
              <a:t> </a:t>
            </a:r>
            <a:r>
              <a:rPr lang="en-US" dirty="0" smtClean="0"/>
              <a:t>| …</a:t>
            </a:r>
            <a:endParaRPr lang="pt-BR" dirty="0" smtClean="0"/>
          </a:p>
          <a:p>
            <a:r>
              <a:rPr lang="pt-BR" dirty="0" err="1" smtClean="0"/>
              <a:t>AssignStmt</a:t>
            </a:r>
            <a:r>
              <a:rPr lang="pt-BR" dirty="0" smtClean="0"/>
              <a:t> ::= </a:t>
            </a:r>
            <a:r>
              <a:rPr lang="pt-BR" b="1" dirty="0" smtClean="0"/>
              <a:t>Id</a:t>
            </a:r>
            <a:r>
              <a:rPr lang="pt-BR" dirty="0" smtClean="0"/>
              <a:t> = Expression</a:t>
            </a:r>
          </a:p>
          <a:p>
            <a:r>
              <a:rPr lang="en-US" dirty="0" smtClean="0"/>
              <a:t>Expression ::= </a:t>
            </a:r>
            <a:r>
              <a:rPr lang="en-US" b="1" dirty="0" smtClean="0"/>
              <a:t>Number</a:t>
            </a:r>
            <a:r>
              <a:rPr lang="en-US" dirty="0" smtClean="0"/>
              <a:t> | Id | …</a:t>
            </a:r>
          </a:p>
          <a:p>
            <a:endParaRPr lang="en-US" dirty="0"/>
          </a:p>
          <a:p>
            <a:r>
              <a:rPr lang="en-US" dirty="0" smtClean="0"/>
              <a:t>Id ::= &lt;ER&gt;</a:t>
            </a:r>
          </a:p>
          <a:p>
            <a:r>
              <a:rPr lang="en-US" dirty="0" smtClean="0"/>
              <a:t>Number ::= &lt;ER&gt;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321866" y="2541090"/>
            <a:ext cx="861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Calibri" panose="020F0502020204030204" pitchFamily="34" charset="0"/>
              </a:rPr>
              <a:t>BNF</a:t>
            </a:r>
            <a:endParaRPr lang="pt-BR" sz="3200" dirty="0">
              <a:latin typeface="Calibri" panose="020F0502020204030204" pitchFamily="34" charset="0"/>
            </a:endParaRPr>
          </a:p>
        </p:txBody>
      </p:sp>
      <p:cxnSp>
        <p:nvCxnSpPr>
          <p:cNvPr id="18" name="Conector reto 17"/>
          <p:cNvCxnSpPr/>
          <p:nvPr/>
        </p:nvCxnSpPr>
        <p:spPr>
          <a:xfrm>
            <a:off x="5290419" y="2105848"/>
            <a:ext cx="0" cy="8640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5276208" y="3185968"/>
            <a:ext cx="14211" cy="56415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506443" y="2245508"/>
            <a:ext cx="3237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Calibri" panose="020F0502020204030204" pitchFamily="34" charset="0"/>
              </a:rPr>
              <a:t>Definição sintática</a:t>
            </a:r>
            <a:endParaRPr lang="pt-BR" sz="3200" dirty="0">
              <a:latin typeface="Calibri" panose="020F050202020403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714770" y="3133715"/>
            <a:ext cx="2776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Calibri" panose="020F0502020204030204" pitchFamily="34" charset="0"/>
              </a:rPr>
              <a:t>Definição léxica</a:t>
            </a:r>
            <a:endParaRPr lang="pt-BR" sz="3200" dirty="0">
              <a:latin typeface="Calibri" panose="020F0502020204030204" pitchFamily="34" charset="0"/>
            </a:endParaRPr>
          </a:p>
        </p:txBody>
      </p:sp>
      <p:sp>
        <p:nvSpPr>
          <p:cNvPr id="27" name="CustomShape 5"/>
          <p:cNvSpPr/>
          <p:nvPr/>
        </p:nvSpPr>
        <p:spPr>
          <a:xfrm>
            <a:off x="414650" y="4517552"/>
            <a:ext cx="618176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CustomShape 5"/>
          <p:cNvSpPr/>
          <p:nvPr/>
        </p:nvSpPr>
        <p:spPr>
          <a:xfrm>
            <a:off x="1351479" y="4520457"/>
            <a:ext cx="415637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7268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Analisador léxico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805040" y="2362320"/>
            <a:ext cx="2209320" cy="9903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lexer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5767560" y="2362320"/>
            <a:ext cx="2057040" cy="99036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4014720" y="3200400"/>
            <a:ext cx="1752120" cy="39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getNextToken()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422280" y="2438280"/>
            <a:ext cx="1080360" cy="63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programa
fonte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4471920" y="2362320"/>
            <a:ext cx="990360" cy="39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token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7"/>
          <p:cNvSpPr/>
          <p:nvPr/>
        </p:nvSpPr>
        <p:spPr>
          <a:xfrm>
            <a:off x="4014720" y="2857680"/>
            <a:ext cx="1752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Line 8"/>
          <p:cNvSpPr/>
          <p:nvPr/>
        </p:nvSpPr>
        <p:spPr>
          <a:xfrm>
            <a:off x="1347480" y="2819160"/>
            <a:ext cx="45720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Line 9"/>
          <p:cNvSpPr/>
          <p:nvPr/>
        </p:nvSpPr>
        <p:spPr>
          <a:xfrm flipH="1">
            <a:off x="4014720" y="3124080"/>
            <a:ext cx="175248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10"/>
          <p:cNvSpPr/>
          <p:nvPr/>
        </p:nvSpPr>
        <p:spPr>
          <a:xfrm>
            <a:off x="3786120" y="4419720"/>
            <a:ext cx="2057040" cy="99036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tabela de 
símbolos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Line 11"/>
          <p:cNvSpPr/>
          <p:nvPr/>
        </p:nvSpPr>
        <p:spPr>
          <a:xfrm flipH="1" flipV="1">
            <a:off x="3481200" y="3352680"/>
            <a:ext cx="838080" cy="1066680"/>
          </a:xfrm>
          <a:prstGeom prst="line">
            <a:avLst/>
          </a:prstGeom>
          <a:ln w="936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Line 12"/>
          <p:cNvSpPr/>
          <p:nvPr/>
        </p:nvSpPr>
        <p:spPr>
          <a:xfrm flipV="1">
            <a:off x="5462280" y="3352680"/>
            <a:ext cx="609840" cy="1066680"/>
          </a:xfrm>
          <a:prstGeom prst="line">
            <a:avLst/>
          </a:prstGeom>
          <a:ln w="936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13"/>
          <p:cNvSpPr/>
          <p:nvPr/>
        </p:nvSpPr>
        <p:spPr>
          <a:xfrm>
            <a:off x="7824960" y="2895480"/>
            <a:ext cx="533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 cap="rnd">
            <a:solidFill>
              <a:schemeClr val="tx1"/>
            </a:solidFill>
            <a:custDash>
              <a:ds d="500000" sp="4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14"/>
          <p:cNvSpPr/>
          <p:nvPr/>
        </p:nvSpPr>
        <p:spPr>
          <a:xfrm>
            <a:off x="428760" y="3859560"/>
            <a:ext cx="2714400" cy="15526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Outros nomes: scanner e lexical analyzer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Tokens, </a:t>
            </a:r>
            <a:r>
              <a:rPr lang="en-US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Lexema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e </a:t>
            </a:r>
            <a:r>
              <a:rPr lang="en-US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Padrões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57200" y="1600200"/>
            <a:ext cx="7931224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Padrão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descrição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das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possíveis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strings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associados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 um s</a:t>
            </a:r>
            <a:r>
              <a:rPr lang="pt-BR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ímbolo</a:t>
            </a:r>
            <a:r>
              <a:rPr lang="pt-BR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terminal </a:t>
            </a: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endParaRPr lang="en-US" sz="32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Lexema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instanciação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do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padrão</a:t>
            </a: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endParaRPr lang="en-US" sz="32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Token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par com o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tipo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do token (p. ex., 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identificador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atributos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opcionais</a:t>
            </a: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endParaRPr lang="en-US" sz="32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32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“var1 = 23”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57200" y="1600200"/>
            <a:ext cx="8867328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Primeiro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token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&lt;ID, {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lexval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“var1”}&gt;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 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este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token: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Padrão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seq. de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caracteres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seguida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por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dígito</a:t>
            </a: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Lexema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“var1”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endParaRPr lang="en-U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760" lvl="2">
              <a:lnSpc>
                <a:spcPct val="100000"/>
              </a:lnSpc>
              <a:buClr>
                <a:srgbClr val="000000"/>
              </a:buClr>
            </a:pP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360" algn="ctr">
              <a:lnSpc>
                <a:spcPct val="100000"/>
              </a:lnSpc>
              <a:buClr>
                <a:srgbClr val="000000"/>
              </a:buClr>
            </a:pP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Distingue-se </a:t>
            </a:r>
            <a:r>
              <a:rPr lang="en-US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instâncias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um token </a:t>
            </a:r>
            <a:r>
              <a:rPr lang="en-US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pelos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seus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atributos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3352680" y="2570528"/>
            <a:ext cx="5285880" cy="20106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apontador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p/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posição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tabela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símbolos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
&lt;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assign_op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,&gt;
&lt;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apontador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p/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posição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M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tabela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símbolos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
&lt;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mult_op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,&gt;
&lt;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apontador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p/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posição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C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tabela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símbolos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
&lt;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exp_op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,&gt;
&lt;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valor 2&gt;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446040" y="3331208"/>
            <a:ext cx="25081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= M * C **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448200" y="3372968"/>
            <a:ext cx="29052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6"/>
          <p:cNvSpPr/>
          <p:nvPr/>
        </p:nvSpPr>
        <p:spPr>
          <a:xfrm>
            <a:off x="781200" y="3372968"/>
            <a:ext cx="26244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7"/>
          <p:cNvSpPr/>
          <p:nvPr/>
        </p:nvSpPr>
        <p:spPr>
          <a:xfrm>
            <a:off x="1085760" y="3377648"/>
            <a:ext cx="35928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8"/>
          <p:cNvSpPr/>
          <p:nvPr/>
        </p:nvSpPr>
        <p:spPr>
          <a:xfrm>
            <a:off x="1500840" y="3375128"/>
            <a:ext cx="26244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9"/>
          <p:cNvSpPr/>
          <p:nvPr/>
        </p:nvSpPr>
        <p:spPr>
          <a:xfrm>
            <a:off x="1800360" y="3377648"/>
            <a:ext cx="29628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0"/>
          <p:cNvSpPr/>
          <p:nvPr/>
        </p:nvSpPr>
        <p:spPr>
          <a:xfrm>
            <a:off x="2132640" y="3375128"/>
            <a:ext cx="40716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11"/>
          <p:cNvSpPr/>
          <p:nvPr/>
        </p:nvSpPr>
        <p:spPr>
          <a:xfrm>
            <a:off x="2586240" y="3375488"/>
            <a:ext cx="29628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360" algn="ctr">
              <a:lnSpc>
                <a:spcPct val="100000"/>
              </a:lnSpc>
              <a:buClr>
                <a:srgbClr val="000000"/>
              </a:buClr>
            </a:pP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Distingue-se </a:t>
            </a:r>
            <a:r>
              <a:rPr lang="en-US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instâncias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um token </a:t>
            </a:r>
            <a:r>
              <a:rPr lang="en-US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pelos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seus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atributos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3352680" y="2570528"/>
            <a:ext cx="5285880" cy="20106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apontador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p/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posição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tabela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símbolos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
&lt;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assign_op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,&gt;
&lt;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apontador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p/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posição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M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tabela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símbolos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
&lt;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mult_op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,&gt;
&lt;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apontador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p/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posição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C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tabela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símbolos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
&lt;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exp_op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,&gt;
&lt;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valor 2&gt;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446040" y="3331208"/>
            <a:ext cx="25081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= M * C **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448200" y="3372968"/>
            <a:ext cx="29052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6"/>
          <p:cNvSpPr/>
          <p:nvPr/>
        </p:nvSpPr>
        <p:spPr>
          <a:xfrm>
            <a:off x="781200" y="3372968"/>
            <a:ext cx="26244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7"/>
          <p:cNvSpPr/>
          <p:nvPr/>
        </p:nvSpPr>
        <p:spPr>
          <a:xfrm>
            <a:off x="1085760" y="3377648"/>
            <a:ext cx="35928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8"/>
          <p:cNvSpPr/>
          <p:nvPr/>
        </p:nvSpPr>
        <p:spPr>
          <a:xfrm>
            <a:off x="1500840" y="3375128"/>
            <a:ext cx="26244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9"/>
          <p:cNvSpPr/>
          <p:nvPr/>
        </p:nvSpPr>
        <p:spPr>
          <a:xfrm>
            <a:off x="1800360" y="3377648"/>
            <a:ext cx="29628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0"/>
          <p:cNvSpPr/>
          <p:nvPr/>
        </p:nvSpPr>
        <p:spPr>
          <a:xfrm>
            <a:off x="2132640" y="3375128"/>
            <a:ext cx="40716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11"/>
          <p:cNvSpPr/>
          <p:nvPr/>
        </p:nvSpPr>
        <p:spPr>
          <a:xfrm>
            <a:off x="2586240" y="3375488"/>
            <a:ext cx="29628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Retângulo 1"/>
          <p:cNvSpPr/>
          <p:nvPr/>
        </p:nvSpPr>
        <p:spPr>
          <a:xfrm>
            <a:off x="1072680" y="5085184"/>
            <a:ext cx="708664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Usa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-se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tabela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símbolos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para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guardar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informações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auxiliares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sobre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tokens.         P. ex.,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tipo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escopo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identificadores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99709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Expressões regulares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Usada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especificação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dos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Tokens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Expressividade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suficiente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prática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Operadores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57200" y="1600200"/>
            <a:ext cx="840060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           Zero ou mais instâncias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           Uma ou mais instâncias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            Zero ou uma instância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[…]     classes de caracteres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Exemplos: [A-Za-z][A-Za-z0-9]*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| B     Instância de A ou instância de B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         Instância de A seguida de instância de B</a:t>
            </a: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Identificadores em Pascal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000080" y="1714320"/>
            <a:ext cx="7286400" cy="1552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letter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[A- Za-z]
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digit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[0-9]
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letter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letter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|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digit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)*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475</Words>
  <Application>Microsoft Office PowerPoint</Application>
  <PresentationFormat>Apresentação na tela (4:3)</PresentationFormat>
  <Paragraphs>125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19" baseType="lpstr"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Léxica</dc:title>
  <dc:subject/>
  <dc:creator>MARCELO</dc:creator>
  <dc:description/>
  <cp:lastModifiedBy>damorim</cp:lastModifiedBy>
  <cp:revision>11</cp:revision>
  <dcterms:created xsi:type="dcterms:W3CDTF">2015-04-10T15:27:31Z</dcterms:created>
  <dcterms:modified xsi:type="dcterms:W3CDTF">2018-09-04T16:02:54Z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