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5" r:id="rId29"/>
    <p:sldId id="296" r:id="rId30"/>
    <p:sldId id="292" r:id="rId31"/>
    <p:sldId id="293" r:id="rId32"/>
    <p:sldId id="294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738E-ADED-4991-AA7C-867EED4BDCA5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C733-A900-44FF-BCA3-862B7924D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CA9E-D710-4804-846A-F08C653EF36C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0415-D8FC-43B6-9E04-E61941C24720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ech.com/" TargetMode="External"/><Relationship Id="rId2" Type="http://schemas.openxmlformats.org/officeDocument/2006/relationships/hyperlink" Target="http://www.cover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mmle.com/" TargetMode="External"/><Relationship Id="rId5" Type="http://schemas.openxmlformats.org/officeDocument/2006/relationships/hyperlink" Target="http://www.parasoft.com/" TargetMode="External"/><Relationship Id="rId4" Type="http://schemas.openxmlformats.org/officeDocument/2006/relationships/hyperlink" Target="http://www.klocwor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diretório</a:t>
            </a:r>
            <a:r>
              <a:rPr lang="en-US" dirty="0" smtClean="0"/>
              <a:t> demos</a:t>
            </a:r>
            <a:r>
              <a:rPr lang="pt-BR" dirty="0"/>
              <a:t>/</a:t>
            </a:r>
            <a:r>
              <a:rPr lang="en-US" dirty="0" err="1" smtClean="0"/>
              <a:t>rwsets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repositório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SLICING DE PROGRAMAS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Técnica de compreensão de código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Principal aplicação é depuração</a:t>
            </a:r>
          </a:p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Identifica linhas relevantes do programa de acordo com algum critério de pesquisa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643074"/>
          </a:xfrm>
          <a:prstGeom prst="wedgeRectCallout">
            <a:avLst>
              <a:gd name="adj1" fmla="val -111212"/>
              <a:gd name="adj2" fmla="val 40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Considere que uma asserção nesta linha foi violada!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rved Up Arrow 8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214446"/>
          </a:xfrm>
          <a:prstGeom prst="wedgeRectCallout">
            <a:avLst>
              <a:gd name="adj1" fmla="val -84276"/>
              <a:gd name="adj2" fmla="val 4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Aquela asserção depende de outras linhas!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5072074"/>
            <a:ext cx="235745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que dependem de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071538" y="4000504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3286116" y="4429132"/>
            <a:ext cx="1071570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200000">
            <a:off x="3500430" y="400050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assim vai...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1934" y="34725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43636" y="3652407"/>
            <a:ext cx="2714644" cy="275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slice</a:t>
            </a:r>
            <a:r>
              <a:rPr lang="pt-BR" sz="2400" dirty="0" smtClean="0">
                <a:solidFill>
                  <a:schemeClr val="tx1"/>
                </a:solidFill>
              </a:rPr>
              <a:t> contém as partes do programa relacionadas a </a:t>
            </a:r>
            <a:r>
              <a:rPr lang="pt-BR" sz="2400" dirty="0">
                <a:solidFill>
                  <a:schemeClr val="tx1"/>
                </a:solidFill>
              </a:rPr>
              <a:t>asserção. Deve focar nelas para </a:t>
            </a:r>
            <a:r>
              <a:rPr lang="pt-BR" sz="2400" dirty="0" smtClean="0">
                <a:solidFill>
                  <a:schemeClr val="tx1"/>
                </a:solidFill>
              </a:rPr>
              <a:t>depuração!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7633" y="32146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347079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500034" y="3899418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00034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500034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00034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500034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500034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3214678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3214678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3214678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214678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214678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Coverity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http://www.coverity.com</a:t>
            </a:r>
            <a:endParaRPr lang="pt-BR" dirty="0" smtClean="0"/>
          </a:p>
          <a:p>
            <a:r>
              <a:rPr lang="en-US" dirty="0" err="1" smtClean="0"/>
              <a:t>GrammaTech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http://www.grammatech.com</a:t>
            </a:r>
            <a:endParaRPr lang="en-US" dirty="0" smtClean="0"/>
          </a:p>
          <a:p>
            <a:r>
              <a:rPr lang="en-US" dirty="0" err="1" smtClean="0"/>
              <a:t>KlocWork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http://www.klocwork.com</a:t>
            </a:r>
            <a:endParaRPr lang="en-US" dirty="0" smtClean="0"/>
          </a:p>
          <a:p>
            <a:r>
              <a:rPr lang="en-US" dirty="0" err="1" smtClean="0"/>
              <a:t>Parasoft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http://www.parasoft.com</a:t>
            </a:r>
            <a:endParaRPr lang="en-US" dirty="0" smtClean="0"/>
          </a:p>
          <a:p>
            <a:r>
              <a:rPr lang="en-US" dirty="0" err="1" smtClean="0"/>
              <a:t>Semmle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http://semmle.com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2500306"/>
            <a:ext cx="3071834" cy="714380"/>
          </a:xfrm>
          <a:prstGeom prst="wedgeRectCallout">
            <a:avLst>
              <a:gd name="adj1" fmla="val -66704"/>
              <a:gd name="adj2" fmla="val 129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2071670" y="2143116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influenciada por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52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1714488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que influencia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1357290" y="4857760"/>
            <a:ext cx="3071834" cy="1500198"/>
          </a:xfrm>
          <a:prstGeom prst="wedgeRectCallout">
            <a:avLst>
              <a:gd name="adj1" fmla="val -50113"/>
              <a:gd name="adj2" fmla="val -133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impacto de mudança!</a:t>
            </a:r>
            <a:endParaRPr lang="pt-BR" sz="2800" dirty="0"/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714876" y="4572008"/>
            <a:ext cx="3071834" cy="1500198"/>
          </a:xfrm>
          <a:prstGeom prst="wedgeRectCallout">
            <a:avLst>
              <a:gd name="adj1" fmla="val -77440"/>
              <a:gd name="adj2" fmla="val -152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depuração!</a:t>
            </a:r>
            <a:endParaRPr lang="pt-BR" sz="2800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3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1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15" name="Rectangular Callout 14"/>
          <p:cNvSpPr/>
          <p:nvPr/>
        </p:nvSpPr>
        <p:spPr>
          <a:xfrm>
            <a:off x="323528" y="4857760"/>
            <a:ext cx="4248472" cy="1643074"/>
          </a:xfrm>
          <a:prstGeom prst="wedgeRectCallout">
            <a:avLst>
              <a:gd name="adj1" fmla="val 69503"/>
              <a:gd name="adj2" fmla="val -68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Interseção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influ</a:t>
            </a:r>
            <a:r>
              <a:rPr lang="pt-BR" sz="2800" dirty="0" err="1" smtClean="0">
                <a:solidFill>
                  <a:schemeClr val="tx1"/>
                </a:solidFill>
              </a:rPr>
              <a:t>ência</a:t>
            </a:r>
            <a:r>
              <a:rPr lang="pt-BR" sz="2800" dirty="0" smtClean="0">
                <a:solidFill>
                  <a:schemeClr val="tx1"/>
                </a:solidFill>
              </a:rPr>
              <a:t> de uma mudança com impacto na asserção violada.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rot="5400000">
            <a:off x="5921827" y="2701191"/>
            <a:ext cx="378114" cy="77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286380" y="371475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14266" y="3286124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 rot="5400000">
            <a:off x="6414398" y="4699894"/>
            <a:ext cx="357190" cy="1014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estático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Estático</a:t>
            </a:r>
          </a:p>
          <a:p>
            <a:pPr lvl="1"/>
            <a:r>
              <a:rPr lang="pt-BR" smtClean="0"/>
              <a:t>Descobre dependências em tempo de compilação</a:t>
            </a:r>
          </a:p>
          <a:p>
            <a:pPr lvl="1"/>
            <a:r>
              <a:rPr lang="pt-BR" smtClean="0"/>
              <a:t>Calcula o slice a partir do grafo de dependências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3942746"/>
            <a:ext cx="7992888" cy="127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Lembrar que o grafo de dependência é impreciso (inclui + dependências que o ideal).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dinâmico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Dinâmico</a:t>
            </a:r>
          </a:p>
          <a:p>
            <a:pPr lvl="1"/>
            <a:r>
              <a:rPr lang="pt-BR" smtClean="0"/>
              <a:t>Descobre dependências em tempo de execução</a:t>
            </a:r>
          </a:p>
          <a:p>
            <a:pPr lvl="1"/>
            <a:r>
              <a:rPr lang="pt-BR" smtClean="0"/>
              <a:t>O slice é uma subgrafo  do grafo estático de dep.</a:t>
            </a:r>
          </a:p>
          <a:p>
            <a:pPr lvl="1"/>
            <a:r>
              <a:rPr lang="pt-BR" smtClean="0"/>
              <a:t>Leva em consideração uma função main</a:t>
            </a:r>
          </a:p>
          <a:p>
            <a:pPr lvl="1"/>
            <a:endParaRPr lang="pt-BR" smtClean="0"/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14414" y="4149080"/>
            <a:ext cx="6858048" cy="106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Captura apenas as dependências observadas com a execução do 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Interprocedural</a:t>
            </a:r>
            <a:r>
              <a:rPr lang="pt-BR" dirty="0"/>
              <a:t> com RW </a:t>
            </a:r>
            <a:r>
              <a:rPr lang="pt-BR" dirty="0" smtClean="0"/>
              <a:t>Sets</a:t>
            </a:r>
          </a:p>
          <a:p>
            <a:r>
              <a:rPr lang="pt-BR" dirty="0" err="1" smtClean="0"/>
              <a:t>Slicing</a:t>
            </a:r>
            <a:endParaRPr lang="pt-BR" dirty="0" smtClean="0"/>
          </a:p>
          <a:p>
            <a:r>
              <a:rPr lang="pt-BR" dirty="0" err="1" smtClean="0"/>
              <a:t>Program</a:t>
            </a:r>
            <a:r>
              <a:rPr lang="pt-BR" dirty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1357290" y="23556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357290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57290" y="378437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744221" y="5188991"/>
            <a:ext cx="4264627" cy="96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Conclusão: O valor de Z no ponto de interesse não depende do valor de Y!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 </a:t>
            </a:r>
            <a:r>
              <a:rPr lang="pt-BR" sz="2400" dirty="0" smtClean="0"/>
              <a:t>[“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Slicing</a:t>
            </a:r>
            <a:r>
              <a:rPr lang="pt-BR" sz="2400" dirty="0" smtClean="0"/>
              <a:t>”,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ASE 1994]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47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 é o teste que falhou.  O usuário usa 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para tentar descobrir a causa da falha.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63084"/>
              <a:gd name="adj2" fmla="val -129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 pode ser as variáveis envolvidas em uma asserção de estado que falhou.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8827"/>
              <a:gd name="adj2" fmla="val -1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dinâmico </a:t>
            </a:r>
            <a:r>
              <a:rPr lang="pt-BR" sz="2200" b="1" dirty="0" smtClean="0">
                <a:solidFill>
                  <a:schemeClr val="tx1"/>
                </a:solidFill>
              </a:rPr>
              <a:t>executa</a:t>
            </a:r>
            <a:r>
              <a:rPr lang="pt-BR" sz="2200" dirty="0" smtClean="0">
                <a:solidFill>
                  <a:schemeClr val="tx1"/>
                </a:solidFill>
              </a:rPr>
              <a:t> o programa usando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.  Existe uma variedade de formas de se produzir 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saída.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71604" y="4941168"/>
            <a:ext cx="6000792" cy="1702518"/>
          </a:xfrm>
          <a:prstGeom prst="wedgeRectCallout">
            <a:avLst>
              <a:gd name="adj1" fmla="val 39195"/>
              <a:gd name="adj2" fmla="val -970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 pode ter vários formatos.  Por exemplo, pode ser (i) um programa executável, (ii) um conjunto de linhas do programa, ou (iii) grafo de dependências enraizado no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dependência suportadas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26" name="Rectangular Callout 25"/>
          <p:cNvSpPr/>
          <p:nvPr/>
        </p:nvSpPr>
        <p:spPr>
          <a:xfrm>
            <a:off x="4355976" y="1484784"/>
            <a:ext cx="3643338" cy="1571636"/>
          </a:xfrm>
          <a:prstGeom prst="wedgeRectCallout">
            <a:avLst>
              <a:gd name="adj1" fmla="val -60974"/>
              <a:gd name="adj2" fmla="val -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Também conhecido por </a:t>
            </a:r>
            <a:r>
              <a:rPr lang="pt-BR" sz="2800" dirty="0" err="1" smtClean="0">
                <a:solidFill>
                  <a:schemeClr val="tx1"/>
                </a:solidFill>
              </a:rPr>
              <a:t>Slice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Full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ou </a:t>
            </a:r>
            <a:r>
              <a:rPr lang="pt-BR" sz="2800" b="1" dirty="0" smtClean="0">
                <a:solidFill>
                  <a:schemeClr val="tx1"/>
                </a:solidFill>
              </a:rPr>
              <a:t>Executável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Ilustrando Limitações</a:t>
            </a:r>
            <a:br>
              <a:rPr lang="pt-BR" dirty="0" smtClean="0"/>
            </a:br>
            <a:r>
              <a:rPr lang="pt-BR" dirty="0" smtClean="0"/>
              <a:t>(Cenário Depuração)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1;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79885" y="3107529"/>
            <a:ext cx="135652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7752" y="3786190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85921" y="392906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52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4082269" y="4849012"/>
            <a:ext cx="1584698" cy="3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7293" y="565743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interprocedural</a:t>
            </a:r>
            <a:r>
              <a:rPr lang="en-US" dirty="0" smtClean="0"/>
              <a:t> com </a:t>
            </a:r>
            <a:r>
              <a:rPr lang="en-US" dirty="0" smtClean="0"/>
              <a:t>Read-write </a:t>
            </a:r>
            <a:r>
              <a:rPr lang="en-US" dirty="0" err="1" smtClean="0"/>
              <a:t>setS</a:t>
            </a:r>
            <a:r>
              <a:rPr lang="en-US" dirty="0" smtClean="0"/>
              <a:t> </a:t>
            </a:r>
            <a:r>
              <a:rPr lang="en-US" dirty="0" smtClean="0"/>
              <a:t>(RWSETS)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Erro de omissão!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628" y="3429000"/>
            <a:ext cx="2428892" cy="112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Neste caso, o </a:t>
            </a:r>
            <a:r>
              <a:rPr lang="pt-BR" sz="3600" dirty="0" err="1" smtClean="0">
                <a:solidFill>
                  <a:schemeClr val="tx1"/>
                </a:solidFill>
              </a:rPr>
              <a:t>slice</a:t>
            </a:r>
            <a:r>
              <a:rPr lang="pt-BR" sz="3600" dirty="0" smtClean="0">
                <a:solidFill>
                  <a:schemeClr val="tx1"/>
                </a:solidFill>
              </a:rPr>
              <a:t> de dados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ajuda!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Também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cobre linha errada.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3500437"/>
            <a:ext cx="3714776" cy="295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O relevante ajuda! Na verdade, é sempre suficiente.  Porém captura bem mais deps.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500694" y="4071943"/>
            <a:ext cx="571505" cy="285752"/>
          </a:xfrm>
          <a:prstGeom prst="curvedConnector3">
            <a:avLst>
              <a:gd name="adj1" fmla="val 12272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5715008" y="3571876"/>
            <a:ext cx="357190" cy="214314"/>
          </a:xfrm>
          <a:prstGeom prst="curvedConnector3">
            <a:avLst>
              <a:gd name="adj1" fmla="val 154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50661" y="2893216"/>
            <a:ext cx="785819" cy="571504"/>
          </a:xfrm>
          <a:prstGeom prst="curvedConnector3">
            <a:avLst>
              <a:gd name="adj1" fmla="val 12052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</a:t>
            </a:r>
            <a:r>
              <a:rPr lang="pt-BR" dirty="0" err="1" smtClean="0"/>
              <a:t>Slicing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capturar muitas dependências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</a:p>
          <a:p>
            <a:pPr lvl="1"/>
            <a:r>
              <a:rPr lang="pt-BR" dirty="0" err="1" smtClean="0"/>
              <a:t>Slicing</a:t>
            </a:r>
            <a:r>
              <a:rPr lang="pt-BR" dirty="0" smtClean="0"/>
              <a:t> dinâmico usa informação dinâmica e pode mitigar este problema.  Porém...</a:t>
            </a:r>
          </a:p>
          <a:p>
            <a:pPr lvl="2"/>
            <a:r>
              <a:rPr lang="pt-BR" dirty="0" smtClean="0"/>
              <a:t>Lembrar de erros de omissão (para depuração)</a:t>
            </a:r>
          </a:p>
        </p:txBody>
      </p:sp>
    </p:spTree>
    <p:extLst>
      <p:ext uri="{BB962C8B-B14F-4D97-AF65-F5344CB8AC3E}">
        <p14:creationId xmlns:p14="http://schemas.microsoft.com/office/powerpoint/2010/main" val="3968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-Write (RW) </a:t>
            </a:r>
            <a:r>
              <a:rPr lang="pt-BR" dirty="0" smtClean="0"/>
              <a:t>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simples </a:t>
            </a:r>
            <a:r>
              <a:rPr lang="pt-BR" dirty="0" smtClean="0"/>
              <a:t>para capturar dependência entre métodos, entre classes, etc.</a:t>
            </a:r>
          </a:p>
          <a:p>
            <a:r>
              <a:rPr lang="pt-BR" dirty="0" smtClean="0"/>
              <a:t>Pode ser utilizado para </a:t>
            </a:r>
            <a:r>
              <a:rPr lang="pt-BR" b="1" dirty="0" smtClean="0"/>
              <a:t>análise de impacto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0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RW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908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Calcule conjuntos de acesso para cada comando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de leitura do comando i: </a:t>
            </a:r>
            <a:r>
              <a:rPr lang="pt-BR" dirty="0" err="1" smtClean="0"/>
              <a:t>Rset</a:t>
            </a:r>
            <a:r>
              <a:rPr lang="pt-BR" dirty="0" smtClean="0"/>
              <a:t>(i)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</a:t>
            </a:r>
            <a:r>
              <a:rPr lang="pt-BR" dirty="0"/>
              <a:t>de </a:t>
            </a:r>
            <a:r>
              <a:rPr lang="pt-BR" dirty="0" smtClean="0"/>
              <a:t>escrita do comando </a:t>
            </a:r>
            <a:r>
              <a:rPr lang="pt-BR" dirty="0"/>
              <a:t>i: </a:t>
            </a:r>
            <a:r>
              <a:rPr lang="pt-BR" dirty="0" err="1" smtClean="0"/>
              <a:t>Wset</a:t>
            </a:r>
            <a:r>
              <a:rPr lang="pt-BR" dirty="0" smtClean="0"/>
              <a:t>(i</a:t>
            </a:r>
            <a:r>
              <a:rPr lang="pt-BR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Propague informação através do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do programa até encontrar um ponto fixo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Declare interferência se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𝑅𝑠𝑒𝑡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𝑠𝑒𝑡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acesso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pt-BR" dirty="0" smtClean="0"/>
              <a:t>Várias possibilidades</a:t>
            </a:r>
          </a:p>
          <a:p>
            <a:pPr lvl="1"/>
            <a:r>
              <a:rPr lang="pt-BR" dirty="0" smtClean="0"/>
              <a:t>E.g., par de classe e campo da classe (para 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835696" y="2217053"/>
            <a:ext cx="56886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 +=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saldo(){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retirada(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saldo-=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reeform 6"/>
          <p:cNvSpPr/>
          <p:nvPr/>
        </p:nvSpPr>
        <p:spPr>
          <a:xfrm rot="417461">
            <a:off x="3808877" y="2911965"/>
            <a:ext cx="1709675" cy="2959895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635896" y="3573016"/>
            <a:ext cx="814480" cy="211165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792581" flipV="1">
            <a:off x="3074096" y="5780722"/>
            <a:ext cx="591189" cy="613054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13936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destaque apenas dependências do método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retirada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524000" y="2883708"/>
            <a:ext cx="568863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Banco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&lt;Conta&gt; contas = ...;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&lt;Cliente&gt; clientes =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addCliente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(Cliente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clientes.add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6"/>
          <p:cNvSpPr/>
          <p:nvPr/>
        </p:nvSpPr>
        <p:spPr>
          <a:xfrm rot="1118940">
            <a:off x="6216229" y="4387220"/>
            <a:ext cx="1573270" cy="1682676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19535" y="4323868"/>
            <a:ext cx="901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222" y="1466781"/>
            <a:ext cx="8577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Encapsulamento de dados pode ser um problema. Sensibilidade a objetos/ponteiros depende da representação de acesso.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1336</Words>
  <Application>Microsoft Office PowerPoint</Application>
  <PresentationFormat>Apresentação na tela (4:3)</PresentationFormat>
  <Paragraphs>281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Aplicações</vt:lpstr>
      <vt:lpstr>Vários casos de sucesso</vt:lpstr>
      <vt:lpstr>Três Aplicações</vt:lpstr>
      <vt:lpstr>Análise interprocedural com Read-write setS (RWSETS)</vt:lpstr>
      <vt:lpstr>Read-Write (RW) Sets</vt:lpstr>
      <vt:lpstr>Algoritmo RW sets</vt:lpstr>
      <vt:lpstr>Representação de acesso</vt:lpstr>
      <vt:lpstr>Exemplo 1</vt:lpstr>
      <vt:lpstr>Exemplo 2</vt:lpstr>
      <vt:lpstr>Demo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Variações de slicing</vt:lpstr>
      <vt:lpstr>Variações de slicing</vt:lpstr>
      <vt:lpstr>Variações de slicing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Slicing estático (visão geral)</vt:lpstr>
      <vt:lpstr>Slicing dinâmico (visão geral)</vt:lpstr>
      <vt:lpstr>Exemplo: Slicing estático</vt:lpstr>
      <vt:lpstr>Exemplo: Slicing estático</vt:lpstr>
      <vt:lpstr>Exemplo: Slicing estático</vt:lpstr>
      <vt:lpstr>Slicing dinâmico</vt:lpstr>
      <vt:lpstr>Slicing dinâmico</vt:lpstr>
      <vt:lpstr>Slicing dinâmico</vt:lpstr>
      <vt:lpstr>Slicing dinâmico</vt:lpstr>
      <vt:lpstr>Slicing dinâmico</vt:lpstr>
      <vt:lpstr>Tipos de dependência suportadas</vt:lpstr>
      <vt:lpstr>Ilustrando Limitações (Cenário Depuração)</vt:lpstr>
      <vt:lpstr>Ilustrando Limitações (Cenário Depuração)</vt:lpstr>
      <vt:lpstr>Ilustrando Limitações (Cenário Depuração)</vt:lpstr>
      <vt:lpstr>Tipos de slice</vt:lpstr>
      <vt:lpstr>Tipos de slice</vt:lpstr>
      <vt:lpstr>Tipos de slice</vt:lpstr>
      <vt:lpstr>Limitações de Slicing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DE PROGRAMAS</dc:title>
  <dc:creator>Marcelo d'Amorim</dc:creator>
  <cp:lastModifiedBy>Marcelo d'Amorim</cp:lastModifiedBy>
  <cp:revision>7</cp:revision>
  <dcterms:created xsi:type="dcterms:W3CDTF">2016-11-01T18:53:48Z</dcterms:created>
  <dcterms:modified xsi:type="dcterms:W3CDTF">2017-11-23T17:24:54Z</dcterms:modified>
</cp:coreProperties>
</file>