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62" r:id="rId5"/>
  </p:sldMasterIdLst>
  <p:notesMasterIdLst>
    <p:notesMasterId r:id="rId22"/>
  </p:notesMasterIdLst>
  <p:sldIdLst>
    <p:sldId id="10267" r:id="rId6"/>
    <p:sldId id="10231" r:id="rId7"/>
    <p:sldId id="10257" r:id="rId8"/>
    <p:sldId id="10256" r:id="rId9"/>
    <p:sldId id="10284" r:id="rId10"/>
    <p:sldId id="10282" r:id="rId11"/>
    <p:sldId id="11928" r:id="rId12"/>
    <p:sldId id="11934" r:id="rId13"/>
    <p:sldId id="10281" r:id="rId14"/>
    <p:sldId id="11929" r:id="rId15"/>
    <p:sldId id="11930" r:id="rId16"/>
    <p:sldId id="11931" r:id="rId17"/>
    <p:sldId id="11932" r:id="rId18"/>
    <p:sldId id="11933" r:id="rId19"/>
    <p:sldId id="10285" r:id="rId20"/>
    <p:sldId id="5021" r:id="rId2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rek Mathis (BRIDGE PARTNERS LLC)" initials="DM(PL" lastIdx="12" clrIdx="0">
    <p:extLst>
      <p:ext uri="{19B8F6BF-5375-455C-9EA6-DF929625EA0E}">
        <p15:presenceInfo xmlns:p15="http://schemas.microsoft.com/office/powerpoint/2012/main" userId="S::v-dermat@microsoft.com::f1d66794-ce46-40a9-9ebd-cd100fc7432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D94134-CDE3-47DA-9DBD-BA302137598C}" v="10" dt="2020-06-11T11:58:41.389"/>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93" autoAdjust="0"/>
    <p:restoredTop sz="96159" autoAdjust="0"/>
  </p:normalViewPr>
  <p:slideViewPr>
    <p:cSldViewPr snapToGrid="0">
      <p:cViewPr varScale="1">
        <p:scale>
          <a:sx n="56" d="100"/>
          <a:sy n="56" d="100"/>
        </p:scale>
        <p:origin x="43" y="469"/>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ni Alavala" userId="bb485222-dae0-40b2-93da-29e5dae29ac7" providerId="ADAL" clId="{BBD94134-CDE3-47DA-9DBD-BA302137598C}"/>
    <pc:docChg chg="addSld delSld modSld modMainMaster">
      <pc:chgData name="Srini Alavala" userId="bb485222-dae0-40b2-93da-29e5dae29ac7" providerId="ADAL" clId="{BBD94134-CDE3-47DA-9DBD-BA302137598C}" dt="2020-06-11T11:58:41.389" v="11"/>
      <pc:docMkLst>
        <pc:docMk/>
      </pc:docMkLst>
      <pc:sldChg chg="setBg">
        <pc:chgData name="Srini Alavala" userId="bb485222-dae0-40b2-93da-29e5dae29ac7" providerId="ADAL" clId="{BBD94134-CDE3-47DA-9DBD-BA302137598C}" dt="2020-06-11T11:58:41.389" v="11"/>
        <pc:sldMkLst>
          <pc:docMk/>
          <pc:sldMk cId="3072404674" sldId="10256"/>
        </pc:sldMkLst>
      </pc:sldChg>
      <pc:sldChg chg="del">
        <pc:chgData name="Srini Alavala" userId="bb485222-dae0-40b2-93da-29e5dae29ac7" providerId="ADAL" clId="{BBD94134-CDE3-47DA-9DBD-BA302137598C}" dt="2020-06-09T22:10:40.557" v="0" actId="47"/>
        <pc:sldMkLst>
          <pc:docMk/>
          <pc:sldMk cId="2506637610" sldId="10269"/>
        </pc:sldMkLst>
      </pc:sldChg>
      <pc:sldChg chg="del">
        <pc:chgData name="Srini Alavala" userId="bb485222-dae0-40b2-93da-29e5dae29ac7" providerId="ADAL" clId="{BBD94134-CDE3-47DA-9DBD-BA302137598C}" dt="2020-06-09T22:10:46.922" v="2" actId="47"/>
        <pc:sldMkLst>
          <pc:docMk/>
          <pc:sldMk cId="2729463725" sldId="10283"/>
        </pc:sldMkLst>
      </pc:sldChg>
      <pc:sldChg chg="setBg">
        <pc:chgData name="Srini Alavala" userId="bb485222-dae0-40b2-93da-29e5dae29ac7" providerId="ADAL" clId="{BBD94134-CDE3-47DA-9DBD-BA302137598C}" dt="2020-06-11T11:58:41.389" v="11"/>
        <pc:sldMkLst>
          <pc:docMk/>
          <pc:sldMk cId="342092310" sldId="10284"/>
        </pc:sldMkLst>
      </pc:sldChg>
      <pc:sldChg chg="add">
        <pc:chgData name="Srini Alavala" userId="bb485222-dae0-40b2-93da-29e5dae29ac7" providerId="ADAL" clId="{BBD94134-CDE3-47DA-9DBD-BA302137598C}" dt="2020-06-09T22:14:41.369" v="3" actId="22"/>
        <pc:sldMkLst>
          <pc:docMk/>
          <pc:sldMk cId="2602259336" sldId="11934"/>
        </pc:sldMkLst>
      </pc:sldChg>
      <pc:sldChg chg="del">
        <pc:chgData name="Srini Alavala" userId="bb485222-dae0-40b2-93da-29e5dae29ac7" providerId="ADAL" clId="{BBD94134-CDE3-47DA-9DBD-BA302137598C}" dt="2020-06-09T22:10:43.501" v="1" actId="47"/>
        <pc:sldMkLst>
          <pc:docMk/>
          <pc:sldMk cId="3701035650" sldId="11943"/>
        </pc:sldMkLst>
      </pc:sldChg>
      <pc:sldMasterChg chg="setBg modSldLayout">
        <pc:chgData name="Srini Alavala" userId="bb485222-dae0-40b2-93da-29e5dae29ac7" providerId="ADAL" clId="{BBD94134-CDE3-47DA-9DBD-BA302137598C}" dt="2020-06-11T11:58:41.389" v="11"/>
        <pc:sldMasterMkLst>
          <pc:docMk/>
          <pc:sldMasterMk cId="791263551" sldId="2147483662"/>
        </pc:sldMasterMkLst>
        <pc:sldLayoutChg chg="setBg">
          <pc:chgData name="Srini Alavala" userId="bb485222-dae0-40b2-93da-29e5dae29ac7" providerId="ADAL" clId="{BBD94134-CDE3-47DA-9DBD-BA302137598C}" dt="2020-06-11T11:58:41.389" v="11"/>
          <pc:sldLayoutMkLst>
            <pc:docMk/>
            <pc:sldMasterMk cId="791263551" sldId="2147483662"/>
            <pc:sldLayoutMk cId="704330340" sldId="2147483663"/>
          </pc:sldLayoutMkLst>
        </pc:sldLayoutChg>
        <pc:sldLayoutChg chg="setBg">
          <pc:chgData name="Srini Alavala" userId="bb485222-dae0-40b2-93da-29e5dae29ac7" providerId="ADAL" clId="{BBD94134-CDE3-47DA-9DBD-BA302137598C}" dt="2020-06-11T11:58:41.389" v="11"/>
          <pc:sldLayoutMkLst>
            <pc:docMk/>
            <pc:sldMasterMk cId="791263551" sldId="2147483662"/>
            <pc:sldLayoutMk cId="1911593714" sldId="2147483664"/>
          </pc:sldLayoutMkLst>
        </pc:sldLayoutChg>
        <pc:sldLayoutChg chg="setBg">
          <pc:chgData name="Srini Alavala" userId="bb485222-dae0-40b2-93da-29e5dae29ac7" providerId="ADAL" clId="{BBD94134-CDE3-47DA-9DBD-BA302137598C}" dt="2020-06-11T11:58:41.389" v="11"/>
          <pc:sldLayoutMkLst>
            <pc:docMk/>
            <pc:sldMasterMk cId="791263551" sldId="2147483662"/>
            <pc:sldLayoutMk cId="2617343403" sldId="2147483665"/>
          </pc:sldLayoutMkLst>
        </pc:sldLayoutChg>
        <pc:sldLayoutChg chg="setBg">
          <pc:chgData name="Srini Alavala" userId="bb485222-dae0-40b2-93da-29e5dae29ac7" providerId="ADAL" clId="{BBD94134-CDE3-47DA-9DBD-BA302137598C}" dt="2020-06-11T11:58:41.389" v="11"/>
          <pc:sldLayoutMkLst>
            <pc:docMk/>
            <pc:sldMasterMk cId="791263551" sldId="2147483662"/>
            <pc:sldLayoutMk cId="3948745401" sldId="2147483666"/>
          </pc:sldLayoutMkLst>
        </pc:sldLayoutChg>
        <pc:sldLayoutChg chg="setBg">
          <pc:chgData name="Srini Alavala" userId="bb485222-dae0-40b2-93da-29e5dae29ac7" providerId="ADAL" clId="{BBD94134-CDE3-47DA-9DBD-BA302137598C}" dt="2020-06-11T11:58:41.389" v="11"/>
          <pc:sldLayoutMkLst>
            <pc:docMk/>
            <pc:sldMasterMk cId="791263551" sldId="2147483662"/>
            <pc:sldLayoutMk cId="2825158376" sldId="2147483667"/>
          </pc:sldLayoutMkLst>
        </pc:sldLayoutChg>
        <pc:sldLayoutChg chg="setBg">
          <pc:chgData name="Srini Alavala" userId="bb485222-dae0-40b2-93da-29e5dae29ac7" providerId="ADAL" clId="{BBD94134-CDE3-47DA-9DBD-BA302137598C}" dt="2020-06-11T11:58:41.389" v="11"/>
          <pc:sldLayoutMkLst>
            <pc:docMk/>
            <pc:sldMasterMk cId="791263551" sldId="2147483662"/>
            <pc:sldLayoutMk cId="3439826061" sldId="2147483668"/>
          </pc:sldLayoutMkLst>
        </pc:sldLayoutChg>
        <pc:sldLayoutChg chg="setBg">
          <pc:chgData name="Srini Alavala" userId="bb485222-dae0-40b2-93da-29e5dae29ac7" providerId="ADAL" clId="{BBD94134-CDE3-47DA-9DBD-BA302137598C}" dt="2020-06-11T11:58:41.389" v="11"/>
          <pc:sldLayoutMkLst>
            <pc:docMk/>
            <pc:sldMasterMk cId="791263551" sldId="2147483662"/>
            <pc:sldLayoutMk cId="596632025" sldId="2147483669"/>
          </pc:sldLayoutMkLst>
        </pc:sldLayoutChg>
        <pc:sldLayoutChg chg="setBg">
          <pc:chgData name="Srini Alavala" userId="bb485222-dae0-40b2-93da-29e5dae29ac7" providerId="ADAL" clId="{BBD94134-CDE3-47DA-9DBD-BA302137598C}" dt="2020-06-11T11:58:41.389" v="11"/>
          <pc:sldLayoutMkLst>
            <pc:docMk/>
            <pc:sldMasterMk cId="791263551" sldId="2147483662"/>
            <pc:sldLayoutMk cId="2048438031" sldId="2147483670"/>
          </pc:sldLayoutMkLst>
        </pc:sldLayoutChg>
      </pc:sldMasterChg>
      <pc:sldMasterChg chg="setBg addSldLayout modSldLayout">
        <pc:chgData name="Srini Alavala" userId="bb485222-dae0-40b2-93da-29e5dae29ac7" providerId="ADAL" clId="{BBD94134-CDE3-47DA-9DBD-BA302137598C}" dt="2020-06-11T11:58:41.389" v="11"/>
        <pc:sldMasterMkLst>
          <pc:docMk/>
          <pc:sldMasterMk cId="1883068442" sldId="2147483671"/>
        </pc:sldMasterMkLst>
        <pc:sldLayoutChg chg="setBg">
          <pc:chgData name="Srini Alavala" userId="bb485222-dae0-40b2-93da-29e5dae29ac7" providerId="ADAL" clId="{BBD94134-CDE3-47DA-9DBD-BA302137598C}" dt="2020-06-11T11:58:41.389" v="11"/>
          <pc:sldLayoutMkLst>
            <pc:docMk/>
            <pc:sldMasterMk cId="1883068442" sldId="2147483671"/>
            <pc:sldLayoutMk cId="39286386" sldId="2147483673"/>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755266108" sldId="2147483674"/>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2551307259" sldId="2147483675"/>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2625180377" sldId="2147483676"/>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157988868" sldId="2147483677"/>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3512796361" sldId="2147483678"/>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3086626672" sldId="2147483679"/>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3402435300" sldId="2147483680"/>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2365080634" sldId="2147483681"/>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3179732238" sldId="2147483682"/>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3759135086" sldId="2147483683"/>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2335460249" sldId="2147483684"/>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172887574" sldId="2147483685"/>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3652369975" sldId="2147483686"/>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587260032" sldId="2147483687"/>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188737395" sldId="2147483688"/>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2361039416" sldId="2147483689"/>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1234598945" sldId="2147483690"/>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2117790476" sldId="2147483691"/>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869752298" sldId="2147483692"/>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3369448581" sldId="2147483693"/>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1444752096" sldId="2147483694"/>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3294500153" sldId="2147483695"/>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2898977108" sldId="2147483696"/>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3259839581" sldId="2147483697"/>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2639658050" sldId="2147483698"/>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1335028017" sldId="2147483699"/>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365294479" sldId="2147483700"/>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3628598547" sldId="2147483701"/>
          </pc:sldLayoutMkLst>
        </pc:sldLayoutChg>
        <pc:sldLayoutChg chg="setBg">
          <pc:chgData name="Srini Alavala" userId="bb485222-dae0-40b2-93da-29e5dae29ac7" providerId="ADAL" clId="{BBD94134-CDE3-47DA-9DBD-BA302137598C}" dt="2020-06-11T11:58:41.389" v="11"/>
          <pc:sldLayoutMkLst>
            <pc:docMk/>
            <pc:sldMasterMk cId="1883068442" sldId="2147483671"/>
            <pc:sldLayoutMk cId="1757267608" sldId="2147483702"/>
          </pc:sldLayoutMkLst>
        </pc:sldLayoutChg>
        <pc:sldLayoutChg chg="add setBg">
          <pc:chgData name="Srini Alavala" userId="bb485222-dae0-40b2-93da-29e5dae29ac7" providerId="ADAL" clId="{BBD94134-CDE3-47DA-9DBD-BA302137598C}" dt="2020-06-11T11:58:41.389" v="11"/>
          <pc:sldLayoutMkLst>
            <pc:docMk/>
            <pc:sldMasterMk cId="1883068442" sldId="2147483671"/>
            <pc:sldLayoutMk cId="607453479" sldId="214748370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CEC178A-4855-4A67-9740-C4F8F3B1795B}" type="datetimeFigureOut">
              <a:rPr lang="en-US" smtClean="0"/>
              <a:t>6/11/2020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6889CD6-C298-4E60-8877-168DAFF6D8C5}" type="slidenum">
              <a:rPr lang="en-US" smtClean="0"/>
              <a:t>‹#›</a:t>
            </a:fld>
            <a:endParaRPr lang="en-US"/>
          </a:p>
        </p:txBody>
      </p:sp>
    </p:spTree>
    <p:extLst>
      <p:ext uri="{BB962C8B-B14F-4D97-AF65-F5344CB8AC3E}">
        <p14:creationId xmlns:p14="http://schemas.microsoft.com/office/powerpoint/2010/main" val="175293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zure.microsoft.com/en-us/services/data-shar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889CD6-C298-4E60-8877-168DAFF6D8C5}" type="slidenum">
              <a:rPr lang="en-US" smtClean="0"/>
              <a:t>1</a:t>
            </a:fld>
            <a:endParaRPr lang="en-US"/>
          </a:p>
        </p:txBody>
      </p:sp>
    </p:spTree>
    <p:extLst>
      <p:ext uri="{BB962C8B-B14F-4D97-AF65-F5344CB8AC3E}">
        <p14:creationId xmlns:p14="http://schemas.microsoft.com/office/powerpoint/2010/main" val="58228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One example is IOT data collected by the service provider. Another example is transaction data in financial industry collected by the bank.</a:t>
            </a:r>
          </a:p>
        </p:txBody>
      </p:sp>
      <p:sp>
        <p:nvSpPr>
          <p:cNvPr id="4" name="Slide Number Placeholder 3"/>
          <p:cNvSpPr>
            <a:spLocks noGrp="1"/>
          </p:cNvSpPr>
          <p:nvPr>
            <p:ph type="sldNum" sz="quarter" idx="5"/>
          </p:nvPr>
        </p:nvSpPr>
        <p:spPr/>
        <p:txBody>
          <a:bodyPr/>
          <a:lstStyle/>
          <a:p>
            <a:fld id="{46889CD6-C298-4E60-8877-168DAFF6D8C5}" type="slidenum">
              <a:rPr lang="en-US" smtClean="0"/>
              <a:t>11</a:t>
            </a:fld>
            <a:endParaRPr lang="en-US"/>
          </a:p>
        </p:txBody>
      </p:sp>
    </p:spTree>
    <p:extLst>
      <p:ext uri="{BB962C8B-B14F-4D97-AF65-F5344CB8AC3E}">
        <p14:creationId xmlns:p14="http://schemas.microsoft.com/office/powerpoint/2010/main" val="3107012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889CD6-C298-4E60-8877-168DAFF6D8C5}" type="slidenum">
              <a:rPr lang="en-US" smtClean="0"/>
              <a:t>12</a:t>
            </a:fld>
            <a:endParaRPr lang="en-US"/>
          </a:p>
        </p:txBody>
      </p:sp>
    </p:spTree>
    <p:extLst>
      <p:ext uri="{BB962C8B-B14F-4D97-AF65-F5344CB8AC3E}">
        <p14:creationId xmlns:p14="http://schemas.microsoft.com/office/powerpoint/2010/main" val="2076958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e.g. Patient data</a:t>
            </a:r>
          </a:p>
        </p:txBody>
      </p:sp>
      <p:sp>
        <p:nvSpPr>
          <p:cNvPr id="4" name="Slide Number Placeholder 3"/>
          <p:cNvSpPr>
            <a:spLocks noGrp="1"/>
          </p:cNvSpPr>
          <p:nvPr>
            <p:ph type="sldNum" sz="quarter" idx="5"/>
          </p:nvPr>
        </p:nvSpPr>
        <p:spPr/>
        <p:txBody>
          <a:bodyPr/>
          <a:lstStyle/>
          <a:p>
            <a:fld id="{46889CD6-C298-4E60-8877-168DAFF6D8C5}" type="slidenum">
              <a:rPr lang="en-US" smtClean="0"/>
              <a:t>13</a:t>
            </a:fld>
            <a:endParaRPr lang="en-US"/>
          </a:p>
        </p:txBody>
      </p:sp>
    </p:spTree>
    <p:extLst>
      <p:ext uri="{BB962C8B-B14F-4D97-AF65-F5344CB8AC3E}">
        <p14:creationId xmlns:p14="http://schemas.microsoft.com/office/powerpoint/2010/main" val="103107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889CD6-C298-4E60-8877-168DAFF6D8C5}" type="slidenum">
              <a:rPr lang="en-US" smtClean="0"/>
              <a:t>14</a:t>
            </a:fld>
            <a:endParaRPr lang="en-US"/>
          </a:p>
        </p:txBody>
      </p:sp>
    </p:spTree>
    <p:extLst>
      <p:ext uri="{BB962C8B-B14F-4D97-AF65-F5344CB8AC3E}">
        <p14:creationId xmlns:p14="http://schemas.microsoft.com/office/powerpoint/2010/main" val="3866017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46889CD6-C298-4E60-8877-168DAFF6D8C5}" type="slidenum">
              <a:rPr lang="en-US" smtClean="0"/>
              <a:t>15</a:t>
            </a:fld>
            <a:endParaRPr lang="en-US"/>
          </a:p>
        </p:txBody>
      </p:sp>
    </p:spTree>
    <p:extLst>
      <p:ext uri="{BB962C8B-B14F-4D97-AF65-F5344CB8AC3E}">
        <p14:creationId xmlns:p14="http://schemas.microsoft.com/office/powerpoint/2010/main" val="1654027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In a world where data volume, variety and type are exponentially growing, organizations need to collaborate using large datasets. In many cases data is at its most powerful when it can be shared and combined with data that resides outside organizational boundaries with business partners and third parties. </a:t>
            </a:r>
          </a:p>
          <a:p>
            <a:pPr defTabSz="931774">
              <a:defRPr/>
            </a:pPr>
            <a:endParaRPr lang="en-US" dirty="0"/>
          </a:p>
          <a:p>
            <a:pPr defTabSz="931774">
              <a:defRPr/>
            </a:pPr>
            <a:r>
              <a:rPr lang="en-US" dirty="0"/>
              <a:t>Microsoft is investing in data sharing because customers all over the industries are looking to share data with their partners and customers. We have customers approaching us from retail, automotive, utilities, farming, finance, healthcare, education and government sectors. A typical scenario is to share data with partners or customers, so that their partners or customers can combine this data with their own data, or other data from third party to run analytics to derive insights.</a:t>
            </a:r>
          </a:p>
          <a:p>
            <a:endParaRPr lang="en-US" dirty="0"/>
          </a:p>
        </p:txBody>
      </p:sp>
      <p:sp>
        <p:nvSpPr>
          <p:cNvPr id="4" name="Slide Number Placeholder 3"/>
          <p:cNvSpPr>
            <a:spLocks noGrp="1"/>
          </p:cNvSpPr>
          <p:nvPr>
            <p:ph type="sldNum" sz="quarter" idx="5"/>
          </p:nvPr>
        </p:nvSpPr>
        <p:spPr/>
        <p:txBody>
          <a:bodyPr/>
          <a:lstStyle/>
          <a:p>
            <a:pPr defTabSz="931774">
              <a:defRPr/>
            </a:pPr>
            <a:fld id="{FA0CA4FB-9F4D-4EAE-BCC3-FCECE2B74095}" type="slidenum">
              <a:rPr lang="en-US">
                <a:solidFill>
                  <a:prstClr val="black"/>
                </a:solidFill>
                <a:latin typeface="Calibri" panose="020F0502020204030204"/>
              </a:rPr>
              <a:pPr defTabSz="931774">
                <a:defRPr/>
              </a:pPr>
              <a:t>2</a:t>
            </a:fld>
            <a:endParaRPr lang="en-US">
              <a:solidFill>
                <a:prstClr val="black"/>
              </a:solidFill>
              <a:latin typeface="Calibri" panose="020F0502020204030204"/>
            </a:endParaRPr>
          </a:p>
        </p:txBody>
      </p:sp>
    </p:spTree>
    <p:extLst>
      <p:ext uri="{BB962C8B-B14F-4D97-AF65-F5344CB8AC3E}">
        <p14:creationId xmlns:p14="http://schemas.microsoft.com/office/powerpoint/2010/main" val="2267666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For customers, sharing this data in a simple and governed way is challenging. Common data sharing approaches using FTP or web APIs are complex and require infrastructure to manage and knowledge of code. These tools do not provide the security or governance required to meet enterprise standards, and they are not suitable for sharing large datasets. To enable enterprise collaboration we are unveiling </a:t>
            </a:r>
            <a:r>
              <a:rPr lang="en-US" u="sng" dirty="0">
                <a:hlinkClick r:id="rId3"/>
              </a:rPr>
              <a:t>Azure Data Share</a:t>
            </a:r>
            <a:r>
              <a:rPr lang="en-US" dirty="0"/>
              <a:t>, a new data management service for sharing big data across external organizations in Azure.</a:t>
            </a:r>
          </a:p>
          <a:p>
            <a:pPr defTabSz="931774">
              <a:defRPr/>
            </a:pPr>
            <a:endParaRPr lang="en-US" dirty="0"/>
          </a:p>
          <a:p>
            <a:pPr defTabSz="931774">
              <a:defRPr/>
            </a:pPr>
            <a:r>
              <a:rPr lang="en-US" dirty="0"/>
              <a:t>Majority of our customers are looking to share time series data, which gets updated on regular basis (e.g. on daily basis, new files are generated). If you look at how data is shared today, FTP, secure FTP, APIs or web apps are the most popular way of sharing data today. However, they require set up and maintenance. Some customers are sharing data through email, USB stick, tapes, which are not trackable, and not efficient for on-going data sharing. All these technologies are not suitable for sharing large amount of data.</a:t>
            </a:r>
          </a:p>
          <a:p>
            <a:endParaRPr lang="en-US" dirty="0"/>
          </a:p>
        </p:txBody>
      </p:sp>
      <p:sp>
        <p:nvSpPr>
          <p:cNvPr id="4" name="Slide Number Placeholder 3"/>
          <p:cNvSpPr>
            <a:spLocks noGrp="1"/>
          </p:cNvSpPr>
          <p:nvPr>
            <p:ph type="sldNum" sz="quarter" idx="5"/>
          </p:nvPr>
        </p:nvSpPr>
        <p:spPr/>
        <p:txBody>
          <a:bodyPr/>
          <a:lstStyle/>
          <a:p>
            <a:pPr defTabSz="931774">
              <a:defRPr/>
            </a:pPr>
            <a:fld id="{FA0CA4FB-9F4D-4EAE-BCC3-FCECE2B74095}" type="slidenum">
              <a:rPr lang="en-US">
                <a:solidFill>
                  <a:prstClr val="black"/>
                </a:solidFill>
                <a:latin typeface="Calibri" panose="020F0502020204030204"/>
              </a:rPr>
              <a:pPr defTabSz="931774">
                <a:defRPr/>
              </a:pPr>
              <a:t>3</a:t>
            </a:fld>
            <a:endParaRPr lang="en-US">
              <a:solidFill>
                <a:prstClr val="black"/>
              </a:solidFill>
              <a:latin typeface="Calibri" panose="020F0502020204030204"/>
            </a:endParaRPr>
          </a:p>
        </p:txBody>
      </p:sp>
    </p:spTree>
    <p:extLst>
      <p:ext uri="{BB962C8B-B14F-4D97-AF65-F5344CB8AC3E}">
        <p14:creationId xmlns:p14="http://schemas.microsoft.com/office/powerpoint/2010/main" val="1555814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a:p>
            <a:pPr>
              <a:defRPr/>
            </a:pPr>
            <a:endParaRPr lang="en-US" dirty="0"/>
          </a:p>
          <a:p>
            <a:pPr>
              <a:defRPr/>
            </a:pPr>
            <a:endParaRPr lang="en-US" dirty="0"/>
          </a:p>
          <a:p>
            <a:pPr>
              <a:defRPr/>
            </a:pPr>
            <a:r>
              <a:rPr lang="en-US" dirty="0"/>
              <a:t> </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pPr defTabSz="931774">
              <a:defRPr/>
            </a:pPr>
            <a:fld id="{0124B60E-F591-4265-9BF6-DA90A8B87C7E}" type="slidenum">
              <a:rPr lang="en-US">
                <a:solidFill>
                  <a:prstClr val="black"/>
                </a:solidFill>
                <a:latin typeface="Calibri" panose="020F0502020204030204"/>
              </a:rPr>
              <a:pPr defTabSz="931774">
                <a:defRPr/>
              </a:pPr>
              <a:t>4</a:t>
            </a:fld>
            <a:endParaRPr lang="en-US">
              <a:solidFill>
                <a:prstClr val="black"/>
              </a:solidFill>
              <a:latin typeface="Calibri" panose="020F0502020204030204"/>
            </a:endParaRPr>
          </a:p>
        </p:txBody>
      </p:sp>
    </p:spTree>
    <p:extLst>
      <p:ext uri="{BB962C8B-B14F-4D97-AF65-F5344CB8AC3E}">
        <p14:creationId xmlns:p14="http://schemas.microsoft.com/office/powerpoint/2010/main" val="180760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204"/>
              </a:spcAft>
            </a:pPr>
            <a:r>
              <a:rPr lang="en-US" sz="1400" b="1" dirty="0">
                <a:solidFill>
                  <a:schemeClr val="tx2"/>
                </a:solidFill>
              </a:rPr>
              <a:t>Collaborate with large datasets</a:t>
            </a:r>
          </a:p>
          <a:p>
            <a:r>
              <a:rPr lang="en-US" dirty="0"/>
              <a:t>Combine existing data with shared data to enrich analytics use cases for deeper insights</a:t>
            </a:r>
          </a:p>
          <a:p>
            <a:pPr marL="291179" indent="-291179">
              <a:buFont typeface="Arial" panose="020B0604020202020204" pitchFamily="34" charset="0"/>
              <a:buChar char="•"/>
            </a:pPr>
            <a:r>
              <a:rPr lang="en-US" dirty="0"/>
              <a:t>Enhance insights in the modern data warehouse </a:t>
            </a:r>
          </a:p>
          <a:p>
            <a:pPr marL="291179" indent="-291179">
              <a:buFont typeface="Arial" panose="020B0604020202020204" pitchFamily="34" charset="0"/>
              <a:buChar char="•"/>
            </a:pPr>
            <a:r>
              <a:rPr lang="en-US" dirty="0"/>
              <a:t>Azure storage integrates with other Azure analytics services for preparing, processing, and analyzing data</a:t>
            </a:r>
            <a:endParaRPr lang="en-US" dirty="0">
              <a:solidFill>
                <a:schemeClr val="tx2"/>
              </a:solidFill>
            </a:endParaRPr>
          </a:p>
          <a:p>
            <a:pPr defTabSz="931774">
              <a:defRPr/>
            </a:pPr>
            <a:endParaRPr lang="en-US" dirty="0"/>
          </a:p>
          <a:p>
            <a:pPr defTabSz="931774">
              <a:defRPr/>
            </a:pPr>
            <a:r>
              <a:rPr lang="en-US" dirty="0"/>
              <a:t>In many cases data is at its most powerful when it can be shared and combined with data that resides outside organizational boundaries with business partners and third parties. Azure Data Share enables enterprise collaboration across organizational boundaries. </a:t>
            </a:r>
          </a:p>
          <a:p>
            <a:pPr defTabSz="931774">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6889CD6-C298-4E60-8877-168DAFF6D8C5}" type="slidenum">
              <a:rPr lang="en-US" smtClean="0"/>
              <a:t>5</a:t>
            </a:fld>
            <a:endParaRPr lang="en-US"/>
          </a:p>
        </p:txBody>
      </p:sp>
    </p:spTree>
    <p:extLst>
      <p:ext uri="{BB962C8B-B14F-4D97-AF65-F5344CB8AC3E}">
        <p14:creationId xmlns:p14="http://schemas.microsoft.com/office/powerpoint/2010/main" val="4185207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31774">
              <a:defRPr/>
            </a:pPr>
            <a:fld id="{FA0CA4FB-9F4D-4EAE-BCC3-FCECE2B74095}" type="slidenum">
              <a:rPr lang="en-US">
                <a:solidFill>
                  <a:prstClr val="black"/>
                </a:solidFill>
                <a:latin typeface="Calibri" panose="020F0502020204030204"/>
              </a:rPr>
              <a:pPr defTabSz="931774">
                <a:defRPr/>
              </a:pPr>
              <a:t>6</a:t>
            </a:fld>
            <a:endParaRPr lang="en-US">
              <a:solidFill>
                <a:prstClr val="black"/>
              </a:solidFill>
              <a:latin typeface="Calibri" panose="020F0502020204030204"/>
            </a:endParaRPr>
          </a:p>
        </p:txBody>
      </p:sp>
    </p:spTree>
    <p:extLst>
      <p:ext uri="{BB962C8B-B14F-4D97-AF65-F5344CB8AC3E}">
        <p14:creationId xmlns:p14="http://schemas.microsoft.com/office/powerpoint/2010/main" val="4093079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959876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 Organization Big Data analytics. In all industries we have seen needs for data sharing between partners. For example, retailers share sales data with consumer goods suppliers who then use the data to do demand forecasting. In automotive space, we have seen car OEMs sharing IOT data with service providers. Oil and gas companies are sharing data with equipment and infrastructure providers. In precision agriculture, service providers deploy sensors to the field and share soil data with farmers to make watering/fertilizing decisions. In financial industries, index data, transaction data are shared to financial institutions and hedge funds, and sometimes monetized. In health care and education sector, anonymous patient data is shared to research cure for diseases. Governments are sharing data between agencies and with commercial companies. </a:t>
            </a:r>
          </a:p>
          <a:p>
            <a:endParaRPr lang="en-US" dirty="0"/>
          </a:p>
          <a:p>
            <a:r>
              <a:rPr lang="en-US" dirty="0"/>
              <a:t>Analytics outsourcing is another scenario we have heard from our customers. Some of our customers do not have the expertise or other datasets required to analyze the data to derive insights, so they outsource it to a service provider, who will analyze the data and provide results back. This resulted in two data sharing. One from the data owner to the service provider, and one from the service provider to the data owner.</a:t>
            </a:r>
          </a:p>
          <a:p>
            <a:endParaRPr lang="en-US" dirty="0"/>
          </a:p>
          <a:p>
            <a:r>
              <a:rPr lang="en-US" dirty="0"/>
              <a:t>Another scenario we have heard from our customer is industry-specific data consortium. For example, in the healthcare/education sector, data is shared with the members of the consortium to conduct research on disease. The data can also potentially be sold to pharmaceutical companies for a fee.</a:t>
            </a:r>
          </a:p>
          <a:p>
            <a:endParaRPr lang="en-US" dirty="0"/>
          </a:p>
          <a:p>
            <a:r>
              <a:rPr lang="en-US" dirty="0"/>
              <a:t>Data marketplace is a scenario we have heard from a number of customers. These companies will create their own marketplace storefront, where their customers will discover the datasets. Once the purchase is made, Data Share service will be used to automate the process of data distribution and tracking. In this case, the company who owns the marketplace will be leveraging the Data Share API for bulk data sharing.</a:t>
            </a:r>
          </a:p>
          <a:p>
            <a:endParaRPr lang="en-US" dirty="0"/>
          </a:p>
        </p:txBody>
      </p:sp>
      <p:sp>
        <p:nvSpPr>
          <p:cNvPr id="4" name="Slide Number Placeholder 3"/>
          <p:cNvSpPr>
            <a:spLocks noGrp="1"/>
          </p:cNvSpPr>
          <p:nvPr>
            <p:ph type="sldNum" sz="quarter" idx="5"/>
          </p:nvPr>
        </p:nvSpPr>
        <p:spPr/>
        <p:txBody>
          <a:bodyPr/>
          <a:lstStyle/>
          <a:p>
            <a:fld id="{46889CD6-C298-4E60-8877-168DAFF6D8C5}" type="slidenum">
              <a:rPr lang="en-US" smtClean="0"/>
              <a:t>9</a:t>
            </a:fld>
            <a:endParaRPr lang="en-US"/>
          </a:p>
        </p:txBody>
      </p:sp>
    </p:spTree>
    <p:extLst>
      <p:ext uri="{BB962C8B-B14F-4D97-AF65-F5344CB8AC3E}">
        <p14:creationId xmlns:p14="http://schemas.microsoft.com/office/powerpoint/2010/main" val="1922413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Cross industry, data sharing through supply chain</a:t>
            </a:r>
          </a:p>
        </p:txBody>
      </p:sp>
      <p:sp>
        <p:nvSpPr>
          <p:cNvPr id="4" name="Slide Number Placeholder 3"/>
          <p:cNvSpPr>
            <a:spLocks noGrp="1"/>
          </p:cNvSpPr>
          <p:nvPr>
            <p:ph type="sldNum" sz="quarter" idx="5"/>
          </p:nvPr>
        </p:nvSpPr>
        <p:spPr/>
        <p:txBody>
          <a:bodyPr/>
          <a:lstStyle/>
          <a:p>
            <a:fld id="{46889CD6-C298-4E60-8877-168DAFF6D8C5}" type="slidenum">
              <a:rPr lang="en-US" smtClean="0"/>
              <a:t>10</a:t>
            </a:fld>
            <a:endParaRPr lang="en-US"/>
          </a:p>
        </p:txBody>
      </p:sp>
    </p:spTree>
    <p:extLst>
      <p:ext uri="{BB962C8B-B14F-4D97-AF65-F5344CB8AC3E}">
        <p14:creationId xmlns:p14="http://schemas.microsoft.com/office/powerpoint/2010/main" val="2653582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92863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7973223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7591350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33546024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7288757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5236997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58726003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8873739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36103941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59894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11779047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526610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86975229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44858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4447520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2945001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89771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2598395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65805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50280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2944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6285985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13072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75726760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E15935BC-DC19-4994-9FD4-62B370FFF88B}" type="datetime1">
              <a:rPr lang="en-US" smtClean="0"/>
              <a:t>6/11/2020</a:t>
            </a:fld>
            <a:endParaRPr lang="en-US"/>
          </a:p>
        </p:txBody>
      </p:sp>
      <p:sp>
        <p:nvSpPr>
          <p:cNvPr id="5" name="Slide Number Placeholder 4"/>
          <p:cNvSpPr>
            <a:spLocks noGrp="1"/>
          </p:cNvSpPr>
          <p:nvPr>
            <p:ph type="sldNum" sz="quarter" idx="12"/>
          </p:nvPr>
        </p:nvSpPr>
        <p:spPr>
          <a:xfrm>
            <a:off x="8850630" y="6356351"/>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74534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3"/>
            <a:ext cx="11339774" cy="1106487"/>
          </a:xfrm>
        </p:spPr>
        <p:txBody>
          <a:bodyPr wrap="square" lIns="0" tIns="0" rIns="0" bIns="0">
            <a:spAutoFit/>
          </a:bodyPr>
          <a:lstStyle>
            <a:lvl1pPr marL="0" marR="0" indent="0" algn="l" defTabSz="914192" rtl="0" eaLnBrk="1" fontAlgn="auto" latinLnBrk="0" hangingPunct="1">
              <a:lnSpc>
                <a:spcPct val="100000"/>
              </a:lnSpc>
              <a:spcBef>
                <a:spcPts val="0"/>
              </a:spcBef>
              <a:spcAft>
                <a:spcPts val="1371"/>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1"/>
              </a:spcAft>
              <a:buNone/>
              <a:defRPr sz="1765">
                <a:solidFill>
                  <a:srgbClr val="000000"/>
                </a:solidFill>
              </a:defRPr>
            </a:lvl2pPr>
            <a:lvl3pPr marL="0" indent="0">
              <a:lnSpc>
                <a:spcPct val="100000"/>
              </a:lnSpc>
              <a:spcBef>
                <a:spcPts val="0"/>
              </a:spcBef>
              <a:spcAft>
                <a:spcPts val="1371"/>
              </a:spcAft>
              <a:buNone/>
              <a:defRPr sz="1371">
                <a:solidFill>
                  <a:srgbClr val="000000"/>
                </a:solidFill>
              </a:defRPr>
            </a:lvl3pPr>
            <a:lvl4pPr marL="672161" indent="0">
              <a:spcBef>
                <a:spcPts val="0"/>
              </a:spcBef>
              <a:spcAft>
                <a:spcPts val="1273"/>
              </a:spcAft>
              <a:buNone/>
              <a:defRPr sz="1961"/>
            </a:lvl4pPr>
            <a:lvl5pPr marL="896214"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4"/>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70433034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dirty="0"/>
              <a:t>Title</a:t>
            </a:r>
          </a:p>
        </p:txBody>
      </p:sp>
    </p:spTree>
    <p:extLst>
      <p:ext uri="{BB962C8B-B14F-4D97-AF65-F5344CB8AC3E}">
        <p14:creationId xmlns:p14="http://schemas.microsoft.com/office/powerpoint/2010/main" val="191159371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hree column text">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4"/>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Three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5" y="1124691"/>
            <a:ext cx="3630521" cy="4876876"/>
          </a:xfrm>
        </p:spPr>
        <p:txBody>
          <a:bodyPr lIns="0" tIns="0" rIns="0" bIns="0">
            <a:noAutofit/>
          </a:bodyPr>
          <a:lstStyle>
            <a:lvl1pPr marL="0" indent="0">
              <a:lnSpc>
                <a:spcPct val="100000"/>
              </a:lnSpc>
              <a:spcBef>
                <a:spcPts val="0"/>
              </a:spcBef>
              <a:spcAft>
                <a:spcPts val="882"/>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882"/>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ext Placeholder 4">
            <a:extLst>
              <a:ext uri="{FF2B5EF4-FFF2-40B4-BE49-F238E27FC236}">
                <a16:creationId xmlns:a16="http://schemas.microsoft.com/office/drawing/2014/main" id="{EA2FCB46-ABD2-4E30-8117-D04A48472535}"/>
              </a:ext>
            </a:extLst>
          </p:cNvPr>
          <p:cNvSpPr>
            <a:spLocks noGrp="1"/>
          </p:cNvSpPr>
          <p:nvPr>
            <p:ph type="body" sz="quarter" idx="12" hasCustomPrompt="1"/>
          </p:nvPr>
        </p:nvSpPr>
        <p:spPr>
          <a:xfrm>
            <a:off x="4281361" y="1124691"/>
            <a:ext cx="3623050" cy="4876876"/>
          </a:xfrm>
        </p:spPr>
        <p:txBody>
          <a:bodyPr lIns="0" tIns="0" rIns="0" bIns="0">
            <a:noAutofit/>
          </a:bodyPr>
          <a:lstStyle>
            <a:lvl1pPr marL="0" indent="0">
              <a:lnSpc>
                <a:spcPct val="100000"/>
              </a:lnSpc>
              <a:spcBef>
                <a:spcPts val="0"/>
              </a:spcBef>
              <a:spcAft>
                <a:spcPts val="882"/>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882"/>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8126964" y="1124691"/>
            <a:ext cx="3630521" cy="4964381"/>
          </a:xfrm>
        </p:spPr>
        <p:txBody>
          <a:bodyPr lIns="0" tIns="0" rIns="0" bIns="0"/>
          <a:lstStyle>
            <a:lvl1pPr marL="0" indent="0">
              <a:lnSpc>
                <a:spcPct val="100000"/>
              </a:lnSpc>
              <a:spcBef>
                <a:spcPts val="0"/>
              </a:spcBef>
              <a:spcAft>
                <a:spcPts val="882"/>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882"/>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12" name="TextBox 11">
            <a:extLst>
              <a:ext uri="{FF2B5EF4-FFF2-40B4-BE49-F238E27FC236}">
                <a16:creationId xmlns:a16="http://schemas.microsoft.com/office/drawing/2014/main" id="{4E6D7F9D-B875-4E75-BE96-C6AEB682F0FA}"/>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Tree>
    <p:extLst>
      <p:ext uri="{BB962C8B-B14F-4D97-AF65-F5344CB8AC3E}">
        <p14:creationId xmlns:p14="http://schemas.microsoft.com/office/powerpoint/2010/main" val="261734340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3"/>
            <a:ext cx="11339774" cy="814777"/>
          </a:xfrm>
        </p:spPr>
        <p:txBody>
          <a:bodyPr wrap="square" lIns="0" tIns="0" rIns="0" bIns="0">
            <a:spAutoFit/>
          </a:bodyPr>
          <a:lstStyle>
            <a:lvl1pPr marL="0" indent="0">
              <a:lnSpc>
                <a:spcPct val="100000"/>
              </a:lnSpc>
              <a:spcBef>
                <a:spcPts val="0"/>
              </a:spcBef>
              <a:spcAft>
                <a:spcPts val="882"/>
              </a:spcAft>
              <a:buNone/>
              <a:defRPr sz="1765" b="0" i="0">
                <a:solidFill>
                  <a:srgbClr val="000000"/>
                </a:solidFill>
                <a:latin typeface="+mn-lt"/>
              </a:defRPr>
            </a:lvl1pPr>
            <a:lvl2pPr marL="224054" indent="0">
              <a:lnSpc>
                <a:spcPct val="100000"/>
              </a:lnSpc>
              <a:spcBef>
                <a:spcPts val="0"/>
              </a:spcBef>
              <a:spcAft>
                <a:spcPts val="1371"/>
              </a:spcAft>
              <a:buNone/>
              <a:defRPr sz="1765">
                <a:solidFill>
                  <a:srgbClr val="000000"/>
                </a:solidFill>
              </a:defRPr>
            </a:lvl2pPr>
            <a:lvl3pPr marL="448107" indent="0">
              <a:lnSpc>
                <a:spcPct val="100000"/>
              </a:lnSpc>
              <a:spcBef>
                <a:spcPts val="0"/>
              </a:spcBef>
              <a:spcAft>
                <a:spcPts val="1371"/>
              </a:spcAft>
              <a:buNone/>
              <a:defRPr sz="1371">
                <a:solidFill>
                  <a:srgbClr val="000000"/>
                </a:solidFill>
              </a:defRPr>
            </a:lvl3pPr>
            <a:lvl4pPr marL="672161" indent="0">
              <a:spcBef>
                <a:spcPts val="0"/>
              </a:spcBef>
              <a:spcAft>
                <a:spcPts val="1273"/>
              </a:spcAft>
              <a:buNone/>
              <a:defRPr sz="1961"/>
            </a:lvl4pPr>
            <a:lvl5pPr marL="896214"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0716"/>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5" y="2313289"/>
            <a:ext cx="5555966" cy="2602491"/>
          </a:xfrm>
        </p:spPr>
        <p:txBody>
          <a:bodyPr lIns="0" tIns="0" rIns="0" bIns="0">
            <a:noAutofit/>
          </a:bodyPr>
          <a:lstStyle>
            <a:lvl1pPr marL="0" indent="0">
              <a:lnSpc>
                <a:spcPct val="100000"/>
              </a:lnSpc>
              <a:spcBef>
                <a:spcPts val="0"/>
              </a:spcBef>
              <a:spcAft>
                <a:spcPts val="686"/>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3" y="2313290"/>
            <a:ext cx="5547873" cy="2602491"/>
          </a:xfrm>
        </p:spPr>
        <p:txBody>
          <a:bodyPr lIns="0" tIns="0" rIns="0" bIns="0"/>
          <a:lstStyle>
            <a:lvl1pPr marL="0" indent="0">
              <a:lnSpc>
                <a:spcPct val="100000"/>
              </a:lnSpc>
              <a:spcBef>
                <a:spcPts val="0"/>
              </a:spcBef>
              <a:spcAft>
                <a:spcPts val="686"/>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12" name="TextBox 11">
            <a:extLst>
              <a:ext uri="{FF2B5EF4-FFF2-40B4-BE49-F238E27FC236}">
                <a16:creationId xmlns:a16="http://schemas.microsoft.com/office/drawing/2014/main" id="{D0FAD3E8-4D59-4DCB-AE9B-C4D805BB43B9}"/>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Tree>
    <p:extLst>
      <p:ext uri="{BB962C8B-B14F-4D97-AF65-F5344CB8AC3E}">
        <p14:creationId xmlns:p14="http://schemas.microsoft.com/office/powerpoint/2010/main" val="394874540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title blue">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b="0" kern="1200" cap="none" spc="-147" baseline="0" dirty="0">
                <a:ln w="3175">
                  <a:noFill/>
                </a:ln>
                <a:solidFill>
                  <a:schemeClr val="tx1"/>
                </a:solidFill>
                <a:effectLst/>
                <a:latin typeface="+mj-lt"/>
                <a:ea typeface="+mn-ea"/>
                <a:cs typeface="Segoe UI" pitchFamily="34" charset="0"/>
              </a:defRPr>
            </a:lvl1pPr>
          </a:lstStyle>
          <a:p>
            <a:pPr marL="0" lvl="0" algn="l" defTabSz="914192" rtl="0" eaLnBrk="1" latinLnBrk="0" hangingPunct="1">
              <a:lnSpc>
                <a:spcPts val="5489"/>
              </a:lnSpc>
              <a:spcBef>
                <a:spcPct val="0"/>
              </a:spcBef>
              <a:buNone/>
            </a:pPr>
            <a:r>
              <a:rPr lang="en-US"/>
              <a:t>Section title</a:t>
            </a:r>
          </a:p>
        </p:txBody>
      </p:sp>
      <p:sp>
        <p:nvSpPr>
          <p:cNvPr id="8" name="TextBox 7">
            <a:extLst>
              <a:ext uri="{FF2B5EF4-FFF2-40B4-BE49-F238E27FC236}">
                <a16:creationId xmlns:a16="http://schemas.microsoft.com/office/drawing/2014/main" id="{E7E555FE-1A25-470F-9400-806E2FDA6E45}"/>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a:solidFill>
                  <a:schemeClr val="tx1"/>
                </a:solidFill>
              </a:rPr>
              <a:t>© Microsoft Corporation</a:t>
            </a:r>
            <a:endParaRPr lang="en-US" sz="784">
              <a:solidFill>
                <a:schemeClr val="tx1"/>
              </a:solidFill>
            </a:endParaRPr>
          </a:p>
        </p:txBody>
      </p:sp>
    </p:spTree>
    <p:extLst>
      <p:ext uri="{BB962C8B-B14F-4D97-AF65-F5344CB8AC3E}">
        <p14:creationId xmlns:p14="http://schemas.microsoft.com/office/powerpoint/2010/main" val="28251583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3_Title Onl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30D5CD1-3DDD-495F-BE41-0AC40481809D}"/>
              </a:ext>
            </a:extLst>
          </p:cNvPr>
          <p:cNvSpPr>
            <a:spLocks noGrp="1"/>
          </p:cNvSpPr>
          <p:nvPr>
            <p:ph type="body" sz="quarter" idx="11"/>
          </p:nvPr>
        </p:nvSpPr>
        <p:spPr>
          <a:xfrm>
            <a:off x="492488" y="2732715"/>
            <a:ext cx="3657600" cy="898708"/>
          </a:xfrm>
        </p:spPr>
        <p:txBody>
          <a:bodyPr/>
          <a:lstStyle>
            <a:lvl1pPr marL="0" indent="0" algn="ctr">
              <a:buNone/>
              <a:defRPr sz="2000" b="1">
                <a:solidFill>
                  <a:srgbClr val="0078D4"/>
                </a:solidFill>
              </a:defRPr>
            </a:lvl1pPr>
            <a:lvl2pPr marL="0" indent="0" algn="ctr">
              <a:buNone/>
              <a:defRPr sz="1800">
                <a:solidFill>
                  <a:srgbClr val="0078D4"/>
                </a:solidFill>
              </a:defRPr>
            </a:lvl2pPr>
            <a:lvl3pPr marL="0" indent="0" algn="ctr">
              <a:buNone/>
              <a:defRPr sz="1400">
                <a:solidFill>
                  <a:srgbClr val="0078D4"/>
                </a:solidFill>
              </a:defRPr>
            </a:lvl3pPr>
            <a:lvl4pPr marL="0" indent="0" algn="ctr">
              <a:buNone/>
              <a:defRPr sz="1200">
                <a:solidFill>
                  <a:srgbClr val="0078D4"/>
                </a:solidFill>
              </a:defRPr>
            </a:lvl4pPr>
            <a:lvl5pPr marL="0" indent="0" algn="ctr">
              <a:buNone/>
              <a:defRPr sz="1200">
                <a:solidFill>
                  <a:srgbClr val="0078D4"/>
                </a:solidFill>
              </a:defRPr>
            </a:lvl5pPr>
          </a:lstStyle>
          <a:p>
            <a:pPr lvl="0"/>
            <a:r>
              <a:rPr lang="en-US"/>
              <a:t>Click to edit Master text styles</a:t>
            </a:r>
          </a:p>
          <a:p>
            <a:pPr lvl="1"/>
            <a:r>
              <a:rPr lang="en-US"/>
              <a:t>Second level</a:t>
            </a:r>
          </a:p>
          <a:p>
            <a:pPr lvl="2"/>
            <a:r>
              <a:rPr lang="en-US"/>
              <a:t>Third level</a:t>
            </a:r>
          </a:p>
        </p:txBody>
      </p:sp>
      <p:sp>
        <p:nvSpPr>
          <p:cNvPr id="6" name="Text Placeholder 4">
            <a:extLst>
              <a:ext uri="{FF2B5EF4-FFF2-40B4-BE49-F238E27FC236}">
                <a16:creationId xmlns:a16="http://schemas.microsoft.com/office/drawing/2014/main" id="{DF43ACB6-B369-4578-9200-26694DB75A40}"/>
              </a:ext>
            </a:extLst>
          </p:cNvPr>
          <p:cNvSpPr>
            <a:spLocks noGrp="1"/>
          </p:cNvSpPr>
          <p:nvPr>
            <p:ph type="body" sz="quarter" idx="12"/>
          </p:nvPr>
        </p:nvSpPr>
        <p:spPr>
          <a:xfrm>
            <a:off x="4283247" y="2732715"/>
            <a:ext cx="3657600" cy="898708"/>
          </a:xfrm>
        </p:spPr>
        <p:txBody>
          <a:bodyPr/>
          <a:lstStyle>
            <a:lvl1pPr marL="0" indent="0" algn="ctr">
              <a:buNone/>
              <a:defRPr sz="2000" b="1">
                <a:solidFill>
                  <a:srgbClr val="0078D4"/>
                </a:solidFill>
              </a:defRPr>
            </a:lvl1pPr>
            <a:lvl2pPr marL="0" indent="0" algn="ctr">
              <a:buNone/>
              <a:defRPr sz="1800">
                <a:solidFill>
                  <a:srgbClr val="0078D4"/>
                </a:solidFill>
              </a:defRPr>
            </a:lvl2pPr>
            <a:lvl3pPr marL="0" indent="0" algn="ctr">
              <a:buNone/>
              <a:defRPr sz="1400">
                <a:solidFill>
                  <a:srgbClr val="0078D4"/>
                </a:solidFill>
              </a:defRPr>
            </a:lvl3pPr>
            <a:lvl4pPr marL="0" indent="0">
              <a:buNone/>
              <a:defRPr sz="1200"/>
            </a:lvl4pPr>
            <a:lvl5pPr marL="0" indent="0">
              <a:buNone/>
              <a:defRPr sz="1200"/>
            </a:lvl5pPr>
          </a:lstStyle>
          <a:p>
            <a:pPr lvl="0"/>
            <a:r>
              <a:rPr lang="en-US"/>
              <a:t>Click to edit Master text styles</a:t>
            </a:r>
          </a:p>
          <a:p>
            <a:pPr lvl="1"/>
            <a:r>
              <a:rPr lang="en-US"/>
              <a:t>Second level</a:t>
            </a:r>
          </a:p>
          <a:p>
            <a:pPr lvl="2"/>
            <a:r>
              <a:rPr lang="en-US"/>
              <a:t>Third level</a:t>
            </a:r>
          </a:p>
        </p:txBody>
      </p:sp>
      <p:sp>
        <p:nvSpPr>
          <p:cNvPr id="7" name="Text Placeholder 4">
            <a:extLst>
              <a:ext uri="{FF2B5EF4-FFF2-40B4-BE49-F238E27FC236}">
                <a16:creationId xmlns:a16="http://schemas.microsoft.com/office/drawing/2014/main" id="{9602AF1F-3459-4B18-AB4E-EFCD0A724393}"/>
              </a:ext>
            </a:extLst>
          </p:cNvPr>
          <p:cNvSpPr>
            <a:spLocks noGrp="1"/>
          </p:cNvSpPr>
          <p:nvPr>
            <p:ph type="body" sz="quarter" idx="13"/>
          </p:nvPr>
        </p:nvSpPr>
        <p:spPr>
          <a:xfrm>
            <a:off x="8074006" y="2732715"/>
            <a:ext cx="3657600" cy="898708"/>
          </a:xfrm>
        </p:spPr>
        <p:txBody>
          <a:bodyPr/>
          <a:lstStyle>
            <a:lvl1pPr marL="0" indent="0" algn="ctr">
              <a:buNone/>
              <a:defRPr sz="2000" b="1">
                <a:solidFill>
                  <a:srgbClr val="0078D4"/>
                </a:solidFill>
              </a:defRPr>
            </a:lvl1pPr>
            <a:lvl2pPr marL="0" indent="0" algn="ctr">
              <a:buNone/>
              <a:defRPr sz="1800">
                <a:solidFill>
                  <a:srgbClr val="0078D4"/>
                </a:solidFill>
              </a:defRPr>
            </a:lvl2pPr>
            <a:lvl3pPr marL="0" indent="0" algn="ctr">
              <a:buNone/>
              <a:defRPr sz="1400">
                <a:solidFill>
                  <a:srgbClr val="0078D4"/>
                </a:solidFill>
              </a:defRPr>
            </a:lvl3pPr>
            <a:lvl4pPr marL="0" indent="0" algn="ctr">
              <a:buNone/>
              <a:defRPr sz="1200">
                <a:solidFill>
                  <a:srgbClr val="0078D4"/>
                </a:solidFill>
              </a:defRPr>
            </a:lvl4pPr>
            <a:lvl5pPr marL="0" indent="0" algn="ctr">
              <a:buNone/>
              <a:defRPr sz="1200">
                <a:solidFill>
                  <a:srgbClr val="0078D4"/>
                </a:solidFill>
              </a:defRPr>
            </a:lvl5pPr>
          </a:lstStyle>
          <a:p>
            <a:pPr lvl="0"/>
            <a:r>
              <a:rPr lang="en-US"/>
              <a:t>Click to edit Master text styles</a:t>
            </a:r>
          </a:p>
          <a:p>
            <a:pPr lvl="1"/>
            <a:r>
              <a:rPr lang="en-US"/>
              <a:t>Second level</a:t>
            </a:r>
          </a:p>
          <a:p>
            <a:pPr lvl="2"/>
            <a:r>
              <a:rPr lang="en-US"/>
              <a:t>Third level</a:t>
            </a:r>
          </a:p>
        </p:txBody>
      </p:sp>
      <p:sp>
        <p:nvSpPr>
          <p:cNvPr id="8" name="Text Placeholder 4">
            <a:extLst>
              <a:ext uri="{FF2B5EF4-FFF2-40B4-BE49-F238E27FC236}">
                <a16:creationId xmlns:a16="http://schemas.microsoft.com/office/drawing/2014/main" id="{EF08950C-6DE8-4C00-B295-6581ECC340D6}"/>
              </a:ext>
            </a:extLst>
          </p:cNvPr>
          <p:cNvSpPr>
            <a:spLocks noGrp="1"/>
          </p:cNvSpPr>
          <p:nvPr>
            <p:ph type="body" sz="quarter" idx="14"/>
          </p:nvPr>
        </p:nvSpPr>
        <p:spPr>
          <a:xfrm>
            <a:off x="659240" y="3153727"/>
            <a:ext cx="3324096" cy="1434239"/>
          </a:xfrm>
        </p:spPr>
        <p:txBody>
          <a:bodyPr/>
          <a:lstStyle>
            <a:lvl1pPr marL="0" indent="0" algn="ctr">
              <a:spcAft>
                <a:spcPts val="600"/>
              </a:spcAft>
              <a:buNone/>
              <a:defRPr sz="1800"/>
            </a:lvl1pPr>
            <a:lvl2pPr marL="0" indent="0" algn="ctr">
              <a:spcAft>
                <a:spcPts val="600"/>
              </a:spcAft>
              <a:buNone/>
              <a:defRPr sz="1400"/>
            </a:lvl2pPr>
            <a:lvl3pPr marL="0" indent="0" algn="ctr">
              <a:spcAft>
                <a:spcPts val="600"/>
              </a:spcAft>
              <a:buNone/>
              <a:defRPr sz="1100"/>
            </a:lvl3pPr>
            <a:lvl4pPr marL="0" indent="0" algn="ctr">
              <a:spcAft>
                <a:spcPts val="600"/>
              </a:spcAft>
              <a:buNone/>
              <a:defRPr sz="1050"/>
            </a:lvl4pPr>
            <a:lvl5pPr marL="0" indent="0" algn="ctr">
              <a:spcAft>
                <a:spcPts val="600"/>
              </a:spcAft>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6D624B7C-7ABB-44CA-BF48-65CA0629A5A4}"/>
              </a:ext>
            </a:extLst>
          </p:cNvPr>
          <p:cNvSpPr>
            <a:spLocks noGrp="1"/>
          </p:cNvSpPr>
          <p:nvPr>
            <p:ph type="body" sz="quarter" idx="15"/>
          </p:nvPr>
        </p:nvSpPr>
        <p:spPr>
          <a:xfrm>
            <a:off x="4449999" y="3153727"/>
            <a:ext cx="3324096" cy="1434239"/>
          </a:xfrm>
        </p:spPr>
        <p:txBody>
          <a:bodyPr/>
          <a:lstStyle>
            <a:lvl1pPr marL="0" indent="0" algn="ctr">
              <a:spcAft>
                <a:spcPts val="600"/>
              </a:spcAft>
              <a:buNone/>
              <a:defRPr sz="1800"/>
            </a:lvl1pPr>
            <a:lvl2pPr marL="0" indent="0" algn="ctr">
              <a:spcAft>
                <a:spcPts val="600"/>
              </a:spcAft>
              <a:buNone/>
              <a:defRPr sz="1400"/>
            </a:lvl2pPr>
            <a:lvl3pPr marL="0" indent="0" algn="ctr">
              <a:spcAft>
                <a:spcPts val="600"/>
              </a:spcAft>
              <a:buNone/>
              <a:defRPr sz="1100"/>
            </a:lvl3pPr>
            <a:lvl4pPr marL="0" indent="0" algn="ctr">
              <a:spcAft>
                <a:spcPts val="600"/>
              </a:spcAft>
              <a:buNone/>
              <a:defRPr sz="1050"/>
            </a:lvl4pPr>
            <a:lvl5pPr marL="0" indent="0" algn="ctr">
              <a:spcAft>
                <a:spcPts val="600"/>
              </a:spcAft>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E9575C75-3C17-43C3-84AF-A93B42395B8F}"/>
              </a:ext>
            </a:extLst>
          </p:cNvPr>
          <p:cNvSpPr>
            <a:spLocks noGrp="1"/>
          </p:cNvSpPr>
          <p:nvPr>
            <p:ph type="body" sz="quarter" idx="16"/>
          </p:nvPr>
        </p:nvSpPr>
        <p:spPr>
          <a:xfrm>
            <a:off x="8240758" y="3153727"/>
            <a:ext cx="3324096" cy="1434239"/>
          </a:xfrm>
        </p:spPr>
        <p:txBody>
          <a:bodyPr/>
          <a:lstStyle>
            <a:lvl1pPr marL="0" indent="0" algn="ctr">
              <a:spcAft>
                <a:spcPts val="600"/>
              </a:spcAft>
              <a:buNone/>
              <a:defRPr sz="1800"/>
            </a:lvl1pPr>
            <a:lvl2pPr marL="0" indent="0" algn="ctr">
              <a:spcAft>
                <a:spcPts val="600"/>
              </a:spcAft>
              <a:buNone/>
              <a:defRPr sz="1400"/>
            </a:lvl2pPr>
            <a:lvl3pPr marL="0" indent="0" algn="ctr">
              <a:spcAft>
                <a:spcPts val="600"/>
              </a:spcAft>
              <a:buNone/>
              <a:defRPr sz="1100"/>
            </a:lvl3pPr>
            <a:lvl4pPr marL="0" indent="0" algn="ctr">
              <a:spcAft>
                <a:spcPts val="600"/>
              </a:spcAft>
              <a:buNone/>
              <a:defRPr sz="1050"/>
            </a:lvl4pPr>
            <a:lvl5pPr marL="0" indent="0" algn="ctr">
              <a:spcAft>
                <a:spcPts val="600"/>
              </a:spcAft>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Placeholder 1">
            <a:extLst>
              <a:ext uri="{FF2B5EF4-FFF2-40B4-BE49-F238E27FC236}">
                <a16:creationId xmlns:a16="http://schemas.microsoft.com/office/drawing/2014/main" id="{AEDFC62B-7016-484F-908A-AE7847DA7529}"/>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dirty="0"/>
              <a:t>Title</a:t>
            </a:r>
          </a:p>
        </p:txBody>
      </p:sp>
    </p:spTree>
    <p:extLst>
      <p:ext uri="{BB962C8B-B14F-4D97-AF65-F5344CB8AC3E}">
        <p14:creationId xmlns:p14="http://schemas.microsoft.com/office/powerpoint/2010/main" val="3439826061"/>
      </p:ext>
    </p:extLst>
  </p:cSld>
  <p:clrMapOvr>
    <a:masterClrMapping/>
  </p:clrMapOvr>
  <p:transition>
    <p:fade/>
  </p:transition>
  <p:hf sldNum="0"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66320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1_Presentation title slide blu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34806" y="2540313"/>
            <a:ext cx="9401560" cy="1793104"/>
          </a:xfrm>
          <a:noFill/>
        </p:spPr>
        <p:txBody>
          <a:bodyPr lIns="0" tIns="0" rIns="0" bIns="182880" anchor="b" anchorCtr="0"/>
          <a:lstStyle>
            <a:lvl1pPr>
              <a:defRPr sz="5292" strike="noStrike" spc="-147" baseline="0">
                <a:solidFill>
                  <a:schemeClr val="bg2"/>
                </a:solidFill>
                <a:latin typeface="+mj-lt"/>
              </a:defRPr>
            </a:lvl1pPr>
          </a:lstStyle>
          <a:p>
            <a:r>
              <a:rPr lang="en-US"/>
              <a:t>Azure presentation</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34806" y="4342826"/>
            <a:ext cx="9401560" cy="945435"/>
          </a:xfrm>
          <a:noFill/>
        </p:spPr>
        <p:txBody>
          <a:bodyPr lIns="0" tIns="0" rIns="0" bIns="0">
            <a:noAutofit/>
          </a:bodyPr>
          <a:lstStyle>
            <a:lvl1pPr marL="0" indent="0">
              <a:lnSpc>
                <a:spcPct val="100000"/>
              </a:lnSpc>
              <a:spcBef>
                <a:spcPts val="0"/>
              </a:spcBef>
              <a:spcAft>
                <a:spcPts val="0"/>
              </a:spcAft>
              <a:buNone/>
              <a:defRPr sz="1765" spc="0" baseline="0">
                <a:solidFill>
                  <a:schemeClr val="bg2"/>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91B34878-4E2A-4A5D-B3D3-F6CCF3BD21F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45540" y="244284"/>
            <a:ext cx="1744034" cy="576853"/>
          </a:xfrm>
          <a:prstGeom prst="rect">
            <a:avLst/>
          </a:prstGeom>
        </p:spPr>
      </p:pic>
    </p:spTree>
    <p:extLst>
      <p:ext uri="{BB962C8B-B14F-4D97-AF65-F5344CB8AC3E}">
        <p14:creationId xmlns:p14="http://schemas.microsoft.com/office/powerpoint/2010/main" val="20484380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518037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9888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27963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86626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0243530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36508063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image" Target="../media/image10.emf"/><Relationship Id="rId5" Type="http://schemas.openxmlformats.org/officeDocument/2006/relationships/slideLayout" Target="../slideLayouts/slideLayout36.xml"/><Relationship Id="rId10" Type="http://schemas.openxmlformats.org/officeDocument/2006/relationships/image" Target="../media/image9.png"/><Relationship Id="rId4" Type="http://schemas.openxmlformats.org/officeDocument/2006/relationships/slideLayout" Target="../slideLayouts/slideLayout3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8830684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C9B1B5-B09F-4B98-AFC2-1B4B55BE018E}"/>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rot="5400000">
            <a:off x="9044629" y="3216843"/>
            <a:ext cx="6858000" cy="424314"/>
          </a:xfrm>
          <a:prstGeom prst="rect">
            <a:avLst/>
          </a:prstGeom>
        </p:spPr>
      </p:pic>
      <p:sp>
        <p:nvSpPr>
          <p:cNvPr id="2" name="Title Placeholder 1"/>
          <p:cNvSpPr>
            <a:spLocks noGrp="1"/>
          </p:cNvSpPr>
          <p:nvPr>
            <p:ph type="title"/>
          </p:nvPr>
        </p:nvSpPr>
        <p:spPr>
          <a:xfrm>
            <a:off x="426424" y="224112"/>
            <a:ext cx="11336039" cy="744014"/>
          </a:xfrm>
          <a:prstGeom prst="rect">
            <a:avLst/>
          </a:prstGeom>
        </p:spPr>
        <p:txBody>
          <a:bodyPr vert="horz" wrap="square" lIns="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37319" y="1110106"/>
            <a:ext cx="11336039" cy="2031912"/>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rot="5400000">
            <a:off x="9755482" y="3012080"/>
            <a:ext cx="6858623" cy="833218"/>
          </a:xfrm>
          <a:prstGeom prst="rect">
            <a:avLst/>
          </a:prstGeom>
        </p:spPr>
      </p:pic>
      <p:grpSp>
        <p:nvGrpSpPr>
          <p:cNvPr id="6" name="Group 5">
            <a:extLst>
              <a:ext uri="{FF2B5EF4-FFF2-40B4-BE49-F238E27FC236}">
                <a16:creationId xmlns:a16="http://schemas.microsoft.com/office/drawing/2014/main" id="{8AD27C4F-E11D-FA4F-83F4-4E85DF480EC7}"/>
              </a:ext>
            </a:extLst>
          </p:cNvPr>
          <p:cNvGrpSpPr/>
          <p:nvPr userDrawn="1"/>
        </p:nvGrpSpPr>
        <p:grpSpPr>
          <a:xfrm>
            <a:off x="436378" y="6431031"/>
            <a:ext cx="11326085" cy="95058"/>
            <a:chOff x="445128" y="6559056"/>
            <a:chExt cx="11553197" cy="96950"/>
          </a:xfrm>
        </p:grpSpPr>
        <p:sp>
          <p:nvSpPr>
            <p:cNvPr id="7" name="TextBox 6">
              <a:extLst>
                <a:ext uri="{FF2B5EF4-FFF2-40B4-BE49-F238E27FC236}">
                  <a16:creationId xmlns:a16="http://schemas.microsoft.com/office/drawing/2014/main" id="{B4413BF0-A83F-374C-BCCD-F414CE179CDA}"/>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8" name="Freeform: Shape 8">
              <a:extLst>
                <a:ext uri="{FF2B5EF4-FFF2-40B4-BE49-F238E27FC236}">
                  <a16:creationId xmlns:a16="http://schemas.microsoft.com/office/drawing/2014/main" id="{7A376B43-61BD-1A45-B187-5305B623ED2E}"/>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9126355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Lst>
  <p:transition>
    <p:fade/>
  </p:transition>
  <p:hf sldNum="0" hdr="0" dt="0"/>
  <p:txStyles>
    <p:titleStyle>
      <a:lvl1pPr algn="l" defTabSz="914367" rtl="0" eaLnBrk="1" latinLnBrk="0" hangingPunct="1">
        <a:lnSpc>
          <a:spcPct val="90000"/>
        </a:lnSpc>
        <a:spcBef>
          <a:spcPct val="0"/>
        </a:spcBef>
        <a:buNone/>
        <a:defRPr lang="en-US" sz="3529" b="0" kern="1200" cap="none" spc="-147" baseline="0" dirty="0" smtClean="0">
          <a:ln w="3175">
            <a:noFill/>
          </a:ln>
          <a:solidFill>
            <a:schemeClr val="tx2"/>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2745" kern="1200" spc="0" baseline="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765"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3pPr>
      <a:lvl4pPr marL="67229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46.png"/><Relationship Id="rId7" Type="http://schemas.openxmlformats.org/officeDocument/2006/relationships/image" Target="../media/image5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47.svg"/></Relationships>
</file>

<file path=ppt/slides/_rels/slide11.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47.svg"/><Relationship Id="rId5" Type="http://schemas.openxmlformats.org/officeDocument/2006/relationships/image" Target="../media/image46.png"/><Relationship Id="rId10" Type="http://schemas.openxmlformats.org/officeDocument/2006/relationships/image" Target="../media/image60.svg"/><Relationship Id="rId4" Type="http://schemas.openxmlformats.org/officeDocument/2006/relationships/image" Target="../media/image54.svg"/><Relationship Id="rId9" Type="http://schemas.openxmlformats.org/officeDocument/2006/relationships/image" Target="../media/image59.png"/></Relationships>
</file>

<file path=ppt/slides/_rels/slide12.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53.png"/><Relationship Id="rId7"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47.svg"/><Relationship Id="rId5" Type="http://schemas.openxmlformats.org/officeDocument/2006/relationships/image" Target="../media/image46.png"/><Relationship Id="rId10" Type="http://schemas.openxmlformats.org/officeDocument/2006/relationships/image" Target="../media/image64.svg"/><Relationship Id="rId4" Type="http://schemas.openxmlformats.org/officeDocument/2006/relationships/image" Target="../media/image54.svg"/><Relationship Id="rId9" Type="http://schemas.openxmlformats.org/officeDocument/2006/relationships/image" Target="../media/image63.png"/></Relationships>
</file>

<file path=ppt/slides/_rels/slide1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54.svg"/></Relationships>
</file>

<file path=ppt/slides/_rels/slide14.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63.png"/><Relationship Id="rId7"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54.svg"/><Relationship Id="rId5" Type="http://schemas.openxmlformats.org/officeDocument/2006/relationships/image" Target="../media/image53.png"/><Relationship Id="rId10" Type="http://schemas.openxmlformats.org/officeDocument/2006/relationships/image" Target="../media/image51.svg"/><Relationship Id="rId4" Type="http://schemas.openxmlformats.org/officeDocument/2006/relationships/image" Target="../media/image64.svg"/><Relationship Id="rId9"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data-share/" TargetMode="External"/><Relationship Id="rId2" Type="http://schemas.openxmlformats.org/officeDocument/2006/relationships/hyperlink" Target="https://www.azure.microsoft.com/en-us/services/data-share/" TargetMode="External"/><Relationship Id="rId1" Type="http://schemas.openxmlformats.org/officeDocument/2006/relationships/slideLayout" Target="../slideLayouts/slideLayout19.xml"/><Relationship Id="rId4" Type="http://schemas.openxmlformats.org/officeDocument/2006/relationships/hyperlink" Target="https://ms.portal.azure.com/#blade/HubsExtension/BrowseResourceBlade/resourceType/Microsoft.DataShare%2Faccounts"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4.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svg"/><Relationship Id="rId3" Type="http://schemas.openxmlformats.org/officeDocument/2006/relationships/image" Target="../media/image28.png"/><Relationship Id="rId7" Type="http://schemas.openxmlformats.org/officeDocument/2006/relationships/hyperlink" Target="https://en.wikipedia.org/wiki/Databricks" TargetMode="External"/><Relationship Id="rId12" Type="http://schemas.openxmlformats.org/officeDocument/2006/relationships/image" Target="../media/image35.svg"/><Relationship Id="rId17" Type="http://schemas.openxmlformats.org/officeDocument/2006/relationships/image" Target="../media/image40.png"/><Relationship Id="rId2" Type="http://schemas.openxmlformats.org/officeDocument/2006/relationships/notesSlide" Target="../notesSlides/notesSlide4.xml"/><Relationship Id="rId16" Type="http://schemas.openxmlformats.org/officeDocument/2006/relationships/image" Target="../media/image39.svg"/><Relationship Id="rId20"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0.png"/><Relationship Id="rId11" Type="http://schemas.openxmlformats.org/officeDocument/2006/relationships/image" Target="../media/image34.png"/><Relationship Id="rId5" Type="http://schemas.openxmlformats.org/officeDocument/2006/relationships/image" Target="../media/image29.png"/><Relationship Id="rId15" Type="http://schemas.openxmlformats.org/officeDocument/2006/relationships/image" Target="../media/image38.png"/><Relationship Id="rId10" Type="http://schemas.openxmlformats.org/officeDocument/2006/relationships/image" Target="../media/image33.svg"/><Relationship Id="rId19" Type="http://schemas.openxmlformats.org/officeDocument/2006/relationships/image" Target="../media/image42.png"/><Relationship Id="rId4" Type="http://schemas.openxmlformats.org/officeDocument/2006/relationships/hyperlink" Target="https://en.wikipedia.org/wiki/File:Power_bi_logo_black.svg" TargetMode="External"/><Relationship Id="rId9" Type="http://schemas.openxmlformats.org/officeDocument/2006/relationships/image" Target="../media/image32.png"/><Relationship Id="rId14" Type="http://schemas.openxmlformats.org/officeDocument/2006/relationships/image" Target="../media/image37.svg"/></Relationships>
</file>

<file path=ppt/slides/_rels/slide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emf"/><Relationship Id="rId7"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emf"/></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1.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8E27-648E-264D-BA7F-9F1AD43C7BCB}"/>
              </a:ext>
            </a:extLst>
          </p:cNvPr>
          <p:cNvSpPr>
            <a:spLocks noGrp="1"/>
          </p:cNvSpPr>
          <p:nvPr>
            <p:ph type="title"/>
          </p:nvPr>
        </p:nvSpPr>
        <p:spPr>
          <a:xfrm>
            <a:off x="584200" y="1871783"/>
            <a:ext cx="9474200" cy="1661993"/>
          </a:xfrm>
        </p:spPr>
        <p:txBody>
          <a:bodyPr/>
          <a:lstStyle/>
          <a:p>
            <a:r>
              <a:rPr lang="en-US" dirty="0"/>
              <a:t>Azure Data Share</a:t>
            </a:r>
            <a:br>
              <a:rPr lang="en-US" dirty="0"/>
            </a:br>
            <a:r>
              <a:rPr lang="en-US" dirty="0"/>
              <a:t>Simple and secure service for sharing big data</a:t>
            </a:r>
          </a:p>
        </p:txBody>
      </p:sp>
      <p:sp>
        <p:nvSpPr>
          <p:cNvPr id="3" name="Text Placeholder 2">
            <a:extLst>
              <a:ext uri="{FF2B5EF4-FFF2-40B4-BE49-F238E27FC236}">
                <a16:creationId xmlns:a16="http://schemas.microsoft.com/office/drawing/2014/main" id="{8433E427-EFF9-134A-8095-8C7D91D78221}"/>
              </a:ext>
            </a:extLst>
          </p:cNvPr>
          <p:cNvSpPr>
            <a:spLocks noGrp="1"/>
          </p:cNvSpPr>
          <p:nvPr>
            <p:ph type="body" sz="quarter" idx="12"/>
          </p:nvPr>
        </p:nvSpPr>
        <p:spPr>
          <a:xfrm>
            <a:off x="584200" y="3962400"/>
            <a:ext cx="9144000" cy="338554"/>
          </a:xfrm>
        </p:spPr>
        <p:txBody>
          <a:bodyPr/>
          <a:lstStyle/>
          <a:p>
            <a:r>
              <a:rPr lang="en-US" dirty="0"/>
              <a:t>Easily share data, on your terms</a:t>
            </a:r>
          </a:p>
        </p:txBody>
      </p:sp>
    </p:spTree>
    <p:extLst>
      <p:ext uri="{BB962C8B-B14F-4D97-AF65-F5344CB8AC3E}">
        <p14:creationId xmlns:p14="http://schemas.microsoft.com/office/powerpoint/2010/main" val="186012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95DA-1CB2-4371-8349-F05BBFC336B3}"/>
              </a:ext>
            </a:extLst>
          </p:cNvPr>
          <p:cNvSpPr>
            <a:spLocks noGrp="1"/>
          </p:cNvSpPr>
          <p:nvPr>
            <p:ph type="title"/>
          </p:nvPr>
        </p:nvSpPr>
        <p:spPr/>
        <p:txBody>
          <a:bodyPr/>
          <a:lstStyle/>
          <a:p>
            <a:r>
              <a:rPr lang="en-US"/>
              <a:t>Cross organization big data analytics</a:t>
            </a:r>
          </a:p>
        </p:txBody>
      </p:sp>
      <p:sp>
        <p:nvSpPr>
          <p:cNvPr id="5" name="Text Placeholder 4">
            <a:extLst>
              <a:ext uri="{FF2B5EF4-FFF2-40B4-BE49-F238E27FC236}">
                <a16:creationId xmlns:a16="http://schemas.microsoft.com/office/drawing/2014/main" id="{A70DDBB7-D3A6-456B-B519-62C21F0025CF}"/>
              </a:ext>
            </a:extLst>
          </p:cNvPr>
          <p:cNvSpPr>
            <a:spLocks noGrp="1"/>
          </p:cNvSpPr>
          <p:nvPr>
            <p:ph type="body" sz="quarter" idx="10"/>
          </p:nvPr>
        </p:nvSpPr>
        <p:spPr>
          <a:xfrm>
            <a:off x="544084" y="1369553"/>
            <a:ext cx="4429611" cy="5047536"/>
          </a:xfrm>
        </p:spPr>
        <p:txBody>
          <a:bodyPr/>
          <a:lstStyle/>
          <a:p>
            <a:r>
              <a:rPr lang="en-US" sz="2000" b="1"/>
              <a:t>Scenario</a:t>
            </a:r>
          </a:p>
          <a:p>
            <a:pPr marL="342900" indent="-342900">
              <a:buFont typeface="Arial" panose="020B0604020202020204" pitchFamily="34" charset="0"/>
              <a:buChar char="•"/>
            </a:pPr>
            <a:r>
              <a:rPr lang="en-US" sz="2000"/>
              <a:t>Data provider shares data with business partners</a:t>
            </a:r>
          </a:p>
          <a:p>
            <a:pPr marL="342900" indent="-342900">
              <a:buFont typeface="Arial" panose="020B0604020202020204" pitchFamily="34" charset="0"/>
              <a:buChar char="•"/>
            </a:pPr>
            <a:r>
              <a:rPr lang="en-US" sz="2000"/>
              <a:t>Data consumer combines data received from multiple business partners with its own data to derive insights</a:t>
            </a:r>
          </a:p>
          <a:p>
            <a:endParaRPr lang="en-US" sz="2000"/>
          </a:p>
          <a:p>
            <a:r>
              <a:rPr lang="en-US" sz="2000" b="1"/>
              <a:t>Why Azure Data Share?</a:t>
            </a:r>
          </a:p>
          <a:p>
            <a:pPr marL="342900" indent="-342900">
              <a:buFont typeface="Arial" panose="020B0604020202020204" pitchFamily="34" charset="0"/>
              <a:buChar char="•"/>
            </a:pPr>
            <a:r>
              <a:rPr lang="en-US" sz="2000"/>
              <a:t>Easy to use with no infrastructure to set up</a:t>
            </a:r>
          </a:p>
          <a:p>
            <a:pPr marL="342900" indent="-342900">
              <a:buFont typeface="Arial" panose="020B0604020202020204" pitchFamily="34" charset="0"/>
              <a:buChar char="•"/>
            </a:pPr>
            <a:r>
              <a:rPr lang="en-US" sz="2000"/>
              <a:t>Manage sharing with multiple partners from a single dashboard</a:t>
            </a:r>
          </a:p>
          <a:p>
            <a:pPr marL="342900" indent="-342900">
              <a:buFont typeface="Arial" panose="020B0604020202020204" pitchFamily="34" charset="0"/>
              <a:buChar char="•"/>
            </a:pPr>
            <a:r>
              <a:rPr lang="en-US" sz="2000"/>
              <a:t>Incremental updates of time series data</a:t>
            </a:r>
          </a:p>
        </p:txBody>
      </p:sp>
      <p:grpSp>
        <p:nvGrpSpPr>
          <p:cNvPr id="27" name="Group 26">
            <a:extLst>
              <a:ext uri="{FF2B5EF4-FFF2-40B4-BE49-F238E27FC236}">
                <a16:creationId xmlns:a16="http://schemas.microsoft.com/office/drawing/2014/main" id="{43700D01-FC60-43D1-9C7F-9AFFDEA202EC}"/>
              </a:ext>
            </a:extLst>
          </p:cNvPr>
          <p:cNvGrpSpPr/>
          <p:nvPr/>
        </p:nvGrpSpPr>
        <p:grpSpPr>
          <a:xfrm>
            <a:off x="8274922" y="2324130"/>
            <a:ext cx="2748593" cy="789980"/>
            <a:chOff x="8274922" y="2324130"/>
            <a:chExt cx="2748593" cy="789980"/>
          </a:xfrm>
        </p:grpSpPr>
        <p:cxnSp>
          <p:nvCxnSpPr>
            <p:cNvPr id="28" name="Straight Connector 27">
              <a:extLst>
                <a:ext uri="{FF2B5EF4-FFF2-40B4-BE49-F238E27FC236}">
                  <a16:creationId xmlns:a16="http://schemas.microsoft.com/office/drawing/2014/main" id="{5BE75453-5D8E-4ECA-915D-0A37CF3756ED}"/>
                </a:ext>
              </a:extLst>
            </p:cNvPr>
            <p:cNvCxnSpPr>
              <a:cxnSpLocks/>
            </p:cNvCxnSpPr>
            <p:nvPr/>
          </p:nvCxnSpPr>
          <p:spPr>
            <a:xfrm>
              <a:off x="9727451" y="2324130"/>
              <a:ext cx="0" cy="789980"/>
            </a:xfrm>
            <a:prstGeom prst="line">
              <a:avLst/>
            </a:prstGeom>
            <a:ln w="15875">
              <a:solidFill>
                <a:schemeClr val="accent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D9BE6ED-43E3-4E15-92F8-0FAD1A63A994}"/>
                </a:ext>
              </a:extLst>
            </p:cNvPr>
            <p:cNvCxnSpPr>
              <a:cxnSpLocks/>
            </p:cNvCxnSpPr>
            <p:nvPr/>
          </p:nvCxnSpPr>
          <p:spPr>
            <a:xfrm flipH="1">
              <a:off x="8274922" y="2324130"/>
              <a:ext cx="1452529" cy="0"/>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31AF66-EDCD-4C1D-8C73-CA7DB0EE288B}"/>
                </a:ext>
              </a:extLst>
            </p:cNvPr>
            <p:cNvCxnSpPr>
              <a:cxnSpLocks/>
            </p:cNvCxnSpPr>
            <p:nvPr/>
          </p:nvCxnSpPr>
          <p:spPr>
            <a:xfrm>
              <a:off x="11023515" y="2324130"/>
              <a:ext cx="0" cy="789980"/>
            </a:xfrm>
            <a:prstGeom prst="line">
              <a:avLst/>
            </a:prstGeom>
            <a:ln w="15875">
              <a:solidFill>
                <a:schemeClr val="accent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1566B9-5C68-48F3-BD0F-E5A9F3BB685F}"/>
                </a:ext>
              </a:extLst>
            </p:cNvPr>
            <p:cNvCxnSpPr>
              <a:cxnSpLocks/>
            </p:cNvCxnSpPr>
            <p:nvPr/>
          </p:nvCxnSpPr>
          <p:spPr>
            <a:xfrm flipH="1">
              <a:off x="9570986" y="2324130"/>
              <a:ext cx="1452529" cy="0"/>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D8AD6944-0974-45C1-91BC-CA42065651A1}"/>
              </a:ext>
            </a:extLst>
          </p:cNvPr>
          <p:cNvCxnSpPr>
            <a:cxnSpLocks/>
          </p:cNvCxnSpPr>
          <p:nvPr/>
        </p:nvCxnSpPr>
        <p:spPr>
          <a:xfrm>
            <a:off x="8407317" y="2710719"/>
            <a:ext cx="0" cy="382338"/>
          </a:xfrm>
          <a:prstGeom prst="line">
            <a:avLst/>
          </a:prstGeom>
          <a:ln w="15875">
            <a:solidFill>
              <a:schemeClr val="accent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AA0B19D-B414-4543-832F-5CCD09AFCEB5}"/>
              </a:ext>
            </a:extLst>
          </p:cNvPr>
          <p:cNvSpPr txBox="1"/>
          <p:nvPr/>
        </p:nvSpPr>
        <p:spPr>
          <a:xfrm>
            <a:off x="5509268" y="3183973"/>
            <a:ext cx="3063753" cy="215444"/>
          </a:xfrm>
          <a:prstGeom prst="rect">
            <a:avLst/>
          </a:prstGeom>
          <a:noFill/>
        </p:spPr>
        <p:txBody>
          <a:bodyPr wrap="square" lIns="0" tIns="0" rIns="0" bIns="0" rtlCol="0">
            <a:spAutoFit/>
          </a:bodyPr>
          <a:lstStyle/>
          <a:p>
            <a:r>
              <a:rPr lang="en-US" sz="1400">
                <a:gradFill>
                  <a:gsLst>
                    <a:gs pos="2917">
                      <a:schemeClr val="tx1"/>
                    </a:gs>
                    <a:gs pos="30000">
                      <a:schemeClr val="tx1"/>
                    </a:gs>
                  </a:gsLst>
                  <a:lin ang="5400000" scaled="0"/>
                </a:gradFill>
                <a:latin typeface="+mj-lt"/>
              </a:rPr>
              <a:t>Data Consumer’s Azure Tenant</a:t>
            </a:r>
          </a:p>
        </p:txBody>
      </p:sp>
      <p:sp>
        <p:nvSpPr>
          <p:cNvPr id="34" name="Rectangle 33">
            <a:extLst>
              <a:ext uri="{FF2B5EF4-FFF2-40B4-BE49-F238E27FC236}">
                <a16:creationId xmlns:a16="http://schemas.microsoft.com/office/drawing/2014/main" id="{525BF479-EEDE-4E18-BFDB-A438C58498C7}"/>
              </a:ext>
            </a:extLst>
          </p:cNvPr>
          <p:cNvSpPr/>
          <p:nvPr/>
        </p:nvSpPr>
        <p:spPr bwMode="auto">
          <a:xfrm>
            <a:off x="5494991" y="3542673"/>
            <a:ext cx="3277051" cy="2716376"/>
          </a:xfrm>
          <a:prstGeom prst="rect">
            <a:avLst/>
          </a:prstGeom>
          <a:solidFill>
            <a:srgbClr val="FFFFFF"/>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pic>
        <p:nvPicPr>
          <p:cNvPr id="35" name="Graphic 34">
            <a:extLst>
              <a:ext uri="{FF2B5EF4-FFF2-40B4-BE49-F238E27FC236}">
                <a16:creationId xmlns:a16="http://schemas.microsoft.com/office/drawing/2014/main" id="{67812AD7-D75D-4184-B4DE-C2582D5667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93586" y="3643110"/>
            <a:ext cx="351591" cy="351591"/>
          </a:xfrm>
          <a:prstGeom prst="rect">
            <a:avLst/>
          </a:prstGeom>
        </p:spPr>
      </p:pic>
      <p:sp>
        <p:nvSpPr>
          <p:cNvPr id="36" name="Rectangle 35">
            <a:extLst>
              <a:ext uri="{FF2B5EF4-FFF2-40B4-BE49-F238E27FC236}">
                <a16:creationId xmlns:a16="http://schemas.microsoft.com/office/drawing/2014/main" id="{0A7BEF49-B0D2-4900-9E90-464B66D180AB}"/>
              </a:ext>
            </a:extLst>
          </p:cNvPr>
          <p:cNvSpPr/>
          <p:nvPr/>
        </p:nvSpPr>
        <p:spPr>
          <a:xfrm>
            <a:off x="5648526" y="3654920"/>
            <a:ext cx="894947" cy="169277"/>
          </a:xfrm>
          <a:prstGeom prst="rect">
            <a:avLst/>
          </a:prstGeom>
          <a:ln>
            <a:noFill/>
          </a:ln>
        </p:spPr>
        <p:txBody>
          <a:bodyPr wrap="square" lIns="0" tIns="0" rIns="0" bIns="0">
            <a:spAutoFit/>
          </a:bodyPr>
          <a:lstStyle/>
          <a:p>
            <a:pPr marL="0" marR="0" lvl="0" indent="0" defTabSz="60958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effectLst/>
                <a:uLnTx/>
                <a:uFillTx/>
                <a:latin typeface="+mj-lt"/>
                <a:cs typeface="Segoe UI Semibold" panose="020B0702040204020203" pitchFamily="34" charset="0"/>
              </a:rPr>
              <a:t>Sales data</a:t>
            </a:r>
            <a:endParaRPr lang="en-US" sz="1100">
              <a:latin typeface="+mj-lt"/>
              <a:cs typeface="Segoe UI Semibold" panose="020B0702040204020203" pitchFamily="34" charset="0"/>
            </a:endParaRPr>
          </a:p>
        </p:txBody>
      </p:sp>
      <p:sp>
        <p:nvSpPr>
          <p:cNvPr id="37" name="TextBox 36">
            <a:extLst>
              <a:ext uri="{FF2B5EF4-FFF2-40B4-BE49-F238E27FC236}">
                <a16:creationId xmlns:a16="http://schemas.microsoft.com/office/drawing/2014/main" id="{7B533DF8-0978-4C5D-BFC4-44583C4892CC}"/>
              </a:ext>
            </a:extLst>
          </p:cNvPr>
          <p:cNvSpPr txBox="1"/>
          <p:nvPr/>
        </p:nvSpPr>
        <p:spPr>
          <a:xfrm>
            <a:off x="5509268" y="1492349"/>
            <a:ext cx="3063753" cy="215444"/>
          </a:xfrm>
          <a:prstGeom prst="rect">
            <a:avLst/>
          </a:prstGeom>
          <a:noFill/>
        </p:spPr>
        <p:txBody>
          <a:bodyPr wrap="square" lIns="0" tIns="0" rIns="0" bIns="0" rtlCol="0">
            <a:spAutoFit/>
          </a:bodyPr>
          <a:lstStyle/>
          <a:p>
            <a:r>
              <a:rPr lang="en-US" sz="1400">
                <a:gradFill>
                  <a:gsLst>
                    <a:gs pos="2917">
                      <a:schemeClr val="tx1"/>
                    </a:gs>
                    <a:gs pos="30000">
                      <a:schemeClr val="tx1"/>
                    </a:gs>
                  </a:gsLst>
                  <a:lin ang="5400000" scaled="0"/>
                </a:gradFill>
                <a:latin typeface="+mj-lt"/>
              </a:rPr>
              <a:t>Data Provider’s Azure Tenant</a:t>
            </a:r>
          </a:p>
        </p:txBody>
      </p:sp>
      <p:sp>
        <p:nvSpPr>
          <p:cNvPr id="38" name="Rectangle 37">
            <a:extLst>
              <a:ext uri="{FF2B5EF4-FFF2-40B4-BE49-F238E27FC236}">
                <a16:creationId xmlns:a16="http://schemas.microsoft.com/office/drawing/2014/main" id="{56FC42DC-0A24-4F58-AFDE-9AEF718CD3E4}"/>
              </a:ext>
            </a:extLst>
          </p:cNvPr>
          <p:cNvSpPr/>
          <p:nvPr/>
        </p:nvSpPr>
        <p:spPr bwMode="auto">
          <a:xfrm>
            <a:off x="5494991" y="1851050"/>
            <a:ext cx="3277051" cy="934498"/>
          </a:xfrm>
          <a:prstGeom prst="rect">
            <a:avLst/>
          </a:prstGeom>
          <a:solidFill>
            <a:srgbClr val="FFFFFF"/>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pic>
        <p:nvPicPr>
          <p:cNvPr id="39" name="Graphic 38">
            <a:extLst>
              <a:ext uri="{FF2B5EF4-FFF2-40B4-BE49-F238E27FC236}">
                <a16:creationId xmlns:a16="http://schemas.microsoft.com/office/drawing/2014/main" id="{FAA58A1D-3758-4D16-9DAE-5897A86D0B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48526" y="2207630"/>
            <a:ext cx="457200" cy="457200"/>
          </a:xfrm>
          <a:prstGeom prst="rect">
            <a:avLst/>
          </a:prstGeom>
        </p:spPr>
      </p:pic>
      <p:pic>
        <p:nvPicPr>
          <p:cNvPr id="40" name="Graphic 39">
            <a:extLst>
              <a:ext uri="{FF2B5EF4-FFF2-40B4-BE49-F238E27FC236}">
                <a16:creationId xmlns:a16="http://schemas.microsoft.com/office/drawing/2014/main" id="{6EA692F3-6C8C-4B83-B28E-034F0FF1C0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93586" y="1951486"/>
            <a:ext cx="351591" cy="351591"/>
          </a:xfrm>
          <a:prstGeom prst="rect">
            <a:avLst/>
          </a:prstGeom>
        </p:spPr>
      </p:pic>
      <p:sp>
        <p:nvSpPr>
          <p:cNvPr id="41" name="Rectangle 40">
            <a:extLst>
              <a:ext uri="{FF2B5EF4-FFF2-40B4-BE49-F238E27FC236}">
                <a16:creationId xmlns:a16="http://schemas.microsoft.com/office/drawing/2014/main" id="{7DD14B1E-5DD4-4E96-969F-A005796A0E8B}"/>
              </a:ext>
            </a:extLst>
          </p:cNvPr>
          <p:cNvSpPr/>
          <p:nvPr/>
        </p:nvSpPr>
        <p:spPr>
          <a:xfrm>
            <a:off x="5648526" y="1963296"/>
            <a:ext cx="894947" cy="169277"/>
          </a:xfrm>
          <a:prstGeom prst="rect">
            <a:avLst/>
          </a:prstGeom>
          <a:ln>
            <a:noFill/>
          </a:ln>
        </p:spPr>
        <p:txBody>
          <a:bodyPr wrap="square" lIns="0" tIns="0" rIns="0" bIns="0">
            <a:spAutoFit/>
          </a:bodyPr>
          <a:lstStyle/>
          <a:p>
            <a:pPr marL="0" marR="0" lvl="0" indent="0" defTabSz="60958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effectLst/>
                <a:uLnTx/>
                <a:uFillTx/>
                <a:latin typeface="+mj-lt"/>
                <a:cs typeface="Segoe UI Semibold" panose="020B0702040204020203" pitchFamily="34" charset="0"/>
              </a:rPr>
              <a:t>Sales data</a:t>
            </a:r>
            <a:endParaRPr lang="en-US" sz="1100">
              <a:latin typeface="+mj-lt"/>
              <a:cs typeface="Segoe UI Semibold" panose="020B0702040204020203" pitchFamily="34" charset="0"/>
            </a:endParaRPr>
          </a:p>
        </p:txBody>
      </p:sp>
      <p:pic>
        <p:nvPicPr>
          <p:cNvPr id="42" name="Graphic 41">
            <a:extLst>
              <a:ext uri="{FF2B5EF4-FFF2-40B4-BE49-F238E27FC236}">
                <a16:creationId xmlns:a16="http://schemas.microsoft.com/office/drawing/2014/main" id="{9F12E48A-26AC-41DE-BC02-032B9740BC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48526" y="3896167"/>
            <a:ext cx="457200" cy="457200"/>
          </a:xfrm>
          <a:prstGeom prst="rect">
            <a:avLst/>
          </a:prstGeom>
        </p:spPr>
      </p:pic>
      <p:sp>
        <p:nvSpPr>
          <p:cNvPr id="43" name="Rectangle 42">
            <a:extLst>
              <a:ext uri="{FF2B5EF4-FFF2-40B4-BE49-F238E27FC236}">
                <a16:creationId xmlns:a16="http://schemas.microsoft.com/office/drawing/2014/main" id="{D0FC0A71-0CBE-4FC8-9A62-CE5399D89AB3}"/>
              </a:ext>
            </a:extLst>
          </p:cNvPr>
          <p:cNvSpPr/>
          <p:nvPr/>
        </p:nvSpPr>
        <p:spPr>
          <a:xfrm>
            <a:off x="5648526" y="4434150"/>
            <a:ext cx="1149839" cy="338554"/>
          </a:xfrm>
          <a:prstGeom prst="rect">
            <a:avLst/>
          </a:prstGeom>
          <a:ln>
            <a:noFill/>
          </a:ln>
        </p:spPr>
        <p:txBody>
          <a:bodyPr wrap="square" lIns="0" tIns="0" rIns="0" bIns="0">
            <a:spAutoFit/>
          </a:bodyPr>
          <a:lstStyle/>
          <a:p>
            <a:pPr marL="0" marR="0" lvl="0" indent="0" defTabSz="60958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effectLst/>
                <a:uLnTx/>
                <a:uFillTx/>
                <a:latin typeface="+mj-lt"/>
                <a:cs typeface="Segoe UI Semibold" panose="020B0702040204020203" pitchFamily="34" charset="0"/>
              </a:rPr>
              <a:t>Sales data from other partners</a:t>
            </a:r>
            <a:endParaRPr lang="en-US" sz="1100">
              <a:latin typeface="+mj-lt"/>
              <a:cs typeface="Segoe UI Semibold" panose="020B0702040204020203" pitchFamily="34" charset="0"/>
            </a:endParaRPr>
          </a:p>
        </p:txBody>
      </p:sp>
      <p:pic>
        <p:nvPicPr>
          <p:cNvPr id="44" name="Graphic 43">
            <a:extLst>
              <a:ext uri="{FF2B5EF4-FFF2-40B4-BE49-F238E27FC236}">
                <a16:creationId xmlns:a16="http://schemas.microsoft.com/office/drawing/2014/main" id="{8BB1C1A2-E21F-477C-BA84-CD1A6066C0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48526" y="4834186"/>
            <a:ext cx="457200" cy="457200"/>
          </a:xfrm>
          <a:prstGeom prst="rect">
            <a:avLst/>
          </a:prstGeom>
        </p:spPr>
      </p:pic>
      <p:sp>
        <p:nvSpPr>
          <p:cNvPr id="45" name="Rectangle 44">
            <a:extLst>
              <a:ext uri="{FF2B5EF4-FFF2-40B4-BE49-F238E27FC236}">
                <a16:creationId xmlns:a16="http://schemas.microsoft.com/office/drawing/2014/main" id="{9416AD20-84F6-4725-B50A-95E7E915844E}"/>
              </a:ext>
            </a:extLst>
          </p:cNvPr>
          <p:cNvSpPr/>
          <p:nvPr/>
        </p:nvSpPr>
        <p:spPr>
          <a:xfrm>
            <a:off x="5648526" y="5392877"/>
            <a:ext cx="1235931" cy="169277"/>
          </a:xfrm>
          <a:prstGeom prst="rect">
            <a:avLst/>
          </a:prstGeom>
          <a:ln>
            <a:noFill/>
          </a:ln>
        </p:spPr>
        <p:txBody>
          <a:bodyPr wrap="square" lIns="0" tIns="0" rIns="0" bIns="0">
            <a:spAutoFit/>
          </a:bodyPr>
          <a:lstStyle/>
          <a:p>
            <a:pPr marL="0" marR="0" lvl="0" indent="0" defTabSz="60958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effectLst/>
                <a:uLnTx/>
                <a:uFillTx/>
                <a:latin typeface="+mj-lt"/>
                <a:cs typeface="Segoe UI Semibold" panose="020B0702040204020203" pitchFamily="34" charset="0"/>
              </a:rPr>
              <a:t>Inventory data</a:t>
            </a:r>
            <a:endParaRPr lang="en-US" sz="1100">
              <a:latin typeface="+mj-lt"/>
              <a:cs typeface="Segoe UI Semibold" panose="020B0702040204020203" pitchFamily="34" charset="0"/>
            </a:endParaRPr>
          </a:p>
        </p:txBody>
      </p:sp>
      <p:pic>
        <p:nvPicPr>
          <p:cNvPr id="62" name="Graphic 61">
            <a:extLst>
              <a:ext uri="{FF2B5EF4-FFF2-40B4-BE49-F238E27FC236}">
                <a16:creationId xmlns:a16="http://schemas.microsoft.com/office/drawing/2014/main" id="{2F2157A9-3DC4-4C26-91D5-9E5E0AD6836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48526" y="5623115"/>
            <a:ext cx="457200" cy="457200"/>
          </a:xfrm>
          <a:prstGeom prst="rect">
            <a:avLst/>
          </a:prstGeom>
        </p:spPr>
      </p:pic>
      <p:sp>
        <p:nvSpPr>
          <p:cNvPr id="63" name="TextBox 62">
            <a:extLst>
              <a:ext uri="{FF2B5EF4-FFF2-40B4-BE49-F238E27FC236}">
                <a16:creationId xmlns:a16="http://schemas.microsoft.com/office/drawing/2014/main" id="{EC29BCD8-7FDA-49DD-8C79-4D0756087245}"/>
              </a:ext>
            </a:extLst>
          </p:cNvPr>
          <p:cNvSpPr txBox="1"/>
          <p:nvPr/>
        </p:nvSpPr>
        <p:spPr>
          <a:xfrm>
            <a:off x="9222325" y="3205026"/>
            <a:ext cx="2624916" cy="215444"/>
          </a:xfrm>
          <a:prstGeom prst="rect">
            <a:avLst/>
          </a:prstGeom>
          <a:noFill/>
        </p:spPr>
        <p:txBody>
          <a:bodyPr wrap="square" lIns="0" tIns="0" rIns="0" bIns="0" rtlCol="0">
            <a:spAutoFit/>
          </a:bodyPr>
          <a:lstStyle/>
          <a:p>
            <a:r>
              <a:rPr lang="en-US" sz="1400">
                <a:gradFill>
                  <a:gsLst>
                    <a:gs pos="2917">
                      <a:schemeClr val="tx1"/>
                    </a:gs>
                    <a:gs pos="30000">
                      <a:schemeClr val="tx1"/>
                    </a:gs>
                  </a:gsLst>
                  <a:lin ang="5400000" scaled="0"/>
                </a:gradFill>
                <a:latin typeface="+mj-lt"/>
              </a:rPr>
              <a:t>Other Data Consumers</a:t>
            </a:r>
          </a:p>
        </p:txBody>
      </p:sp>
      <p:sp>
        <p:nvSpPr>
          <p:cNvPr id="70" name="Rectangle 69">
            <a:extLst>
              <a:ext uri="{FF2B5EF4-FFF2-40B4-BE49-F238E27FC236}">
                <a16:creationId xmlns:a16="http://schemas.microsoft.com/office/drawing/2014/main" id="{719A8B2F-1E59-4512-98E6-28CB606358BD}"/>
              </a:ext>
            </a:extLst>
          </p:cNvPr>
          <p:cNvSpPr/>
          <p:nvPr/>
        </p:nvSpPr>
        <p:spPr bwMode="auto">
          <a:xfrm>
            <a:off x="9222326" y="3563726"/>
            <a:ext cx="1048481" cy="2716376"/>
          </a:xfrm>
          <a:prstGeom prst="rect">
            <a:avLst/>
          </a:prstGeom>
          <a:solidFill>
            <a:srgbClr val="FFFFFF"/>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pic>
        <p:nvPicPr>
          <p:cNvPr id="72" name="Graphic 71">
            <a:extLst>
              <a:ext uri="{FF2B5EF4-FFF2-40B4-BE49-F238E27FC236}">
                <a16:creationId xmlns:a16="http://schemas.microsoft.com/office/drawing/2014/main" id="{2AB7068A-E68E-41C8-9BB3-32A7C91326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5860" y="3664163"/>
            <a:ext cx="351591" cy="351591"/>
          </a:xfrm>
          <a:prstGeom prst="rect">
            <a:avLst/>
          </a:prstGeom>
        </p:spPr>
      </p:pic>
      <p:sp>
        <p:nvSpPr>
          <p:cNvPr id="73" name="Rectangle 72">
            <a:extLst>
              <a:ext uri="{FF2B5EF4-FFF2-40B4-BE49-F238E27FC236}">
                <a16:creationId xmlns:a16="http://schemas.microsoft.com/office/drawing/2014/main" id="{AF5B87FB-00B3-482A-9B92-7C543622EA1A}"/>
              </a:ext>
            </a:extLst>
          </p:cNvPr>
          <p:cNvSpPr/>
          <p:nvPr/>
        </p:nvSpPr>
        <p:spPr>
          <a:xfrm>
            <a:off x="9375860" y="5413929"/>
            <a:ext cx="894947" cy="169277"/>
          </a:xfrm>
          <a:prstGeom prst="rect">
            <a:avLst/>
          </a:prstGeom>
          <a:ln>
            <a:noFill/>
          </a:ln>
        </p:spPr>
        <p:txBody>
          <a:bodyPr wrap="square" lIns="0" tIns="0" rIns="0" bIns="0">
            <a:spAutoFit/>
          </a:bodyPr>
          <a:lstStyle/>
          <a:p>
            <a:pPr marL="0" marR="0" lvl="0" indent="0" defTabSz="60958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effectLst/>
                <a:uLnTx/>
                <a:uFillTx/>
                <a:latin typeface="+mj-lt"/>
                <a:cs typeface="Segoe UI Semibold" panose="020B0702040204020203" pitchFamily="34" charset="0"/>
              </a:rPr>
              <a:t>Sales data</a:t>
            </a:r>
            <a:endParaRPr lang="en-US" sz="1100">
              <a:latin typeface="+mj-lt"/>
              <a:cs typeface="Segoe UI Semibold" panose="020B0702040204020203" pitchFamily="34" charset="0"/>
            </a:endParaRPr>
          </a:p>
        </p:txBody>
      </p:sp>
      <p:pic>
        <p:nvPicPr>
          <p:cNvPr id="74" name="Graphic 73">
            <a:extLst>
              <a:ext uri="{FF2B5EF4-FFF2-40B4-BE49-F238E27FC236}">
                <a16:creationId xmlns:a16="http://schemas.microsoft.com/office/drawing/2014/main" id="{E24B203E-DCE5-4B2A-AB40-BE669344D6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75860" y="5634007"/>
            <a:ext cx="457200" cy="457200"/>
          </a:xfrm>
          <a:prstGeom prst="rect">
            <a:avLst/>
          </a:prstGeom>
        </p:spPr>
      </p:pic>
      <p:sp>
        <p:nvSpPr>
          <p:cNvPr id="75" name="Rectangle 74">
            <a:extLst>
              <a:ext uri="{FF2B5EF4-FFF2-40B4-BE49-F238E27FC236}">
                <a16:creationId xmlns:a16="http://schemas.microsoft.com/office/drawing/2014/main" id="{123216D1-CEB7-481B-90A2-E6DDC2E89FB9}"/>
              </a:ext>
            </a:extLst>
          </p:cNvPr>
          <p:cNvSpPr/>
          <p:nvPr/>
        </p:nvSpPr>
        <p:spPr>
          <a:xfrm>
            <a:off x="7679768" y="4434150"/>
            <a:ext cx="772468" cy="169655"/>
          </a:xfrm>
          <a:prstGeom prst="rect">
            <a:avLst/>
          </a:prstGeom>
          <a:ln>
            <a:noFill/>
          </a:ln>
        </p:spPr>
        <p:txBody>
          <a:bodyPr wrap="square" lIns="0" tIns="0" rIns="0" bIns="0">
            <a:spAutoFit/>
          </a:bodyPr>
          <a:lstStyle/>
          <a:p>
            <a:pPr marL="0" marR="0" lvl="0" indent="0" defTabSz="60958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effectLst/>
                <a:uLnTx/>
                <a:uFillTx/>
                <a:latin typeface="+mj-lt"/>
                <a:cs typeface="Segoe UI Semibold" panose="020B0702040204020203" pitchFamily="34" charset="0"/>
              </a:rPr>
              <a:t>Analyze</a:t>
            </a:r>
            <a:endParaRPr lang="en-US" sz="1100">
              <a:latin typeface="+mj-lt"/>
              <a:cs typeface="Segoe UI Semibold" panose="020B0702040204020203" pitchFamily="34" charset="0"/>
            </a:endParaRPr>
          </a:p>
        </p:txBody>
      </p:sp>
      <p:sp>
        <p:nvSpPr>
          <p:cNvPr id="76" name="Rectangle 75">
            <a:extLst>
              <a:ext uri="{FF2B5EF4-FFF2-40B4-BE49-F238E27FC236}">
                <a16:creationId xmlns:a16="http://schemas.microsoft.com/office/drawing/2014/main" id="{0BAC5DFF-3BFB-457C-923B-10F5E08E9E36}"/>
              </a:ext>
            </a:extLst>
          </p:cNvPr>
          <p:cNvSpPr/>
          <p:nvPr/>
        </p:nvSpPr>
        <p:spPr bwMode="auto">
          <a:xfrm>
            <a:off x="10498039" y="3563726"/>
            <a:ext cx="1048481" cy="2716376"/>
          </a:xfrm>
          <a:prstGeom prst="rect">
            <a:avLst/>
          </a:prstGeom>
          <a:solidFill>
            <a:srgbClr val="FFFFFF"/>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pic>
        <p:nvPicPr>
          <p:cNvPr id="77" name="Graphic 76">
            <a:extLst>
              <a:ext uri="{FF2B5EF4-FFF2-40B4-BE49-F238E27FC236}">
                <a16:creationId xmlns:a16="http://schemas.microsoft.com/office/drawing/2014/main" id="{7B5F04C7-F8B1-40C1-A967-4FCAE68238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1573" y="3664163"/>
            <a:ext cx="351591" cy="351591"/>
          </a:xfrm>
          <a:prstGeom prst="rect">
            <a:avLst/>
          </a:prstGeom>
        </p:spPr>
      </p:pic>
      <p:sp>
        <p:nvSpPr>
          <p:cNvPr id="78" name="Rectangle 77">
            <a:extLst>
              <a:ext uri="{FF2B5EF4-FFF2-40B4-BE49-F238E27FC236}">
                <a16:creationId xmlns:a16="http://schemas.microsoft.com/office/drawing/2014/main" id="{3E34D30F-F471-4F49-8026-A82934DDA2CD}"/>
              </a:ext>
            </a:extLst>
          </p:cNvPr>
          <p:cNvSpPr/>
          <p:nvPr/>
        </p:nvSpPr>
        <p:spPr>
          <a:xfrm>
            <a:off x="10651573" y="5413929"/>
            <a:ext cx="894947" cy="169277"/>
          </a:xfrm>
          <a:prstGeom prst="rect">
            <a:avLst/>
          </a:prstGeom>
          <a:ln>
            <a:noFill/>
          </a:ln>
        </p:spPr>
        <p:txBody>
          <a:bodyPr wrap="square" lIns="0" tIns="0" rIns="0" bIns="0">
            <a:spAutoFit/>
          </a:bodyPr>
          <a:lstStyle/>
          <a:p>
            <a:pPr marL="0" marR="0" lvl="0" indent="0" defTabSz="60958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effectLst/>
                <a:uLnTx/>
                <a:uFillTx/>
                <a:latin typeface="+mj-lt"/>
                <a:cs typeface="Segoe UI Semibold" panose="020B0702040204020203" pitchFamily="34" charset="0"/>
              </a:rPr>
              <a:t>Sales data</a:t>
            </a:r>
            <a:endParaRPr lang="en-US" sz="1100">
              <a:latin typeface="+mj-lt"/>
              <a:cs typeface="Segoe UI Semibold" panose="020B0702040204020203" pitchFamily="34" charset="0"/>
            </a:endParaRPr>
          </a:p>
        </p:txBody>
      </p:sp>
      <p:pic>
        <p:nvPicPr>
          <p:cNvPr id="79" name="Graphic 78">
            <a:extLst>
              <a:ext uri="{FF2B5EF4-FFF2-40B4-BE49-F238E27FC236}">
                <a16:creationId xmlns:a16="http://schemas.microsoft.com/office/drawing/2014/main" id="{F60490E8-3BC7-4DA0-AFEB-BDCF105C61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51573" y="5634007"/>
            <a:ext cx="457200" cy="457200"/>
          </a:xfrm>
          <a:prstGeom prst="rect">
            <a:avLst/>
          </a:prstGeom>
        </p:spPr>
      </p:pic>
      <p:pic>
        <p:nvPicPr>
          <p:cNvPr id="80" name="Graphic 79">
            <a:extLst>
              <a:ext uri="{FF2B5EF4-FFF2-40B4-BE49-F238E27FC236}">
                <a16:creationId xmlns:a16="http://schemas.microsoft.com/office/drawing/2014/main" id="{7D456F79-CC95-46F3-8592-6DDD49493B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7640013" y="4783386"/>
            <a:ext cx="457200" cy="457200"/>
          </a:xfrm>
          <a:prstGeom prst="rect">
            <a:avLst/>
          </a:prstGeom>
        </p:spPr>
      </p:pic>
      <p:cxnSp>
        <p:nvCxnSpPr>
          <p:cNvPr id="81" name="Straight Connector 80">
            <a:extLst>
              <a:ext uri="{FF2B5EF4-FFF2-40B4-BE49-F238E27FC236}">
                <a16:creationId xmlns:a16="http://schemas.microsoft.com/office/drawing/2014/main" id="{DE73E2F6-787F-4599-80D9-8ADE604C67F6}"/>
              </a:ext>
            </a:extLst>
          </p:cNvPr>
          <p:cNvCxnSpPr>
            <a:cxnSpLocks/>
          </p:cNvCxnSpPr>
          <p:nvPr/>
        </p:nvCxnSpPr>
        <p:spPr>
          <a:xfrm>
            <a:off x="6392849" y="5016935"/>
            <a:ext cx="1028844" cy="0"/>
          </a:xfrm>
          <a:prstGeom prst="line">
            <a:avLst/>
          </a:prstGeom>
          <a:ln w="15875">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82" name="Elbow Connector 16">
            <a:extLst>
              <a:ext uri="{FF2B5EF4-FFF2-40B4-BE49-F238E27FC236}">
                <a16:creationId xmlns:a16="http://schemas.microsoft.com/office/drawing/2014/main" id="{6E2D7724-355B-47F9-A94D-85C8973A9F30}"/>
              </a:ext>
            </a:extLst>
          </p:cNvPr>
          <p:cNvCxnSpPr>
            <a:cxnSpLocks/>
          </p:cNvCxnSpPr>
          <p:nvPr/>
        </p:nvCxnSpPr>
        <p:spPr>
          <a:xfrm>
            <a:off x="6392849" y="4015754"/>
            <a:ext cx="1028844" cy="813210"/>
          </a:xfrm>
          <a:prstGeom prst="bentConnector3">
            <a:avLst>
              <a:gd name="adj1" fmla="val 56183"/>
            </a:avLst>
          </a:prstGeom>
          <a:ln w="15875">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83" name="Elbow Connector 98">
            <a:extLst>
              <a:ext uri="{FF2B5EF4-FFF2-40B4-BE49-F238E27FC236}">
                <a16:creationId xmlns:a16="http://schemas.microsoft.com/office/drawing/2014/main" id="{D17C05D3-2246-4FDE-937E-48AF69BF157F}"/>
              </a:ext>
            </a:extLst>
          </p:cNvPr>
          <p:cNvCxnSpPr>
            <a:cxnSpLocks/>
          </p:cNvCxnSpPr>
          <p:nvPr/>
        </p:nvCxnSpPr>
        <p:spPr>
          <a:xfrm flipV="1">
            <a:off x="6392849" y="5216305"/>
            <a:ext cx="1028844" cy="584610"/>
          </a:xfrm>
          <a:prstGeom prst="bentConnector3">
            <a:avLst>
              <a:gd name="adj1" fmla="val 56183"/>
            </a:avLst>
          </a:prstGeom>
          <a:ln w="15875">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832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95DA-1CB2-4371-8349-F05BBFC336B3}"/>
              </a:ext>
            </a:extLst>
          </p:cNvPr>
          <p:cNvSpPr>
            <a:spLocks noGrp="1"/>
          </p:cNvSpPr>
          <p:nvPr>
            <p:ph type="title"/>
          </p:nvPr>
        </p:nvSpPr>
        <p:spPr/>
        <p:txBody>
          <a:bodyPr/>
          <a:lstStyle/>
          <a:p>
            <a:r>
              <a:rPr lang="en-US"/>
              <a:t>Share data collected on behalf of customer</a:t>
            </a:r>
          </a:p>
        </p:txBody>
      </p:sp>
      <p:sp>
        <p:nvSpPr>
          <p:cNvPr id="5" name="Text Placeholder 4">
            <a:extLst>
              <a:ext uri="{FF2B5EF4-FFF2-40B4-BE49-F238E27FC236}">
                <a16:creationId xmlns:a16="http://schemas.microsoft.com/office/drawing/2014/main" id="{A70DDBB7-D3A6-456B-B519-62C21F0025CF}"/>
              </a:ext>
            </a:extLst>
          </p:cNvPr>
          <p:cNvSpPr>
            <a:spLocks noGrp="1"/>
          </p:cNvSpPr>
          <p:nvPr>
            <p:ph type="body" sz="quarter" idx="10"/>
          </p:nvPr>
        </p:nvSpPr>
        <p:spPr>
          <a:xfrm>
            <a:off x="576222" y="1422476"/>
            <a:ext cx="4866744" cy="4493538"/>
          </a:xfrm>
        </p:spPr>
        <p:txBody>
          <a:bodyPr/>
          <a:lstStyle/>
          <a:p>
            <a:r>
              <a:rPr lang="en-US" sz="2000" b="1"/>
              <a:t>Scenario</a:t>
            </a:r>
          </a:p>
          <a:p>
            <a:pPr marL="342900" indent="-342900">
              <a:buFont typeface="Arial" panose="020B0604020202020204" pitchFamily="34" charset="0"/>
              <a:buChar char="•"/>
            </a:pPr>
            <a:r>
              <a:rPr lang="en-US" sz="2000"/>
              <a:t>Service provider deploys IOT devices into customers’ premise</a:t>
            </a:r>
          </a:p>
          <a:p>
            <a:pPr marL="342900" indent="-342900">
              <a:buFont typeface="Arial" panose="020B0604020202020204" pitchFamily="34" charset="0"/>
              <a:buChar char="•"/>
            </a:pPr>
            <a:r>
              <a:rPr lang="en-US" sz="2000"/>
              <a:t>Data collected and streamed to service provider’s Azure tenant</a:t>
            </a:r>
          </a:p>
          <a:p>
            <a:pPr marL="342900" indent="-342900">
              <a:buFont typeface="Arial" panose="020B0604020202020204" pitchFamily="34" charset="0"/>
              <a:buChar char="•"/>
            </a:pPr>
            <a:r>
              <a:rPr lang="en-US" sz="2000"/>
              <a:t>Service provider shares raw and processed data back to customers</a:t>
            </a:r>
          </a:p>
          <a:p>
            <a:pPr marL="342900" indent="-342900">
              <a:buFont typeface="Arial" panose="020B0604020202020204" pitchFamily="34" charset="0"/>
              <a:buChar char="•"/>
            </a:pPr>
            <a:endParaRPr lang="en-US" sz="2000"/>
          </a:p>
          <a:p>
            <a:r>
              <a:rPr lang="en-US" sz="2000" b="1"/>
              <a:t>Why Azure Data Share?</a:t>
            </a:r>
          </a:p>
          <a:p>
            <a:pPr marL="342900" indent="-342900">
              <a:buFont typeface="Arial" panose="020B0604020202020204" pitchFamily="34" charset="0"/>
              <a:buChar char="•"/>
            </a:pPr>
            <a:r>
              <a:rPr lang="en-US" sz="2000"/>
              <a:t>Share both hot and cold data from different Azure data stores</a:t>
            </a:r>
          </a:p>
          <a:p>
            <a:pPr marL="342900" indent="-342900">
              <a:buFont typeface="Arial" panose="020B0604020202020204" pitchFamily="34" charset="0"/>
              <a:buChar char="•"/>
            </a:pPr>
            <a:r>
              <a:rPr lang="en-US" sz="2000"/>
              <a:t>Snapshot and in-place sharing</a:t>
            </a:r>
          </a:p>
          <a:p>
            <a:pPr marL="342900" indent="-342900">
              <a:buFont typeface="Arial" panose="020B0604020202020204" pitchFamily="34" charset="0"/>
              <a:buChar char="•"/>
            </a:pPr>
            <a:r>
              <a:rPr lang="en-US" sz="2000"/>
              <a:t>Share large datasets efficiently</a:t>
            </a:r>
          </a:p>
        </p:txBody>
      </p:sp>
      <p:cxnSp>
        <p:nvCxnSpPr>
          <p:cNvPr id="66" name="Straight Connector 65">
            <a:extLst>
              <a:ext uri="{FF2B5EF4-FFF2-40B4-BE49-F238E27FC236}">
                <a16:creationId xmlns:a16="http://schemas.microsoft.com/office/drawing/2014/main" id="{8CF72FD6-FDF9-421F-AD02-B0A0831DD7E5}"/>
              </a:ext>
            </a:extLst>
          </p:cNvPr>
          <p:cNvCxnSpPr>
            <a:cxnSpLocks/>
          </p:cNvCxnSpPr>
          <p:nvPr/>
        </p:nvCxnSpPr>
        <p:spPr>
          <a:xfrm flipV="1">
            <a:off x="10304958" y="3279970"/>
            <a:ext cx="0" cy="1434049"/>
          </a:xfrm>
          <a:prstGeom prst="line">
            <a:avLst/>
          </a:prstGeom>
          <a:ln w="15875">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92C366D8-F47E-4F89-8E79-A1E8A787AE20}"/>
              </a:ext>
            </a:extLst>
          </p:cNvPr>
          <p:cNvSpPr/>
          <p:nvPr/>
        </p:nvSpPr>
        <p:spPr bwMode="auto">
          <a:xfrm>
            <a:off x="6096000" y="1707794"/>
            <a:ext cx="2691852" cy="3844054"/>
          </a:xfrm>
          <a:prstGeom prst="rect">
            <a:avLst/>
          </a:prstGeom>
          <a:noFill/>
          <a:ln w="15875" cap="flat" cmpd="sng" algn="ctr">
            <a:solidFill>
              <a:schemeClr val="bg1">
                <a:lumMod val="65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72355882-4653-4B41-B9C7-7D5132053736}"/>
              </a:ext>
            </a:extLst>
          </p:cNvPr>
          <p:cNvCxnSpPr>
            <a:cxnSpLocks/>
          </p:cNvCxnSpPr>
          <p:nvPr/>
        </p:nvCxnSpPr>
        <p:spPr>
          <a:xfrm>
            <a:off x="7965440" y="2901888"/>
            <a:ext cx="1788160" cy="0"/>
          </a:xfrm>
          <a:prstGeom prst="line">
            <a:avLst/>
          </a:prstGeom>
          <a:ln w="15875">
            <a:solidFill>
              <a:schemeClr val="accent1"/>
            </a:solidFill>
            <a:prstDash val="dashDot"/>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9693D42-6C45-4228-9296-CA05285CC3DB}"/>
              </a:ext>
            </a:extLst>
          </p:cNvPr>
          <p:cNvSpPr txBox="1"/>
          <p:nvPr/>
        </p:nvSpPr>
        <p:spPr>
          <a:xfrm>
            <a:off x="6110277" y="1415697"/>
            <a:ext cx="2847153" cy="215444"/>
          </a:xfrm>
          <a:prstGeom prst="rect">
            <a:avLst/>
          </a:prstGeom>
          <a:noFill/>
        </p:spPr>
        <p:txBody>
          <a:bodyPr wrap="square" lIns="0" tIns="0" rIns="0" bIns="0" rtlCol="0">
            <a:spAutoFit/>
          </a:bodyPr>
          <a:lstStyle/>
          <a:p>
            <a:r>
              <a:rPr lang="en-US" sz="1400">
                <a:gradFill>
                  <a:gsLst>
                    <a:gs pos="2917">
                      <a:schemeClr val="tx1"/>
                    </a:gs>
                    <a:gs pos="30000">
                      <a:schemeClr val="tx1"/>
                    </a:gs>
                  </a:gsLst>
                  <a:lin ang="5400000" scaled="0"/>
                </a:gradFill>
                <a:latin typeface="+mj-lt"/>
              </a:rPr>
              <a:t>Customer</a:t>
            </a:r>
          </a:p>
        </p:txBody>
      </p:sp>
      <p:sp>
        <p:nvSpPr>
          <p:cNvPr id="71" name="Rectangle 70">
            <a:extLst>
              <a:ext uri="{FF2B5EF4-FFF2-40B4-BE49-F238E27FC236}">
                <a16:creationId xmlns:a16="http://schemas.microsoft.com/office/drawing/2014/main" id="{3FFAA4AE-F44B-406E-83C6-0BCDF6D994AF}"/>
              </a:ext>
            </a:extLst>
          </p:cNvPr>
          <p:cNvSpPr/>
          <p:nvPr/>
        </p:nvSpPr>
        <p:spPr bwMode="auto">
          <a:xfrm>
            <a:off x="6342561" y="2443702"/>
            <a:ext cx="1927679" cy="934498"/>
          </a:xfrm>
          <a:prstGeom prst="rect">
            <a:avLst/>
          </a:prstGeom>
          <a:solidFill>
            <a:srgbClr val="FFFFFF"/>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sp>
        <p:nvSpPr>
          <p:cNvPr id="72" name="Rectangle 71">
            <a:extLst>
              <a:ext uri="{FF2B5EF4-FFF2-40B4-BE49-F238E27FC236}">
                <a16:creationId xmlns:a16="http://schemas.microsoft.com/office/drawing/2014/main" id="{1EE621E1-A561-4494-BDC6-8791C92A3BA7}"/>
              </a:ext>
            </a:extLst>
          </p:cNvPr>
          <p:cNvSpPr/>
          <p:nvPr/>
        </p:nvSpPr>
        <p:spPr>
          <a:xfrm>
            <a:off x="6496095" y="2555948"/>
            <a:ext cx="1774145" cy="169277"/>
          </a:xfrm>
          <a:prstGeom prst="rect">
            <a:avLst/>
          </a:prstGeom>
          <a:ln>
            <a:noFill/>
          </a:ln>
        </p:spPr>
        <p:txBody>
          <a:bodyPr wrap="square" lIns="0" tIns="0" rIns="0" bIns="0">
            <a:spAutoFit/>
          </a:bodyPr>
          <a:lstStyle/>
          <a:p>
            <a:pPr marL="0" marR="0" lvl="0" indent="0" defTabSz="60958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effectLst/>
                <a:uLnTx/>
                <a:uFillTx/>
                <a:latin typeface="+mj-lt"/>
                <a:cs typeface="Segoe UI Semibold" panose="020B0702040204020203" pitchFamily="34" charset="0"/>
              </a:rPr>
              <a:t>Connected devices</a:t>
            </a:r>
            <a:endParaRPr lang="en-US" sz="1100">
              <a:latin typeface="+mj-lt"/>
              <a:cs typeface="Segoe UI Semibold" panose="020B0702040204020203" pitchFamily="34" charset="0"/>
            </a:endParaRPr>
          </a:p>
        </p:txBody>
      </p:sp>
      <p:sp>
        <p:nvSpPr>
          <p:cNvPr id="73" name="TextBox 72">
            <a:extLst>
              <a:ext uri="{FF2B5EF4-FFF2-40B4-BE49-F238E27FC236}">
                <a16:creationId xmlns:a16="http://schemas.microsoft.com/office/drawing/2014/main" id="{9246E989-04E9-45F5-AED8-FD3E8142E1B4}"/>
              </a:ext>
            </a:extLst>
          </p:cNvPr>
          <p:cNvSpPr txBox="1"/>
          <p:nvPr/>
        </p:nvSpPr>
        <p:spPr>
          <a:xfrm>
            <a:off x="9981238" y="1876936"/>
            <a:ext cx="1493518" cy="430887"/>
          </a:xfrm>
          <a:prstGeom prst="rect">
            <a:avLst/>
          </a:prstGeom>
          <a:noFill/>
        </p:spPr>
        <p:txBody>
          <a:bodyPr wrap="square" lIns="0" tIns="0" rIns="0" bIns="0" rtlCol="0">
            <a:spAutoFit/>
          </a:bodyPr>
          <a:lstStyle/>
          <a:p>
            <a:r>
              <a:rPr lang="en-US" sz="1400">
                <a:gradFill>
                  <a:gsLst>
                    <a:gs pos="2917">
                      <a:schemeClr val="tx1"/>
                    </a:gs>
                    <a:gs pos="30000">
                      <a:schemeClr val="tx1"/>
                    </a:gs>
                  </a:gsLst>
                  <a:lin ang="5400000" scaled="0"/>
                </a:gradFill>
                <a:latin typeface="+mj-lt"/>
              </a:rPr>
              <a:t>Service provider’s Azure tenant</a:t>
            </a:r>
          </a:p>
        </p:txBody>
      </p:sp>
      <p:sp>
        <p:nvSpPr>
          <p:cNvPr id="74" name="Rectangle 73">
            <a:extLst>
              <a:ext uri="{FF2B5EF4-FFF2-40B4-BE49-F238E27FC236}">
                <a16:creationId xmlns:a16="http://schemas.microsoft.com/office/drawing/2014/main" id="{D6F9204A-5C16-4B2E-8BA0-4FB0C7504E62}"/>
              </a:ext>
            </a:extLst>
          </p:cNvPr>
          <p:cNvSpPr/>
          <p:nvPr/>
        </p:nvSpPr>
        <p:spPr bwMode="auto">
          <a:xfrm>
            <a:off x="9966961" y="2443702"/>
            <a:ext cx="1648818" cy="934498"/>
          </a:xfrm>
          <a:prstGeom prst="rect">
            <a:avLst/>
          </a:prstGeom>
          <a:solidFill>
            <a:srgbClr val="FFFFFF"/>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pic>
        <p:nvPicPr>
          <p:cNvPr id="75" name="Graphic 74">
            <a:extLst>
              <a:ext uri="{FF2B5EF4-FFF2-40B4-BE49-F238E27FC236}">
                <a16:creationId xmlns:a16="http://schemas.microsoft.com/office/drawing/2014/main" id="{4587BA49-4D27-462E-8CC3-779E532814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20495" y="2682351"/>
            <a:ext cx="457200" cy="457200"/>
          </a:xfrm>
          <a:prstGeom prst="rect">
            <a:avLst/>
          </a:prstGeom>
        </p:spPr>
      </p:pic>
      <p:pic>
        <p:nvPicPr>
          <p:cNvPr id="76" name="Graphic 75">
            <a:extLst>
              <a:ext uri="{FF2B5EF4-FFF2-40B4-BE49-F238E27FC236}">
                <a16:creationId xmlns:a16="http://schemas.microsoft.com/office/drawing/2014/main" id="{B1BBCD7A-4287-47D5-AB5D-980F2A04AF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23164" y="2544138"/>
            <a:ext cx="351591" cy="351591"/>
          </a:xfrm>
          <a:prstGeom prst="rect">
            <a:avLst/>
          </a:prstGeom>
        </p:spPr>
      </p:pic>
      <p:sp>
        <p:nvSpPr>
          <p:cNvPr id="77" name="TextBox 76">
            <a:extLst>
              <a:ext uri="{FF2B5EF4-FFF2-40B4-BE49-F238E27FC236}">
                <a16:creationId xmlns:a16="http://schemas.microsoft.com/office/drawing/2014/main" id="{D6CDFABD-B7E2-4363-9757-72FC7021B5F5}"/>
              </a:ext>
            </a:extLst>
          </p:cNvPr>
          <p:cNvSpPr txBox="1"/>
          <p:nvPr/>
        </p:nvSpPr>
        <p:spPr>
          <a:xfrm>
            <a:off x="6342560" y="1902223"/>
            <a:ext cx="2255520" cy="430887"/>
          </a:xfrm>
          <a:prstGeom prst="rect">
            <a:avLst/>
          </a:prstGeom>
          <a:noFill/>
        </p:spPr>
        <p:txBody>
          <a:bodyPr wrap="square" lIns="0" tIns="0" rIns="0" bIns="0" rtlCol="0">
            <a:spAutoFit/>
          </a:bodyPr>
          <a:lstStyle/>
          <a:p>
            <a:r>
              <a:rPr lang="en-US" sz="1400">
                <a:gradFill>
                  <a:gsLst>
                    <a:gs pos="2917">
                      <a:schemeClr val="tx1"/>
                    </a:gs>
                    <a:gs pos="30000">
                      <a:schemeClr val="tx1"/>
                    </a:gs>
                  </a:gsLst>
                  <a:lin ang="5400000" scaled="0"/>
                </a:gradFill>
                <a:latin typeface="+mj-lt"/>
              </a:rPr>
              <a:t>Customer’s </a:t>
            </a:r>
          </a:p>
          <a:p>
            <a:r>
              <a:rPr lang="en-US" sz="1400">
                <a:gradFill>
                  <a:gsLst>
                    <a:gs pos="2917">
                      <a:schemeClr val="tx1"/>
                    </a:gs>
                    <a:gs pos="30000">
                      <a:schemeClr val="tx1"/>
                    </a:gs>
                  </a:gsLst>
                  <a:lin ang="5400000" scaled="0"/>
                </a:gradFill>
                <a:latin typeface="+mj-lt"/>
              </a:rPr>
              <a:t>manufacture plant</a:t>
            </a:r>
          </a:p>
        </p:txBody>
      </p:sp>
      <p:pic>
        <p:nvPicPr>
          <p:cNvPr id="78" name="Graphic 77">
            <a:extLst>
              <a:ext uri="{FF2B5EF4-FFF2-40B4-BE49-F238E27FC236}">
                <a16:creationId xmlns:a16="http://schemas.microsoft.com/office/drawing/2014/main" id="{361B4898-2DCF-4B8A-B80A-02BF980C73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496095" y="2800282"/>
            <a:ext cx="457200" cy="457200"/>
          </a:xfrm>
          <a:prstGeom prst="rect">
            <a:avLst/>
          </a:prstGeom>
        </p:spPr>
      </p:pic>
      <p:pic>
        <p:nvPicPr>
          <p:cNvPr id="79" name="Graphic 78">
            <a:extLst>
              <a:ext uri="{FF2B5EF4-FFF2-40B4-BE49-F238E27FC236}">
                <a16:creationId xmlns:a16="http://schemas.microsoft.com/office/drawing/2014/main" id="{724A7A7B-14E1-4553-B41F-407A5A721FC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7089888" y="2800282"/>
            <a:ext cx="457200" cy="457200"/>
          </a:xfrm>
          <a:prstGeom prst="rect">
            <a:avLst/>
          </a:prstGeom>
        </p:spPr>
      </p:pic>
      <p:sp>
        <p:nvSpPr>
          <p:cNvPr id="80" name="Rectangle 79">
            <a:extLst>
              <a:ext uri="{FF2B5EF4-FFF2-40B4-BE49-F238E27FC236}">
                <a16:creationId xmlns:a16="http://schemas.microsoft.com/office/drawing/2014/main" id="{5F6FA5AC-894E-462D-9AF7-B8E55082442F}"/>
              </a:ext>
            </a:extLst>
          </p:cNvPr>
          <p:cNvSpPr/>
          <p:nvPr/>
        </p:nvSpPr>
        <p:spPr>
          <a:xfrm>
            <a:off x="8999997" y="2514154"/>
            <a:ext cx="766268" cy="215444"/>
          </a:xfrm>
          <a:prstGeom prst="rect">
            <a:avLst/>
          </a:prstGeom>
          <a:ln>
            <a:noFill/>
          </a:ln>
        </p:spPr>
        <p:txBody>
          <a:bodyPr wrap="square" lIns="0" tIns="0" rIns="0" bIns="0">
            <a:spAutoFit/>
          </a:bodyPr>
          <a:lstStyle/>
          <a:p>
            <a:pPr marL="0" marR="0" lvl="0" indent="0" defTabSz="60958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accent1"/>
                </a:solidFill>
                <a:effectLst/>
                <a:uLnTx/>
                <a:uFillTx/>
                <a:latin typeface="+mj-lt"/>
                <a:cs typeface="Segoe UI Semibold" panose="020B0702040204020203" pitchFamily="34" charset="0"/>
              </a:rPr>
              <a:t>Stream</a:t>
            </a:r>
            <a:endParaRPr lang="en-US" sz="1400">
              <a:solidFill>
                <a:schemeClr val="accent1"/>
              </a:solidFill>
              <a:latin typeface="+mj-lt"/>
              <a:cs typeface="Segoe UI Semibold" panose="020B0702040204020203" pitchFamily="34" charset="0"/>
            </a:endParaRPr>
          </a:p>
        </p:txBody>
      </p:sp>
      <p:sp>
        <p:nvSpPr>
          <p:cNvPr id="81" name="TextBox 80">
            <a:extLst>
              <a:ext uri="{FF2B5EF4-FFF2-40B4-BE49-F238E27FC236}">
                <a16:creationId xmlns:a16="http://schemas.microsoft.com/office/drawing/2014/main" id="{89A45434-966E-4314-B86E-C07D73E1B3AC}"/>
              </a:ext>
            </a:extLst>
          </p:cNvPr>
          <p:cNvSpPr txBox="1"/>
          <p:nvPr/>
        </p:nvSpPr>
        <p:spPr>
          <a:xfrm>
            <a:off x="6356838" y="3672737"/>
            <a:ext cx="1493518" cy="430887"/>
          </a:xfrm>
          <a:prstGeom prst="rect">
            <a:avLst/>
          </a:prstGeom>
          <a:noFill/>
        </p:spPr>
        <p:txBody>
          <a:bodyPr wrap="square" lIns="0" tIns="0" rIns="0" bIns="0" rtlCol="0">
            <a:spAutoFit/>
          </a:bodyPr>
          <a:lstStyle/>
          <a:p>
            <a:r>
              <a:rPr lang="en-US" sz="1400">
                <a:gradFill>
                  <a:gsLst>
                    <a:gs pos="2917">
                      <a:schemeClr val="tx1"/>
                    </a:gs>
                    <a:gs pos="30000">
                      <a:schemeClr val="tx1"/>
                    </a:gs>
                  </a:gsLst>
                  <a:lin ang="5400000" scaled="0"/>
                </a:gradFill>
                <a:latin typeface="+mj-lt"/>
              </a:rPr>
              <a:t>Customer’s</a:t>
            </a:r>
          </a:p>
          <a:p>
            <a:r>
              <a:rPr lang="en-US" sz="1400">
                <a:gradFill>
                  <a:gsLst>
                    <a:gs pos="2917">
                      <a:schemeClr val="tx1"/>
                    </a:gs>
                    <a:gs pos="30000">
                      <a:schemeClr val="tx1"/>
                    </a:gs>
                  </a:gsLst>
                  <a:lin ang="5400000" scaled="0"/>
                </a:gradFill>
                <a:latin typeface="+mj-lt"/>
              </a:rPr>
              <a:t>Azure tenant</a:t>
            </a:r>
          </a:p>
        </p:txBody>
      </p:sp>
      <p:sp>
        <p:nvSpPr>
          <p:cNvPr id="82" name="Rectangle 81">
            <a:extLst>
              <a:ext uri="{FF2B5EF4-FFF2-40B4-BE49-F238E27FC236}">
                <a16:creationId xmlns:a16="http://schemas.microsoft.com/office/drawing/2014/main" id="{164FA252-6DC7-412D-B4F7-B9D04C844AB2}"/>
              </a:ext>
            </a:extLst>
          </p:cNvPr>
          <p:cNvSpPr/>
          <p:nvPr/>
        </p:nvSpPr>
        <p:spPr bwMode="auto">
          <a:xfrm>
            <a:off x="6342560" y="4239503"/>
            <a:ext cx="1927679" cy="934498"/>
          </a:xfrm>
          <a:prstGeom prst="rect">
            <a:avLst/>
          </a:prstGeom>
          <a:solidFill>
            <a:srgbClr val="FFFFFF"/>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pic>
        <p:nvPicPr>
          <p:cNvPr id="83" name="Graphic 82">
            <a:extLst>
              <a:ext uri="{FF2B5EF4-FFF2-40B4-BE49-F238E27FC236}">
                <a16:creationId xmlns:a16="http://schemas.microsoft.com/office/drawing/2014/main" id="{D68628A0-7E09-4A79-A764-225E1A6EF6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96095" y="4478152"/>
            <a:ext cx="457200" cy="457200"/>
          </a:xfrm>
          <a:prstGeom prst="rect">
            <a:avLst/>
          </a:prstGeom>
        </p:spPr>
      </p:pic>
      <p:pic>
        <p:nvPicPr>
          <p:cNvPr id="84" name="Graphic 83">
            <a:extLst>
              <a:ext uri="{FF2B5EF4-FFF2-40B4-BE49-F238E27FC236}">
                <a16:creationId xmlns:a16="http://schemas.microsoft.com/office/drawing/2014/main" id="{E74DE653-0C44-4EC5-BC33-ED73FE6C640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66000" y="4339939"/>
            <a:ext cx="351591" cy="351591"/>
          </a:xfrm>
          <a:prstGeom prst="rect">
            <a:avLst/>
          </a:prstGeom>
        </p:spPr>
      </p:pic>
      <p:cxnSp>
        <p:nvCxnSpPr>
          <p:cNvPr id="85" name="Straight Connector 84">
            <a:extLst>
              <a:ext uri="{FF2B5EF4-FFF2-40B4-BE49-F238E27FC236}">
                <a16:creationId xmlns:a16="http://schemas.microsoft.com/office/drawing/2014/main" id="{A4320D4E-93F3-4319-BC59-33CBC1967E9B}"/>
              </a:ext>
            </a:extLst>
          </p:cNvPr>
          <p:cNvCxnSpPr>
            <a:cxnSpLocks/>
          </p:cNvCxnSpPr>
          <p:nvPr/>
        </p:nvCxnSpPr>
        <p:spPr>
          <a:xfrm rot="10800000">
            <a:off x="8516798" y="4707978"/>
            <a:ext cx="1788160" cy="0"/>
          </a:xfrm>
          <a:prstGeom prst="line">
            <a:avLst/>
          </a:prstGeom>
          <a:ln w="15875">
            <a:solidFill>
              <a:schemeClr val="accent1"/>
            </a:solidFill>
            <a:prstDash val="solid"/>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2DA4CAAA-0AC6-4D68-BFEA-8AC401AAFF0B}"/>
              </a:ext>
            </a:extLst>
          </p:cNvPr>
          <p:cNvSpPr/>
          <p:nvPr/>
        </p:nvSpPr>
        <p:spPr>
          <a:xfrm>
            <a:off x="8999997" y="4271834"/>
            <a:ext cx="766268" cy="215444"/>
          </a:xfrm>
          <a:prstGeom prst="rect">
            <a:avLst/>
          </a:prstGeom>
          <a:ln>
            <a:noFill/>
          </a:ln>
        </p:spPr>
        <p:txBody>
          <a:bodyPr wrap="square" lIns="0" tIns="0" rIns="0" bIns="0">
            <a:spAutoFit/>
          </a:bodyPr>
          <a:lstStyle/>
          <a:p>
            <a:pPr marL="0" marR="0" lvl="0" indent="0" defTabSz="60958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accent1"/>
                </a:solidFill>
                <a:effectLst/>
                <a:uLnTx/>
                <a:uFillTx/>
                <a:latin typeface="+mj-lt"/>
                <a:cs typeface="Segoe UI Semibold" panose="020B0702040204020203" pitchFamily="34" charset="0"/>
              </a:rPr>
              <a:t>Share</a:t>
            </a:r>
            <a:endParaRPr lang="en-US" sz="1400">
              <a:solidFill>
                <a:schemeClr val="accent1"/>
              </a:solidFill>
              <a:latin typeface="+mj-lt"/>
              <a:cs typeface="Segoe UI Semibold" panose="020B0702040204020203" pitchFamily="34" charset="0"/>
            </a:endParaRPr>
          </a:p>
        </p:txBody>
      </p:sp>
    </p:spTree>
    <p:extLst>
      <p:ext uri="{BB962C8B-B14F-4D97-AF65-F5344CB8AC3E}">
        <p14:creationId xmlns:p14="http://schemas.microsoft.com/office/powerpoint/2010/main" val="286092015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95DA-1CB2-4371-8349-F05BBFC336B3}"/>
              </a:ext>
            </a:extLst>
          </p:cNvPr>
          <p:cNvSpPr>
            <a:spLocks noGrp="1"/>
          </p:cNvSpPr>
          <p:nvPr>
            <p:ph type="title"/>
          </p:nvPr>
        </p:nvSpPr>
        <p:spPr/>
        <p:txBody>
          <a:bodyPr/>
          <a:lstStyle/>
          <a:p>
            <a:r>
              <a:rPr lang="en-US"/>
              <a:t>Analytics outsourcing</a:t>
            </a:r>
          </a:p>
        </p:txBody>
      </p:sp>
      <p:sp>
        <p:nvSpPr>
          <p:cNvPr id="5" name="Text Placeholder 4">
            <a:extLst>
              <a:ext uri="{FF2B5EF4-FFF2-40B4-BE49-F238E27FC236}">
                <a16:creationId xmlns:a16="http://schemas.microsoft.com/office/drawing/2014/main" id="{A70DDBB7-D3A6-456B-B519-62C21F0025CF}"/>
              </a:ext>
            </a:extLst>
          </p:cNvPr>
          <p:cNvSpPr>
            <a:spLocks noGrp="1"/>
          </p:cNvSpPr>
          <p:nvPr>
            <p:ph type="body" sz="quarter" idx="10"/>
          </p:nvPr>
        </p:nvSpPr>
        <p:spPr>
          <a:xfrm>
            <a:off x="544084" y="1375026"/>
            <a:ext cx="4323945" cy="4739759"/>
          </a:xfrm>
        </p:spPr>
        <p:txBody>
          <a:bodyPr/>
          <a:lstStyle/>
          <a:p>
            <a:r>
              <a:rPr lang="en-US" sz="2000" b="1"/>
              <a:t>Scenario</a:t>
            </a:r>
          </a:p>
          <a:p>
            <a:pPr marL="342900" indent="-342900">
              <a:buFont typeface="Arial" panose="020B0604020202020204" pitchFamily="34" charset="0"/>
              <a:buChar char="•"/>
            </a:pPr>
            <a:r>
              <a:rPr lang="en-US" sz="2000"/>
              <a:t>Data owner shares data with service provider</a:t>
            </a:r>
          </a:p>
          <a:p>
            <a:pPr marL="342900" indent="-342900">
              <a:buFont typeface="Arial" panose="020B0604020202020204" pitchFamily="34" charset="0"/>
              <a:buChar char="•"/>
            </a:pPr>
            <a:r>
              <a:rPr lang="en-US" sz="2000"/>
              <a:t>Analytics provider combines the data with its own data and processes it with proprietary app</a:t>
            </a:r>
          </a:p>
          <a:p>
            <a:pPr marL="342900" indent="-342900">
              <a:buFont typeface="Arial" panose="020B0604020202020204" pitchFamily="34" charset="0"/>
              <a:buChar char="•"/>
            </a:pPr>
            <a:r>
              <a:rPr lang="en-US" sz="2000"/>
              <a:t>Analytics provider provides insights back</a:t>
            </a:r>
          </a:p>
          <a:p>
            <a:pPr marL="342900" indent="-342900">
              <a:buFont typeface="Arial" panose="020B0604020202020204" pitchFamily="34" charset="0"/>
              <a:buChar char="•"/>
            </a:pPr>
            <a:endParaRPr lang="en-US" sz="2000"/>
          </a:p>
          <a:p>
            <a:r>
              <a:rPr lang="en-US" sz="2000" b="1"/>
              <a:t>Why Azure Data Share?</a:t>
            </a:r>
          </a:p>
          <a:p>
            <a:pPr marL="342900" indent="-342900">
              <a:buFont typeface="Arial" panose="020B0604020202020204" pitchFamily="34" charset="0"/>
              <a:buChar char="•"/>
            </a:pPr>
            <a:r>
              <a:rPr lang="en-US" sz="2000"/>
              <a:t>Ease to use with a few clicks</a:t>
            </a:r>
          </a:p>
          <a:p>
            <a:pPr marL="342900" indent="-342900">
              <a:buFont typeface="Arial" panose="020B0604020202020204" pitchFamily="34" charset="0"/>
              <a:buChar char="•"/>
            </a:pPr>
            <a:r>
              <a:rPr lang="en-US" sz="2000"/>
              <a:t>Secure sharing with AAD-based authentication and no exchange of credentials</a:t>
            </a:r>
          </a:p>
        </p:txBody>
      </p:sp>
      <p:sp>
        <p:nvSpPr>
          <p:cNvPr id="26" name="Rectangle 25">
            <a:extLst>
              <a:ext uri="{FF2B5EF4-FFF2-40B4-BE49-F238E27FC236}">
                <a16:creationId xmlns:a16="http://schemas.microsoft.com/office/drawing/2014/main" id="{FF4408FB-8E43-40FB-BC2F-9D845F0E058C}"/>
              </a:ext>
            </a:extLst>
          </p:cNvPr>
          <p:cNvSpPr/>
          <p:nvPr/>
        </p:nvSpPr>
        <p:spPr bwMode="auto">
          <a:xfrm>
            <a:off x="5401056" y="1923234"/>
            <a:ext cx="2350675" cy="3674911"/>
          </a:xfrm>
          <a:prstGeom prst="rect">
            <a:avLst/>
          </a:prstGeom>
          <a:noFill/>
          <a:ln w="15875" cap="flat" cmpd="sng" algn="ctr">
            <a:solidFill>
              <a:schemeClr val="bg1">
                <a:lumMod val="65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cxnSp>
        <p:nvCxnSpPr>
          <p:cNvPr id="27" name="Straight Connector 26">
            <a:extLst>
              <a:ext uri="{FF2B5EF4-FFF2-40B4-BE49-F238E27FC236}">
                <a16:creationId xmlns:a16="http://schemas.microsoft.com/office/drawing/2014/main" id="{0C4F109B-0919-4B29-8DFD-6D4C75523FD6}"/>
              </a:ext>
            </a:extLst>
          </p:cNvPr>
          <p:cNvCxnSpPr>
            <a:cxnSpLocks/>
          </p:cNvCxnSpPr>
          <p:nvPr/>
        </p:nvCxnSpPr>
        <p:spPr>
          <a:xfrm>
            <a:off x="7270495" y="2640971"/>
            <a:ext cx="1256556" cy="0"/>
          </a:xfrm>
          <a:prstGeom prst="line">
            <a:avLst/>
          </a:prstGeom>
          <a:ln w="15875">
            <a:solidFill>
              <a:schemeClr val="accent1"/>
            </a:solidFill>
            <a:prstDash val="solid"/>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8446CC6-E917-47B8-80C3-B611C90EAEEF}"/>
              </a:ext>
            </a:extLst>
          </p:cNvPr>
          <p:cNvSpPr txBox="1"/>
          <p:nvPr/>
        </p:nvSpPr>
        <p:spPr>
          <a:xfrm>
            <a:off x="8527051" y="1492349"/>
            <a:ext cx="3063753" cy="215444"/>
          </a:xfrm>
          <a:prstGeom prst="rect">
            <a:avLst/>
          </a:prstGeom>
          <a:noFill/>
        </p:spPr>
        <p:txBody>
          <a:bodyPr wrap="square" lIns="0" tIns="0" rIns="0" bIns="0" rtlCol="0">
            <a:spAutoFit/>
          </a:bodyPr>
          <a:lstStyle/>
          <a:p>
            <a:r>
              <a:rPr lang="en-US" sz="1400">
                <a:gradFill>
                  <a:gsLst>
                    <a:gs pos="2917">
                      <a:schemeClr val="tx1"/>
                    </a:gs>
                    <a:gs pos="30000">
                      <a:schemeClr val="tx1"/>
                    </a:gs>
                  </a:gsLst>
                  <a:lin ang="5400000" scaled="0"/>
                </a:gradFill>
                <a:latin typeface="+mj-lt"/>
              </a:rPr>
              <a:t>Analytics provider’s Azure tenant</a:t>
            </a:r>
          </a:p>
        </p:txBody>
      </p:sp>
      <p:sp>
        <p:nvSpPr>
          <p:cNvPr id="34" name="TextBox 33">
            <a:extLst>
              <a:ext uri="{FF2B5EF4-FFF2-40B4-BE49-F238E27FC236}">
                <a16:creationId xmlns:a16="http://schemas.microsoft.com/office/drawing/2014/main" id="{9E6D7F71-F831-4294-86D9-230DE4D4A8B3}"/>
              </a:ext>
            </a:extLst>
          </p:cNvPr>
          <p:cNvSpPr txBox="1"/>
          <p:nvPr/>
        </p:nvSpPr>
        <p:spPr>
          <a:xfrm>
            <a:off x="5401055" y="1492349"/>
            <a:ext cx="2350675" cy="215444"/>
          </a:xfrm>
          <a:prstGeom prst="rect">
            <a:avLst/>
          </a:prstGeom>
          <a:noFill/>
        </p:spPr>
        <p:txBody>
          <a:bodyPr wrap="square" lIns="0" tIns="0" rIns="0" bIns="0" rtlCol="0">
            <a:spAutoFit/>
          </a:bodyPr>
          <a:lstStyle/>
          <a:p>
            <a:r>
              <a:rPr lang="en-US" sz="1400">
                <a:gradFill>
                  <a:gsLst>
                    <a:gs pos="2917">
                      <a:schemeClr val="tx1"/>
                    </a:gs>
                    <a:gs pos="30000">
                      <a:schemeClr val="tx1"/>
                    </a:gs>
                  </a:gsLst>
                  <a:lin ang="5400000" scaled="0"/>
                </a:gradFill>
                <a:latin typeface="+mj-lt"/>
              </a:rPr>
              <a:t>Data Owner’s Azure Tenant</a:t>
            </a:r>
          </a:p>
        </p:txBody>
      </p:sp>
      <p:sp>
        <p:nvSpPr>
          <p:cNvPr id="37" name="Rectangle 36">
            <a:extLst>
              <a:ext uri="{FF2B5EF4-FFF2-40B4-BE49-F238E27FC236}">
                <a16:creationId xmlns:a16="http://schemas.microsoft.com/office/drawing/2014/main" id="{7CA9A1FF-9D6E-48B7-A9E8-ED544853EF8F}"/>
              </a:ext>
            </a:extLst>
          </p:cNvPr>
          <p:cNvSpPr/>
          <p:nvPr/>
        </p:nvSpPr>
        <p:spPr bwMode="auto">
          <a:xfrm>
            <a:off x="5647616" y="2188944"/>
            <a:ext cx="1622879" cy="934498"/>
          </a:xfrm>
          <a:prstGeom prst="rect">
            <a:avLst/>
          </a:prstGeom>
          <a:solidFill>
            <a:srgbClr val="FFFFFF"/>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pic>
        <p:nvPicPr>
          <p:cNvPr id="38" name="Graphic 37">
            <a:extLst>
              <a:ext uri="{FF2B5EF4-FFF2-40B4-BE49-F238E27FC236}">
                <a16:creationId xmlns:a16="http://schemas.microsoft.com/office/drawing/2014/main" id="{C0463F8F-CA9C-4E16-A7A8-93F89D17C3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01150" y="2545524"/>
            <a:ext cx="457200" cy="457200"/>
          </a:xfrm>
          <a:prstGeom prst="rect">
            <a:avLst/>
          </a:prstGeom>
        </p:spPr>
      </p:pic>
      <p:pic>
        <p:nvPicPr>
          <p:cNvPr id="39" name="Graphic 38">
            <a:extLst>
              <a:ext uri="{FF2B5EF4-FFF2-40B4-BE49-F238E27FC236}">
                <a16:creationId xmlns:a16="http://schemas.microsoft.com/office/drawing/2014/main" id="{B9B8C0BC-B61E-47FF-9E22-6CFFCB68BE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67140" y="2289380"/>
            <a:ext cx="351591" cy="351591"/>
          </a:xfrm>
          <a:prstGeom prst="rect">
            <a:avLst/>
          </a:prstGeom>
        </p:spPr>
      </p:pic>
      <p:sp>
        <p:nvSpPr>
          <p:cNvPr id="40" name="Rectangle 39">
            <a:extLst>
              <a:ext uri="{FF2B5EF4-FFF2-40B4-BE49-F238E27FC236}">
                <a16:creationId xmlns:a16="http://schemas.microsoft.com/office/drawing/2014/main" id="{52F2709B-4D9D-4455-88DF-E74D31BEF4AC}"/>
              </a:ext>
            </a:extLst>
          </p:cNvPr>
          <p:cNvSpPr/>
          <p:nvPr/>
        </p:nvSpPr>
        <p:spPr>
          <a:xfrm>
            <a:off x="5801150" y="2301190"/>
            <a:ext cx="894947" cy="169277"/>
          </a:xfrm>
          <a:prstGeom prst="rect">
            <a:avLst/>
          </a:prstGeom>
          <a:ln>
            <a:noFill/>
          </a:ln>
        </p:spPr>
        <p:txBody>
          <a:bodyPr wrap="square" lIns="0" tIns="0" rIns="0" bIns="0">
            <a:spAutoFit/>
          </a:bodyPr>
          <a:lstStyle/>
          <a:p>
            <a:pPr marL="0" marR="0" lvl="0" indent="0" defTabSz="60958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effectLst/>
                <a:uLnTx/>
                <a:uFillTx/>
                <a:latin typeface="+mj-lt"/>
                <a:cs typeface="Segoe UI Semibold" panose="020B0702040204020203" pitchFamily="34" charset="0"/>
              </a:rPr>
              <a:t>Raw data</a:t>
            </a:r>
            <a:endParaRPr lang="en-US" sz="1100">
              <a:latin typeface="+mj-lt"/>
              <a:cs typeface="Segoe UI Semibold" panose="020B0702040204020203" pitchFamily="34" charset="0"/>
            </a:endParaRPr>
          </a:p>
        </p:txBody>
      </p:sp>
      <p:sp>
        <p:nvSpPr>
          <p:cNvPr id="41" name="Rectangle 40">
            <a:extLst>
              <a:ext uri="{FF2B5EF4-FFF2-40B4-BE49-F238E27FC236}">
                <a16:creationId xmlns:a16="http://schemas.microsoft.com/office/drawing/2014/main" id="{A6796B1F-D5D0-458D-85D7-D47D9AD2EEA2}"/>
              </a:ext>
            </a:extLst>
          </p:cNvPr>
          <p:cNvSpPr/>
          <p:nvPr/>
        </p:nvSpPr>
        <p:spPr bwMode="auto">
          <a:xfrm>
            <a:off x="5647616" y="4408003"/>
            <a:ext cx="1622879" cy="934498"/>
          </a:xfrm>
          <a:prstGeom prst="rect">
            <a:avLst/>
          </a:prstGeom>
          <a:solidFill>
            <a:srgbClr val="FFFFFF"/>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pic>
        <p:nvPicPr>
          <p:cNvPr id="42" name="Graphic 41">
            <a:extLst>
              <a:ext uri="{FF2B5EF4-FFF2-40B4-BE49-F238E27FC236}">
                <a16:creationId xmlns:a16="http://schemas.microsoft.com/office/drawing/2014/main" id="{69D69A9E-8A9F-466F-91EF-D3430B147B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67140" y="4508439"/>
            <a:ext cx="351591" cy="351591"/>
          </a:xfrm>
          <a:prstGeom prst="rect">
            <a:avLst/>
          </a:prstGeom>
        </p:spPr>
      </p:pic>
      <p:sp>
        <p:nvSpPr>
          <p:cNvPr id="43" name="Rectangle 42">
            <a:extLst>
              <a:ext uri="{FF2B5EF4-FFF2-40B4-BE49-F238E27FC236}">
                <a16:creationId xmlns:a16="http://schemas.microsoft.com/office/drawing/2014/main" id="{4C46FC91-712F-4C6E-9CAC-968EAB9B2C24}"/>
              </a:ext>
            </a:extLst>
          </p:cNvPr>
          <p:cNvSpPr/>
          <p:nvPr/>
        </p:nvSpPr>
        <p:spPr>
          <a:xfrm>
            <a:off x="5801150" y="4520249"/>
            <a:ext cx="894947" cy="169277"/>
          </a:xfrm>
          <a:prstGeom prst="rect">
            <a:avLst/>
          </a:prstGeom>
          <a:ln>
            <a:noFill/>
          </a:ln>
        </p:spPr>
        <p:txBody>
          <a:bodyPr wrap="square" lIns="0" tIns="0" rIns="0" bIns="0">
            <a:spAutoFit/>
          </a:bodyPr>
          <a:lstStyle/>
          <a:p>
            <a:pPr marL="0" marR="0" lvl="0" indent="0" defTabSz="60958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effectLst/>
                <a:uLnTx/>
                <a:uFillTx/>
                <a:latin typeface="+mj-lt"/>
                <a:cs typeface="Segoe UI Semibold" panose="020B0702040204020203" pitchFamily="34" charset="0"/>
              </a:rPr>
              <a:t>Insights</a:t>
            </a:r>
            <a:endParaRPr lang="en-US" sz="1100">
              <a:latin typeface="+mj-lt"/>
              <a:cs typeface="Segoe UI Semibold" panose="020B0702040204020203" pitchFamily="34" charset="0"/>
            </a:endParaRPr>
          </a:p>
        </p:txBody>
      </p:sp>
      <p:pic>
        <p:nvPicPr>
          <p:cNvPr id="44" name="Graphic 43">
            <a:extLst>
              <a:ext uri="{FF2B5EF4-FFF2-40B4-BE49-F238E27FC236}">
                <a16:creationId xmlns:a16="http://schemas.microsoft.com/office/drawing/2014/main" id="{68B934D0-516C-48FC-9154-34BD6949E58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5801150" y="4764583"/>
            <a:ext cx="457200" cy="457200"/>
          </a:xfrm>
          <a:prstGeom prst="rect">
            <a:avLst/>
          </a:prstGeom>
        </p:spPr>
      </p:pic>
      <p:sp>
        <p:nvSpPr>
          <p:cNvPr id="45" name="Rectangle 44">
            <a:extLst>
              <a:ext uri="{FF2B5EF4-FFF2-40B4-BE49-F238E27FC236}">
                <a16:creationId xmlns:a16="http://schemas.microsoft.com/office/drawing/2014/main" id="{AA58A109-8D5C-4CFB-9892-BA80F230A4AB}"/>
              </a:ext>
            </a:extLst>
          </p:cNvPr>
          <p:cNvSpPr/>
          <p:nvPr/>
        </p:nvSpPr>
        <p:spPr bwMode="auto">
          <a:xfrm>
            <a:off x="8527052" y="1923234"/>
            <a:ext cx="3310869" cy="3674911"/>
          </a:xfrm>
          <a:prstGeom prst="rect">
            <a:avLst/>
          </a:prstGeom>
          <a:noFill/>
          <a:ln w="15875" cap="flat" cmpd="sng" algn="ctr">
            <a:solidFill>
              <a:schemeClr val="bg1">
                <a:lumMod val="65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cxnSp>
        <p:nvCxnSpPr>
          <p:cNvPr id="46" name="Straight Connector 45">
            <a:extLst>
              <a:ext uri="{FF2B5EF4-FFF2-40B4-BE49-F238E27FC236}">
                <a16:creationId xmlns:a16="http://schemas.microsoft.com/office/drawing/2014/main" id="{62633D2D-D62D-44E8-B675-EF914C74840A}"/>
              </a:ext>
            </a:extLst>
          </p:cNvPr>
          <p:cNvCxnSpPr>
            <a:cxnSpLocks/>
            <a:stCxn id="47" idx="1"/>
          </p:cNvCxnSpPr>
          <p:nvPr/>
        </p:nvCxnSpPr>
        <p:spPr>
          <a:xfrm flipH="1">
            <a:off x="7473988" y="4875252"/>
            <a:ext cx="1304670" cy="0"/>
          </a:xfrm>
          <a:prstGeom prst="line">
            <a:avLst/>
          </a:prstGeom>
          <a:ln w="15875">
            <a:solidFill>
              <a:schemeClr val="accent1"/>
            </a:solidFill>
            <a:prstDash val="solid"/>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6500FDF-D572-412D-AF9C-AF1A3B9B2F88}"/>
              </a:ext>
            </a:extLst>
          </p:cNvPr>
          <p:cNvSpPr/>
          <p:nvPr/>
        </p:nvSpPr>
        <p:spPr bwMode="auto">
          <a:xfrm>
            <a:off x="8778658" y="4408003"/>
            <a:ext cx="1622879" cy="934498"/>
          </a:xfrm>
          <a:prstGeom prst="rect">
            <a:avLst/>
          </a:prstGeom>
          <a:solidFill>
            <a:srgbClr val="FFFFFF"/>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pic>
        <p:nvPicPr>
          <p:cNvPr id="48" name="Graphic 47">
            <a:extLst>
              <a:ext uri="{FF2B5EF4-FFF2-40B4-BE49-F238E27FC236}">
                <a16:creationId xmlns:a16="http://schemas.microsoft.com/office/drawing/2014/main" id="{8967C09D-2564-4528-93EF-5B0A76EFD37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98182" y="4508439"/>
            <a:ext cx="351591" cy="351591"/>
          </a:xfrm>
          <a:prstGeom prst="rect">
            <a:avLst/>
          </a:prstGeom>
        </p:spPr>
      </p:pic>
      <p:sp>
        <p:nvSpPr>
          <p:cNvPr id="49" name="Rectangle 48">
            <a:extLst>
              <a:ext uri="{FF2B5EF4-FFF2-40B4-BE49-F238E27FC236}">
                <a16:creationId xmlns:a16="http://schemas.microsoft.com/office/drawing/2014/main" id="{120A70A0-C7C0-4873-BCB7-0DCC3271A92B}"/>
              </a:ext>
            </a:extLst>
          </p:cNvPr>
          <p:cNvSpPr/>
          <p:nvPr/>
        </p:nvSpPr>
        <p:spPr>
          <a:xfrm>
            <a:off x="8932192" y="4520249"/>
            <a:ext cx="894947" cy="169277"/>
          </a:xfrm>
          <a:prstGeom prst="rect">
            <a:avLst/>
          </a:prstGeom>
          <a:ln>
            <a:noFill/>
          </a:ln>
        </p:spPr>
        <p:txBody>
          <a:bodyPr wrap="square" lIns="0" tIns="0" rIns="0" bIns="0">
            <a:spAutoFit/>
          </a:bodyPr>
          <a:lstStyle/>
          <a:p>
            <a:pPr marL="0" marR="0" lvl="0" indent="0" defTabSz="60958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effectLst/>
                <a:uLnTx/>
                <a:uFillTx/>
                <a:latin typeface="+mj-lt"/>
                <a:cs typeface="Segoe UI Semibold" panose="020B0702040204020203" pitchFamily="34" charset="0"/>
              </a:rPr>
              <a:t>Insights</a:t>
            </a:r>
            <a:endParaRPr lang="en-US" sz="1100">
              <a:latin typeface="+mj-lt"/>
              <a:cs typeface="Segoe UI Semibold" panose="020B0702040204020203" pitchFamily="34" charset="0"/>
            </a:endParaRPr>
          </a:p>
        </p:txBody>
      </p:sp>
      <p:pic>
        <p:nvPicPr>
          <p:cNvPr id="50" name="Graphic 49">
            <a:extLst>
              <a:ext uri="{FF2B5EF4-FFF2-40B4-BE49-F238E27FC236}">
                <a16:creationId xmlns:a16="http://schemas.microsoft.com/office/drawing/2014/main" id="{7A3E3F2A-6F2B-4ABE-BB1C-91C3FD88D42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932192" y="4764583"/>
            <a:ext cx="457200" cy="457200"/>
          </a:xfrm>
          <a:prstGeom prst="rect">
            <a:avLst/>
          </a:prstGeom>
        </p:spPr>
      </p:pic>
      <p:pic>
        <p:nvPicPr>
          <p:cNvPr id="51" name="Graphic 50">
            <a:extLst>
              <a:ext uri="{FF2B5EF4-FFF2-40B4-BE49-F238E27FC236}">
                <a16:creationId xmlns:a16="http://schemas.microsoft.com/office/drawing/2014/main" id="{13BD5942-D797-4C65-BC1B-93370831B88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0807291" y="3709889"/>
            <a:ext cx="457200" cy="457200"/>
          </a:xfrm>
          <a:prstGeom prst="rect">
            <a:avLst/>
          </a:prstGeom>
        </p:spPr>
      </p:pic>
      <p:sp>
        <p:nvSpPr>
          <p:cNvPr id="52" name="Rectangle 51">
            <a:extLst>
              <a:ext uri="{FF2B5EF4-FFF2-40B4-BE49-F238E27FC236}">
                <a16:creationId xmlns:a16="http://schemas.microsoft.com/office/drawing/2014/main" id="{982002DA-F617-493E-9970-98512CDCD9A6}"/>
              </a:ext>
            </a:extLst>
          </p:cNvPr>
          <p:cNvSpPr/>
          <p:nvPr/>
        </p:nvSpPr>
        <p:spPr>
          <a:xfrm>
            <a:off x="10807291" y="3299442"/>
            <a:ext cx="894947" cy="338554"/>
          </a:xfrm>
          <a:prstGeom prst="rect">
            <a:avLst/>
          </a:prstGeom>
          <a:ln>
            <a:noFill/>
          </a:ln>
        </p:spPr>
        <p:txBody>
          <a:bodyPr wrap="square" lIns="0" tIns="0" rIns="0" bIns="0">
            <a:spAutoFit/>
          </a:bodyPr>
          <a:lstStyle/>
          <a:p>
            <a:pPr marL="0" marR="0" lvl="0" indent="0" defTabSz="60958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effectLst/>
                <a:uLnTx/>
                <a:uFillTx/>
                <a:latin typeface="+mj-lt"/>
                <a:cs typeface="Segoe UI Semibold" panose="020B0702040204020203" pitchFamily="34" charset="0"/>
              </a:rPr>
              <a:t>Proprietary</a:t>
            </a:r>
          </a:p>
          <a:p>
            <a:pPr marL="0" marR="0" lvl="0" indent="0" defTabSz="609585" rtl="0" eaLnBrk="1" fontAlgn="auto" latinLnBrk="0" hangingPunct="1">
              <a:lnSpc>
                <a:spcPct val="100000"/>
              </a:lnSpc>
              <a:spcBef>
                <a:spcPts val="0"/>
              </a:spcBef>
              <a:spcAft>
                <a:spcPts val="0"/>
              </a:spcAft>
              <a:buClrTx/>
              <a:buSzTx/>
              <a:buFontTx/>
              <a:buNone/>
              <a:tabLst/>
              <a:defRPr/>
            </a:pPr>
            <a:r>
              <a:rPr lang="en-US" sz="1100">
                <a:latin typeface="+mj-lt"/>
                <a:cs typeface="Segoe UI Semibold" panose="020B0702040204020203" pitchFamily="34" charset="0"/>
              </a:rPr>
              <a:t>Analytics App</a:t>
            </a:r>
          </a:p>
        </p:txBody>
      </p:sp>
      <p:sp>
        <p:nvSpPr>
          <p:cNvPr id="53" name="Rectangle 52">
            <a:extLst>
              <a:ext uri="{FF2B5EF4-FFF2-40B4-BE49-F238E27FC236}">
                <a16:creationId xmlns:a16="http://schemas.microsoft.com/office/drawing/2014/main" id="{37A75A34-0A18-4F8A-86E0-6255FA314333}"/>
              </a:ext>
            </a:extLst>
          </p:cNvPr>
          <p:cNvSpPr/>
          <p:nvPr/>
        </p:nvSpPr>
        <p:spPr bwMode="auto">
          <a:xfrm>
            <a:off x="8778658" y="2188944"/>
            <a:ext cx="1622879" cy="934498"/>
          </a:xfrm>
          <a:prstGeom prst="rect">
            <a:avLst/>
          </a:prstGeom>
          <a:solidFill>
            <a:srgbClr val="FFFFFF"/>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pic>
        <p:nvPicPr>
          <p:cNvPr id="54" name="Graphic 53">
            <a:extLst>
              <a:ext uri="{FF2B5EF4-FFF2-40B4-BE49-F238E27FC236}">
                <a16:creationId xmlns:a16="http://schemas.microsoft.com/office/drawing/2014/main" id="{0515F0D0-A15B-44CA-9A2C-5E2D9AEB5F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32192" y="2545524"/>
            <a:ext cx="457200" cy="457200"/>
          </a:xfrm>
          <a:prstGeom prst="rect">
            <a:avLst/>
          </a:prstGeom>
        </p:spPr>
      </p:pic>
      <p:pic>
        <p:nvPicPr>
          <p:cNvPr id="55" name="Graphic 54">
            <a:extLst>
              <a:ext uri="{FF2B5EF4-FFF2-40B4-BE49-F238E27FC236}">
                <a16:creationId xmlns:a16="http://schemas.microsoft.com/office/drawing/2014/main" id="{093E959A-9734-4A00-A8FF-A43FEB1805E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98182" y="2289380"/>
            <a:ext cx="351591" cy="351591"/>
          </a:xfrm>
          <a:prstGeom prst="rect">
            <a:avLst/>
          </a:prstGeom>
        </p:spPr>
      </p:pic>
      <p:sp>
        <p:nvSpPr>
          <p:cNvPr id="56" name="Rectangle 55">
            <a:extLst>
              <a:ext uri="{FF2B5EF4-FFF2-40B4-BE49-F238E27FC236}">
                <a16:creationId xmlns:a16="http://schemas.microsoft.com/office/drawing/2014/main" id="{CF4CC27D-8F18-42FE-8CCE-093FD65D1B41}"/>
              </a:ext>
            </a:extLst>
          </p:cNvPr>
          <p:cNvSpPr/>
          <p:nvPr/>
        </p:nvSpPr>
        <p:spPr>
          <a:xfrm>
            <a:off x="8932192" y="2301190"/>
            <a:ext cx="894947" cy="169277"/>
          </a:xfrm>
          <a:prstGeom prst="rect">
            <a:avLst/>
          </a:prstGeom>
          <a:ln>
            <a:noFill/>
          </a:ln>
        </p:spPr>
        <p:txBody>
          <a:bodyPr wrap="square" lIns="0" tIns="0" rIns="0" bIns="0">
            <a:spAutoFit/>
          </a:bodyPr>
          <a:lstStyle/>
          <a:p>
            <a:pPr marL="0" marR="0" lvl="0" indent="0" defTabSz="609585"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effectLst/>
                <a:uLnTx/>
                <a:uFillTx/>
                <a:latin typeface="+mj-lt"/>
                <a:cs typeface="Segoe UI Semibold" panose="020B0702040204020203" pitchFamily="34" charset="0"/>
              </a:rPr>
              <a:t>Raw data</a:t>
            </a:r>
            <a:endParaRPr lang="en-US" sz="1100">
              <a:latin typeface="+mj-lt"/>
              <a:cs typeface="Segoe UI Semibold" panose="020B0702040204020203" pitchFamily="34" charset="0"/>
            </a:endParaRPr>
          </a:p>
        </p:txBody>
      </p:sp>
      <p:grpSp>
        <p:nvGrpSpPr>
          <p:cNvPr id="57" name="Group 56">
            <a:extLst>
              <a:ext uri="{FF2B5EF4-FFF2-40B4-BE49-F238E27FC236}">
                <a16:creationId xmlns:a16="http://schemas.microsoft.com/office/drawing/2014/main" id="{A639CC5D-70F4-44BE-81DC-20C70B58530A}"/>
              </a:ext>
            </a:extLst>
          </p:cNvPr>
          <p:cNvGrpSpPr/>
          <p:nvPr/>
        </p:nvGrpSpPr>
        <p:grpSpPr>
          <a:xfrm>
            <a:off x="10401537" y="2634621"/>
            <a:ext cx="634354" cy="549381"/>
            <a:chOff x="9778887" y="2634621"/>
            <a:chExt cx="786118" cy="549381"/>
          </a:xfrm>
        </p:grpSpPr>
        <p:cxnSp>
          <p:nvCxnSpPr>
            <p:cNvPr id="58" name="Straight Connector 57">
              <a:extLst>
                <a:ext uri="{FF2B5EF4-FFF2-40B4-BE49-F238E27FC236}">
                  <a16:creationId xmlns:a16="http://schemas.microsoft.com/office/drawing/2014/main" id="{16FFFE99-8820-4879-BE18-4A41FAD39F15}"/>
                </a:ext>
              </a:extLst>
            </p:cNvPr>
            <p:cNvCxnSpPr>
              <a:cxnSpLocks/>
            </p:cNvCxnSpPr>
            <p:nvPr/>
          </p:nvCxnSpPr>
          <p:spPr>
            <a:xfrm>
              <a:off x="9778887" y="2640971"/>
              <a:ext cx="778022" cy="0"/>
            </a:xfrm>
            <a:prstGeom prst="line">
              <a:avLst/>
            </a:prstGeom>
            <a:ln w="15875">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25581FC-C03B-412C-8720-900E6258879E}"/>
                </a:ext>
              </a:extLst>
            </p:cNvPr>
            <p:cNvCxnSpPr>
              <a:cxnSpLocks/>
            </p:cNvCxnSpPr>
            <p:nvPr/>
          </p:nvCxnSpPr>
          <p:spPr>
            <a:xfrm>
              <a:off x="10556909" y="2634621"/>
              <a:ext cx="8096" cy="549381"/>
            </a:xfrm>
            <a:prstGeom prst="straightConnector1">
              <a:avLst/>
            </a:prstGeom>
            <a:ln w="15875">
              <a:solidFill>
                <a:schemeClr val="accent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B62307C0-F23E-43C0-9AC7-9668FA6597E6}"/>
              </a:ext>
            </a:extLst>
          </p:cNvPr>
          <p:cNvGrpSpPr/>
          <p:nvPr/>
        </p:nvGrpSpPr>
        <p:grpSpPr>
          <a:xfrm rot="5400000">
            <a:off x="10577509" y="4384703"/>
            <a:ext cx="443933" cy="490535"/>
            <a:chOff x="10112978" y="2634620"/>
            <a:chExt cx="443933" cy="490535"/>
          </a:xfrm>
        </p:grpSpPr>
        <p:cxnSp>
          <p:nvCxnSpPr>
            <p:cNvPr id="61" name="Straight Connector 60">
              <a:extLst>
                <a:ext uri="{FF2B5EF4-FFF2-40B4-BE49-F238E27FC236}">
                  <a16:creationId xmlns:a16="http://schemas.microsoft.com/office/drawing/2014/main" id="{2DF9FEBA-CE4B-4B9D-BF13-25FB1D8FB85A}"/>
                </a:ext>
              </a:extLst>
            </p:cNvPr>
            <p:cNvCxnSpPr>
              <a:cxnSpLocks/>
            </p:cNvCxnSpPr>
            <p:nvPr/>
          </p:nvCxnSpPr>
          <p:spPr>
            <a:xfrm rot="16200000">
              <a:off x="10334944" y="2419005"/>
              <a:ext cx="0" cy="443932"/>
            </a:xfrm>
            <a:prstGeom prst="line">
              <a:avLst/>
            </a:prstGeom>
            <a:ln w="15875">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9ACB211-6F26-47E9-A00E-FE8917ED4A46}"/>
                </a:ext>
              </a:extLst>
            </p:cNvPr>
            <p:cNvCxnSpPr>
              <a:cxnSpLocks/>
            </p:cNvCxnSpPr>
            <p:nvPr/>
          </p:nvCxnSpPr>
          <p:spPr>
            <a:xfrm rot="16200000" flipH="1">
              <a:off x="10311643" y="2879888"/>
              <a:ext cx="490535" cy="0"/>
            </a:xfrm>
            <a:prstGeom prst="straightConnector1">
              <a:avLst/>
            </a:prstGeom>
            <a:ln w="15875">
              <a:solidFill>
                <a:schemeClr val="accent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38690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95DA-1CB2-4371-8349-F05BBFC336B3}"/>
              </a:ext>
            </a:extLst>
          </p:cNvPr>
          <p:cNvSpPr>
            <a:spLocks noGrp="1"/>
          </p:cNvSpPr>
          <p:nvPr>
            <p:ph type="title"/>
          </p:nvPr>
        </p:nvSpPr>
        <p:spPr/>
        <p:txBody>
          <a:bodyPr/>
          <a:lstStyle/>
          <a:p>
            <a:r>
              <a:rPr lang="en-US"/>
              <a:t>Industry specific data consortium</a:t>
            </a:r>
          </a:p>
        </p:txBody>
      </p:sp>
      <p:sp>
        <p:nvSpPr>
          <p:cNvPr id="5" name="Text Placeholder 4">
            <a:extLst>
              <a:ext uri="{FF2B5EF4-FFF2-40B4-BE49-F238E27FC236}">
                <a16:creationId xmlns:a16="http://schemas.microsoft.com/office/drawing/2014/main" id="{A70DDBB7-D3A6-456B-B519-62C21F0025CF}"/>
              </a:ext>
            </a:extLst>
          </p:cNvPr>
          <p:cNvSpPr>
            <a:spLocks noGrp="1"/>
          </p:cNvSpPr>
          <p:nvPr>
            <p:ph type="body" sz="quarter" idx="10"/>
          </p:nvPr>
        </p:nvSpPr>
        <p:spPr>
          <a:xfrm>
            <a:off x="544084" y="1364074"/>
            <a:ext cx="4323945" cy="5109091"/>
          </a:xfrm>
        </p:spPr>
        <p:txBody>
          <a:bodyPr/>
          <a:lstStyle/>
          <a:p>
            <a:r>
              <a:rPr lang="en-US" sz="2000" b="1"/>
              <a:t>Scenario</a:t>
            </a:r>
          </a:p>
          <a:p>
            <a:pPr marL="342900" indent="-342900">
              <a:buFont typeface="Arial" panose="020B0604020202020204" pitchFamily="34" charset="0"/>
              <a:buChar char="•"/>
            </a:pPr>
            <a:r>
              <a:rPr lang="en-US" sz="2000"/>
              <a:t>Member organizations contribute data to the consortium</a:t>
            </a:r>
          </a:p>
          <a:p>
            <a:pPr marL="342900" indent="-342900">
              <a:buFont typeface="Arial" panose="020B0604020202020204" pitchFamily="34" charset="0"/>
              <a:buChar char="•"/>
            </a:pPr>
            <a:r>
              <a:rPr lang="en-US" sz="2000"/>
              <a:t>Member organizations receive data from the consortium</a:t>
            </a:r>
          </a:p>
          <a:p>
            <a:pPr marL="342900" indent="-342900">
              <a:buFont typeface="Arial" panose="020B0604020202020204" pitchFamily="34" charset="0"/>
              <a:buChar char="•"/>
            </a:pPr>
            <a:endParaRPr lang="en-US" sz="2000"/>
          </a:p>
          <a:p>
            <a:r>
              <a:rPr lang="en-US" sz="2000" b="1"/>
              <a:t>Why Azure Data Share?</a:t>
            </a:r>
          </a:p>
          <a:p>
            <a:pPr marL="342900" indent="-342900">
              <a:buFont typeface="Arial" panose="020B0604020202020204" pitchFamily="34" charset="0"/>
              <a:buChar char="•"/>
            </a:pPr>
            <a:r>
              <a:rPr lang="en-US" sz="2000"/>
              <a:t>Easy to use with no infrastructure to set up</a:t>
            </a:r>
          </a:p>
          <a:p>
            <a:pPr marL="342900" indent="-342900">
              <a:buFont typeface="Arial" panose="020B0604020202020204" pitchFamily="34" charset="0"/>
              <a:buChar char="•"/>
            </a:pPr>
            <a:r>
              <a:rPr lang="en-US" sz="2000"/>
              <a:t>Manage multiple sharing relationships from a single dashboard</a:t>
            </a:r>
          </a:p>
          <a:p>
            <a:pPr marL="342900" indent="-342900">
              <a:buFont typeface="Arial" panose="020B0604020202020204" pitchFamily="34" charset="0"/>
              <a:buChar char="•"/>
            </a:pPr>
            <a:r>
              <a:rPr lang="en-US" sz="2000"/>
              <a:t>Monitor what data is shared with who</a:t>
            </a:r>
          </a:p>
          <a:p>
            <a:endParaRPr lang="en-US" sz="2000"/>
          </a:p>
        </p:txBody>
      </p:sp>
      <p:sp>
        <p:nvSpPr>
          <p:cNvPr id="36" name="Rectangle 35">
            <a:extLst>
              <a:ext uri="{FF2B5EF4-FFF2-40B4-BE49-F238E27FC236}">
                <a16:creationId xmlns:a16="http://schemas.microsoft.com/office/drawing/2014/main" id="{A6C118DE-1D4E-4B80-ADEB-462926AE2EA1}"/>
              </a:ext>
            </a:extLst>
          </p:cNvPr>
          <p:cNvSpPr/>
          <p:nvPr/>
        </p:nvSpPr>
        <p:spPr bwMode="auto">
          <a:xfrm>
            <a:off x="5303748" y="1851050"/>
            <a:ext cx="1550438" cy="934498"/>
          </a:xfrm>
          <a:prstGeom prst="rect">
            <a:avLst/>
          </a:prstGeom>
          <a:solidFill>
            <a:srgbClr val="FFFFFF"/>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pic>
        <p:nvPicPr>
          <p:cNvPr id="43" name="Graphic 42">
            <a:extLst>
              <a:ext uri="{FF2B5EF4-FFF2-40B4-BE49-F238E27FC236}">
                <a16:creationId xmlns:a16="http://schemas.microsoft.com/office/drawing/2014/main" id="{8BDF8FE6-A9A8-4D82-9428-EC39E26C4D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7282" y="2089699"/>
            <a:ext cx="457200" cy="457200"/>
          </a:xfrm>
          <a:prstGeom prst="rect">
            <a:avLst/>
          </a:prstGeom>
        </p:spPr>
      </p:pic>
      <p:pic>
        <p:nvPicPr>
          <p:cNvPr id="44" name="Graphic 43">
            <a:extLst>
              <a:ext uri="{FF2B5EF4-FFF2-40B4-BE49-F238E27FC236}">
                <a16:creationId xmlns:a16="http://schemas.microsoft.com/office/drawing/2014/main" id="{4EF82D8E-57A6-4FA8-8B5E-C081C32866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40568" y="1951486"/>
            <a:ext cx="351591" cy="351591"/>
          </a:xfrm>
          <a:prstGeom prst="rect">
            <a:avLst/>
          </a:prstGeom>
        </p:spPr>
      </p:pic>
      <p:sp>
        <p:nvSpPr>
          <p:cNvPr id="45" name="TextBox 44">
            <a:extLst>
              <a:ext uri="{FF2B5EF4-FFF2-40B4-BE49-F238E27FC236}">
                <a16:creationId xmlns:a16="http://schemas.microsoft.com/office/drawing/2014/main" id="{5BC22B7E-26B7-408D-B9CD-221961A961DB}"/>
              </a:ext>
            </a:extLst>
          </p:cNvPr>
          <p:cNvSpPr txBox="1"/>
          <p:nvPr/>
        </p:nvSpPr>
        <p:spPr>
          <a:xfrm>
            <a:off x="5303747" y="1492348"/>
            <a:ext cx="1550439" cy="215444"/>
          </a:xfrm>
          <a:prstGeom prst="rect">
            <a:avLst/>
          </a:prstGeom>
          <a:noFill/>
        </p:spPr>
        <p:txBody>
          <a:bodyPr wrap="square" lIns="0" tIns="0" rIns="0" bIns="0" rtlCol="0">
            <a:spAutoFit/>
          </a:bodyPr>
          <a:lstStyle/>
          <a:p>
            <a:r>
              <a:rPr lang="en-US" sz="1400">
                <a:gradFill>
                  <a:gsLst>
                    <a:gs pos="2917">
                      <a:schemeClr val="tx1"/>
                    </a:gs>
                    <a:gs pos="30000">
                      <a:schemeClr val="tx1"/>
                    </a:gs>
                  </a:gsLst>
                  <a:lin ang="5400000" scaled="0"/>
                </a:gradFill>
                <a:latin typeface="+mj-lt"/>
              </a:rPr>
              <a:t>Member</a:t>
            </a:r>
          </a:p>
        </p:txBody>
      </p:sp>
      <p:sp>
        <p:nvSpPr>
          <p:cNvPr id="46" name="Oval 45">
            <a:extLst>
              <a:ext uri="{FF2B5EF4-FFF2-40B4-BE49-F238E27FC236}">
                <a16:creationId xmlns:a16="http://schemas.microsoft.com/office/drawing/2014/main" id="{B0122FF7-51AE-48E1-9D42-2AAF5EDC6CE2}"/>
              </a:ext>
            </a:extLst>
          </p:cNvPr>
          <p:cNvSpPr/>
          <p:nvPr/>
        </p:nvSpPr>
        <p:spPr bwMode="auto">
          <a:xfrm>
            <a:off x="7280732" y="2573129"/>
            <a:ext cx="2191871" cy="2191871"/>
          </a:xfrm>
          <a:prstGeom prst="ellipse">
            <a:avLst/>
          </a:prstGeom>
          <a:solidFill>
            <a:schemeClr val="bg1"/>
          </a:solidFill>
          <a:ln>
            <a:noFill/>
            <a:headEnd type="none" w="med" len="med"/>
            <a:tailEnd type="none" w="med" len="med"/>
          </a:ln>
          <a:effectLst>
            <a:outerShdw blurRad="177800" dist="50800" dir="24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a:extLst>
              <a:ext uri="{FF2B5EF4-FFF2-40B4-BE49-F238E27FC236}">
                <a16:creationId xmlns:a16="http://schemas.microsoft.com/office/drawing/2014/main" id="{46F08215-C474-41AC-AC30-4836C8324AFC}"/>
              </a:ext>
            </a:extLst>
          </p:cNvPr>
          <p:cNvSpPr txBox="1"/>
          <p:nvPr/>
        </p:nvSpPr>
        <p:spPr>
          <a:xfrm>
            <a:off x="7280732" y="2192833"/>
            <a:ext cx="2191868" cy="220488"/>
          </a:xfrm>
          <a:prstGeom prst="rect">
            <a:avLst/>
          </a:prstGeom>
          <a:noFill/>
        </p:spPr>
        <p:txBody>
          <a:bodyPr wrap="square" lIns="0" tIns="0" rIns="0" bIns="0" rtlCol="0">
            <a:spAutoFit/>
          </a:bodyPr>
          <a:lstStyle/>
          <a:p>
            <a:pPr algn="ctr"/>
            <a:r>
              <a:rPr lang="en-US" sz="1400">
                <a:gradFill>
                  <a:gsLst>
                    <a:gs pos="2917">
                      <a:schemeClr val="tx1"/>
                    </a:gs>
                    <a:gs pos="30000">
                      <a:schemeClr val="tx1"/>
                    </a:gs>
                  </a:gsLst>
                  <a:lin ang="5400000" scaled="0"/>
                </a:gradFill>
                <a:latin typeface="+mj-lt"/>
              </a:rPr>
              <a:t>Consortium</a:t>
            </a:r>
          </a:p>
        </p:txBody>
      </p:sp>
      <p:pic>
        <p:nvPicPr>
          <p:cNvPr id="52" name="Graphic 51">
            <a:extLst>
              <a:ext uri="{FF2B5EF4-FFF2-40B4-BE49-F238E27FC236}">
                <a16:creationId xmlns:a16="http://schemas.microsoft.com/office/drawing/2014/main" id="{871E0559-4DCF-4F5F-9785-E9E86A8BE4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8066" y="3429000"/>
            <a:ext cx="457200" cy="457200"/>
          </a:xfrm>
          <a:prstGeom prst="rect">
            <a:avLst/>
          </a:prstGeom>
        </p:spPr>
      </p:pic>
      <p:sp>
        <p:nvSpPr>
          <p:cNvPr id="53" name="Rectangle 52">
            <a:extLst>
              <a:ext uri="{FF2B5EF4-FFF2-40B4-BE49-F238E27FC236}">
                <a16:creationId xmlns:a16="http://schemas.microsoft.com/office/drawing/2014/main" id="{2DCF5FB5-9A23-4B67-88C1-3C6303522474}"/>
              </a:ext>
            </a:extLst>
          </p:cNvPr>
          <p:cNvSpPr/>
          <p:nvPr/>
        </p:nvSpPr>
        <p:spPr>
          <a:xfrm>
            <a:off x="7677010" y="3107536"/>
            <a:ext cx="1399312" cy="215444"/>
          </a:xfrm>
          <a:prstGeom prst="rect">
            <a:avLst/>
          </a:prstGeom>
          <a:ln>
            <a:noFill/>
          </a:ln>
        </p:spPr>
        <p:txBody>
          <a:bodyPr wrap="square" lIns="0" tIns="0" rIns="0" bIns="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effectLst/>
                <a:uLnTx/>
                <a:uFillTx/>
                <a:cs typeface="Segoe UI Semibold" panose="020B0702040204020203" pitchFamily="34" charset="0"/>
              </a:rPr>
              <a:t>Patient data</a:t>
            </a:r>
            <a:endParaRPr lang="en-US" sz="1400">
              <a:cs typeface="Segoe UI Semibold" panose="020B0702040204020203" pitchFamily="34" charset="0"/>
            </a:endParaRPr>
          </a:p>
        </p:txBody>
      </p:sp>
      <p:pic>
        <p:nvPicPr>
          <p:cNvPr id="54" name="Graphic 53">
            <a:extLst>
              <a:ext uri="{FF2B5EF4-FFF2-40B4-BE49-F238E27FC236}">
                <a16:creationId xmlns:a16="http://schemas.microsoft.com/office/drawing/2014/main" id="{76304576-ADA6-459A-A66A-A466530F77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53675" y="4131020"/>
            <a:ext cx="351591" cy="351591"/>
          </a:xfrm>
          <a:prstGeom prst="rect">
            <a:avLst/>
          </a:prstGeom>
        </p:spPr>
      </p:pic>
      <p:sp>
        <p:nvSpPr>
          <p:cNvPr id="59" name="Rectangle 58">
            <a:extLst>
              <a:ext uri="{FF2B5EF4-FFF2-40B4-BE49-F238E27FC236}">
                <a16:creationId xmlns:a16="http://schemas.microsoft.com/office/drawing/2014/main" id="{5F4F9C9B-A6DA-4696-8F41-7AA103F34CE2}"/>
              </a:ext>
            </a:extLst>
          </p:cNvPr>
          <p:cNvSpPr/>
          <p:nvPr/>
        </p:nvSpPr>
        <p:spPr bwMode="auto">
          <a:xfrm>
            <a:off x="5303748" y="4552177"/>
            <a:ext cx="1550438" cy="934498"/>
          </a:xfrm>
          <a:prstGeom prst="rect">
            <a:avLst/>
          </a:prstGeom>
          <a:solidFill>
            <a:srgbClr val="FFFFFF"/>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pic>
        <p:nvPicPr>
          <p:cNvPr id="60" name="Graphic 59">
            <a:extLst>
              <a:ext uri="{FF2B5EF4-FFF2-40B4-BE49-F238E27FC236}">
                <a16:creationId xmlns:a16="http://schemas.microsoft.com/office/drawing/2014/main" id="{CE63AF39-77C1-4A68-BBE9-5F9B38A4FE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7282" y="4790826"/>
            <a:ext cx="457200" cy="457200"/>
          </a:xfrm>
          <a:prstGeom prst="rect">
            <a:avLst/>
          </a:prstGeom>
        </p:spPr>
      </p:pic>
      <p:pic>
        <p:nvPicPr>
          <p:cNvPr id="61" name="Graphic 60">
            <a:extLst>
              <a:ext uri="{FF2B5EF4-FFF2-40B4-BE49-F238E27FC236}">
                <a16:creationId xmlns:a16="http://schemas.microsoft.com/office/drawing/2014/main" id="{20732081-7113-4199-A488-836A4B7207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40568" y="4652613"/>
            <a:ext cx="351591" cy="351591"/>
          </a:xfrm>
          <a:prstGeom prst="rect">
            <a:avLst/>
          </a:prstGeom>
        </p:spPr>
      </p:pic>
      <p:sp>
        <p:nvSpPr>
          <p:cNvPr id="62" name="TextBox 61">
            <a:extLst>
              <a:ext uri="{FF2B5EF4-FFF2-40B4-BE49-F238E27FC236}">
                <a16:creationId xmlns:a16="http://schemas.microsoft.com/office/drawing/2014/main" id="{AF85322C-86B6-49B6-9BFF-7A9710B249B0}"/>
              </a:ext>
            </a:extLst>
          </p:cNvPr>
          <p:cNvSpPr txBox="1"/>
          <p:nvPr/>
        </p:nvSpPr>
        <p:spPr>
          <a:xfrm>
            <a:off x="5303747" y="4193475"/>
            <a:ext cx="1550439" cy="215444"/>
          </a:xfrm>
          <a:prstGeom prst="rect">
            <a:avLst/>
          </a:prstGeom>
          <a:noFill/>
        </p:spPr>
        <p:txBody>
          <a:bodyPr wrap="square" lIns="0" tIns="0" rIns="0" bIns="0" rtlCol="0">
            <a:spAutoFit/>
          </a:bodyPr>
          <a:lstStyle/>
          <a:p>
            <a:r>
              <a:rPr lang="en-US" sz="1400">
                <a:gradFill>
                  <a:gsLst>
                    <a:gs pos="2917">
                      <a:schemeClr val="tx1"/>
                    </a:gs>
                    <a:gs pos="30000">
                      <a:schemeClr val="tx1"/>
                    </a:gs>
                  </a:gsLst>
                  <a:lin ang="5400000" scaled="0"/>
                </a:gradFill>
                <a:latin typeface="+mj-lt"/>
              </a:rPr>
              <a:t>Member</a:t>
            </a:r>
          </a:p>
        </p:txBody>
      </p:sp>
      <p:grpSp>
        <p:nvGrpSpPr>
          <p:cNvPr id="63" name="Group 62">
            <a:extLst>
              <a:ext uri="{FF2B5EF4-FFF2-40B4-BE49-F238E27FC236}">
                <a16:creationId xmlns:a16="http://schemas.microsoft.com/office/drawing/2014/main" id="{27ACFC56-993E-4393-87B9-27BE20BB0A43}"/>
              </a:ext>
            </a:extLst>
          </p:cNvPr>
          <p:cNvGrpSpPr/>
          <p:nvPr/>
        </p:nvGrpSpPr>
        <p:grpSpPr>
          <a:xfrm rot="10800000">
            <a:off x="6464498" y="2994696"/>
            <a:ext cx="510771" cy="549381"/>
            <a:chOff x="10054234" y="2634621"/>
            <a:chExt cx="510771" cy="549381"/>
          </a:xfrm>
        </p:grpSpPr>
        <p:cxnSp>
          <p:nvCxnSpPr>
            <p:cNvPr id="66" name="Straight Connector 65">
              <a:extLst>
                <a:ext uri="{FF2B5EF4-FFF2-40B4-BE49-F238E27FC236}">
                  <a16:creationId xmlns:a16="http://schemas.microsoft.com/office/drawing/2014/main" id="{7BC0B56C-612E-47D3-A5FC-FEC562E09F9E}"/>
                </a:ext>
              </a:extLst>
            </p:cNvPr>
            <p:cNvCxnSpPr>
              <a:cxnSpLocks/>
            </p:cNvCxnSpPr>
            <p:nvPr/>
          </p:nvCxnSpPr>
          <p:spPr>
            <a:xfrm rot="10800000" flipH="1">
              <a:off x="10054234" y="2640971"/>
              <a:ext cx="502675" cy="0"/>
            </a:xfrm>
            <a:prstGeom prst="line">
              <a:avLst/>
            </a:prstGeom>
            <a:ln w="15875">
              <a:solidFill>
                <a:schemeClr val="accent1"/>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4DC7284-FABC-48DD-8292-A0A281972E39}"/>
                </a:ext>
              </a:extLst>
            </p:cNvPr>
            <p:cNvCxnSpPr>
              <a:cxnSpLocks/>
            </p:cNvCxnSpPr>
            <p:nvPr/>
          </p:nvCxnSpPr>
          <p:spPr>
            <a:xfrm>
              <a:off x="10556909" y="2634621"/>
              <a:ext cx="8096" cy="549381"/>
            </a:xfrm>
            <a:prstGeom prst="straightConnector1">
              <a:avLst/>
            </a:prstGeom>
            <a:ln w="15875">
              <a:solidFill>
                <a:schemeClr val="accent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2EEE9BE0-428B-4765-BE59-EA30E7A2DA8E}"/>
              </a:ext>
            </a:extLst>
          </p:cNvPr>
          <p:cNvGrpSpPr/>
          <p:nvPr/>
        </p:nvGrpSpPr>
        <p:grpSpPr>
          <a:xfrm rot="10800000" flipV="1">
            <a:off x="6464498" y="3806068"/>
            <a:ext cx="510771" cy="549381"/>
            <a:chOff x="10054234" y="2634621"/>
            <a:chExt cx="510771" cy="549381"/>
          </a:xfrm>
        </p:grpSpPr>
        <p:cxnSp>
          <p:nvCxnSpPr>
            <p:cNvPr id="69" name="Straight Connector 68">
              <a:extLst>
                <a:ext uri="{FF2B5EF4-FFF2-40B4-BE49-F238E27FC236}">
                  <a16:creationId xmlns:a16="http://schemas.microsoft.com/office/drawing/2014/main" id="{4ABE2745-9BDF-47C4-B060-FE1904278A44}"/>
                </a:ext>
              </a:extLst>
            </p:cNvPr>
            <p:cNvCxnSpPr>
              <a:cxnSpLocks/>
            </p:cNvCxnSpPr>
            <p:nvPr/>
          </p:nvCxnSpPr>
          <p:spPr>
            <a:xfrm rot="10800000" flipH="1">
              <a:off x="10054234" y="2640971"/>
              <a:ext cx="502675" cy="0"/>
            </a:xfrm>
            <a:prstGeom prst="line">
              <a:avLst/>
            </a:prstGeom>
            <a:ln w="15875">
              <a:solidFill>
                <a:schemeClr val="accent1"/>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EB7A9CC-2CC4-47A8-8B66-EB71D54BF393}"/>
                </a:ext>
              </a:extLst>
            </p:cNvPr>
            <p:cNvCxnSpPr>
              <a:cxnSpLocks/>
            </p:cNvCxnSpPr>
            <p:nvPr/>
          </p:nvCxnSpPr>
          <p:spPr>
            <a:xfrm>
              <a:off x="10556909" y="2634621"/>
              <a:ext cx="8096" cy="549381"/>
            </a:xfrm>
            <a:prstGeom prst="straightConnector1">
              <a:avLst/>
            </a:prstGeom>
            <a:ln w="15875">
              <a:solidFill>
                <a:schemeClr val="accent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71" name="Rectangle 70">
            <a:extLst>
              <a:ext uri="{FF2B5EF4-FFF2-40B4-BE49-F238E27FC236}">
                <a16:creationId xmlns:a16="http://schemas.microsoft.com/office/drawing/2014/main" id="{0F74EA4B-A732-4338-81B6-5A03A64CBD8C}"/>
              </a:ext>
            </a:extLst>
          </p:cNvPr>
          <p:cNvSpPr/>
          <p:nvPr/>
        </p:nvSpPr>
        <p:spPr bwMode="auto">
          <a:xfrm>
            <a:off x="9909372" y="1851050"/>
            <a:ext cx="1550438" cy="934498"/>
          </a:xfrm>
          <a:prstGeom prst="rect">
            <a:avLst/>
          </a:prstGeom>
          <a:solidFill>
            <a:srgbClr val="FFFFFF"/>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pic>
        <p:nvPicPr>
          <p:cNvPr id="72" name="Graphic 71">
            <a:extLst>
              <a:ext uri="{FF2B5EF4-FFF2-40B4-BE49-F238E27FC236}">
                <a16:creationId xmlns:a16="http://schemas.microsoft.com/office/drawing/2014/main" id="{0A07F40E-500F-44FD-A657-26FA421E9B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62906" y="2089699"/>
            <a:ext cx="457200" cy="457200"/>
          </a:xfrm>
          <a:prstGeom prst="rect">
            <a:avLst/>
          </a:prstGeom>
        </p:spPr>
      </p:pic>
      <p:pic>
        <p:nvPicPr>
          <p:cNvPr id="73" name="Graphic 72">
            <a:extLst>
              <a:ext uri="{FF2B5EF4-FFF2-40B4-BE49-F238E27FC236}">
                <a16:creationId xmlns:a16="http://schemas.microsoft.com/office/drawing/2014/main" id="{84026421-1C6D-4653-B1EB-631110F60A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46192" y="1951486"/>
            <a:ext cx="351591" cy="351591"/>
          </a:xfrm>
          <a:prstGeom prst="rect">
            <a:avLst/>
          </a:prstGeom>
        </p:spPr>
      </p:pic>
      <p:sp>
        <p:nvSpPr>
          <p:cNvPr id="74" name="TextBox 73">
            <a:extLst>
              <a:ext uri="{FF2B5EF4-FFF2-40B4-BE49-F238E27FC236}">
                <a16:creationId xmlns:a16="http://schemas.microsoft.com/office/drawing/2014/main" id="{67416158-6B41-42B4-A9DA-927AE0A04F2B}"/>
              </a:ext>
            </a:extLst>
          </p:cNvPr>
          <p:cNvSpPr txBox="1"/>
          <p:nvPr/>
        </p:nvSpPr>
        <p:spPr>
          <a:xfrm>
            <a:off x="9909371" y="1492348"/>
            <a:ext cx="1550439" cy="215444"/>
          </a:xfrm>
          <a:prstGeom prst="rect">
            <a:avLst/>
          </a:prstGeom>
          <a:noFill/>
        </p:spPr>
        <p:txBody>
          <a:bodyPr wrap="square" lIns="0" tIns="0" rIns="0" bIns="0" rtlCol="0">
            <a:spAutoFit/>
          </a:bodyPr>
          <a:lstStyle/>
          <a:p>
            <a:pPr algn="r"/>
            <a:r>
              <a:rPr lang="en-US" sz="1400">
                <a:gradFill>
                  <a:gsLst>
                    <a:gs pos="2917">
                      <a:schemeClr val="tx1"/>
                    </a:gs>
                    <a:gs pos="30000">
                      <a:schemeClr val="tx1"/>
                    </a:gs>
                  </a:gsLst>
                  <a:lin ang="5400000" scaled="0"/>
                </a:gradFill>
                <a:latin typeface="+mj-lt"/>
              </a:rPr>
              <a:t>Member</a:t>
            </a:r>
          </a:p>
        </p:txBody>
      </p:sp>
      <p:sp>
        <p:nvSpPr>
          <p:cNvPr id="75" name="Rectangle 74">
            <a:extLst>
              <a:ext uri="{FF2B5EF4-FFF2-40B4-BE49-F238E27FC236}">
                <a16:creationId xmlns:a16="http://schemas.microsoft.com/office/drawing/2014/main" id="{0BC0196E-CBD4-4362-A24A-90571E56DCF4}"/>
              </a:ext>
            </a:extLst>
          </p:cNvPr>
          <p:cNvSpPr/>
          <p:nvPr/>
        </p:nvSpPr>
        <p:spPr bwMode="auto">
          <a:xfrm>
            <a:off x="9909372" y="4552177"/>
            <a:ext cx="1550438" cy="934498"/>
          </a:xfrm>
          <a:prstGeom prst="rect">
            <a:avLst/>
          </a:prstGeom>
          <a:solidFill>
            <a:srgbClr val="FFFFFF"/>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pic>
        <p:nvPicPr>
          <p:cNvPr id="76" name="Graphic 75">
            <a:extLst>
              <a:ext uri="{FF2B5EF4-FFF2-40B4-BE49-F238E27FC236}">
                <a16:creationId xmlns:a16="http://schemas.microsoft.com/office/drawing/2014/main" id="{36A7C123-CD3B-49F3-B9EA-E0E342977F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62906" y="4790826"/>
            <a:ext cx="457200" cy="457200"/>
          </a:xfrm>
          <a:prstGeom prst="rect">
            <a:avLst/>
          </a:prstGeom>
        </p:spPr>
      </p:pic>
      <p:pic>
        <p:nvPicPr>
          <p:cNvPr id="77" name="Graphic 76">
            <a:extLst>
              <a:ext uri="{FF2B5EF4-FFF2-40B4-BE49-F238E27FC236}">
                <a16:creationId xmlns:a16="http://schemas.microsoft.com/office/drawing/2014/main" id="{8C2B32E1-E220-468C-B37C-F651644D0C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46192" y="4652613"/>
            <a:ext cx="351591" cy="351591"/>
          </a:xfrm>
          <a:prstGeom prst="rect">
            <a:avLst/>
          </a:prstGeom>
        </p:spPr>
      </p:pic>
      <p:sp>
        <p:nvSpPr>
          <p:cNvPr id="78" name="TextBox 77">
            <a:extLst>
              <a:ext uri="{FF2B5EF4-FFF2-40B4-BE49-F238E27FC236}">
                <a16:creationId xmlns:a16="http://schemas.microsoft.com/office/drawing/2014/main" id="{D2B1718D-A300-499A-B935-B8836A2483A1}"/>
              </a:ext>
            </a:extLst>
          </p:cNvPr>
          <p:cNvSpPr txBox="1"/>
          <p:nvPr/>
        </p:nvSpPr>
        <p:spPr>
          <a:xfrm>
            <a:off x="9909371" y="4193475"/>
            <a:ext cx="1550439" cy="215444"/>
          </a:xfrm>
          <a:prstGeom prst="rect">
            <a:avLst/>
          </a:prstGeom>
          <a:noFill/>
        </p:spPr>
        <p:txBody>
          <a:bodyPr wrap="square" lIns="0" tIns="0" rIns="0" bIns="0" rtlCol="0">
            <a:spAutoFit/>
          </a:bodyPr>
          <a:lstStyle/>
          <a:p>
            <a:pPr algn="r"/>
            <a:r>
              <a:rPr lang="en-US" sz="1400">
                <a:gradFill>
                  <a:gsLst>
                    <a:gs pos="2917">
                      <a:schemeClr val="tx1"/>
                    </a:gs>
                    <a:gs pos="30000">
                      <a:schemeClr val="tx1"/>
                    </a:gs>
                  </a:gsLst>
                  <a:lin ang="5400000" scaled="0"/>
                </a:gradFill>
                <a:latin typeface="+mj-lt"/>
              </a:rPr>
              <a:t>Member</a:t>
            </a:r>
          </a:p>
        </p:txBody>
      </p:sp>
      <p:grpSp>
        <p:nvGrpSpPr>
          <p:cNvPr id="79" name="Group 78">
            <a:extLst>
              <a:ext uri="{FF2B5EF4-FFF2-40B4-BE49-F238E27FC236}">
                <a16:creationId xmlns:a16="http://schemas.microsoft.com/office/drawing/2014/main" id="{CBF67C97-1222-444A-810E-7EC1132159C5}"/>
              </a:ext>
            </a:extLst>
          </p:cNvPr>
          <p:cNvGrpSpPr/>
          <p:nvPr/>
        </p:nvGrpSpPr>
        <p:grpSpPr>
          <a:xfrm flipH="1">
            <a:off x="9780735" y="2994696"/>
            <a:ext cx="510771" cy="1360753"/>
            <a:chOff x="11500428" y="2994696"/>
            <a:chExt cx="510771" cy="1360753"/>
          </a:xfrm>
        </p:grpSpPr>
        <p:grpSp>
          <p:nvGrpSpPr>
            <p:cNvPr id="80" name="Group 79">
              <a:extLst>
                <a:ext uri="{FF2B5EF4-FFF2-40B4-BE49-F238E27FC236}">
                  <a16:creationId xmlns:a16="http://schemas.microsoft.com/office/drawing/2014/main" id="{1597044E-08E9-40A3-B865-C58F7942A74E}"/>
                </a:ext>
              </a:extLst>
            </p:cNvPr>
            <p:cNvGrpSpPr/>
            <p:nvPr/>
          </p:nvGrpSpPr>
          <p:grpSpPr>
            <a:xfrm rot="10800000">
              <a:off x="11500428" y="2994696"/>
              <a:ext cx="510771" cy="549381"/>
              <a:chOff x="10054234" y="2634621"/>
              <a:chExt cx="510771" cy="549381"/>
            </a:xfrm>
          </p:grpSpPr>
          <p:cxnSp>
            <p:nvCxnSpPr>
              <p:cNvPr id="84" name="Straight Connector 83">
                <a:extLst>
                  <a:ext uri="{FF2B5EF4-FFF2-40B4-BE49-F238E27FC236}">
                    <a16:creationId xmlns:a16="http://schemas.microsoft.com/office/drawing/2014/main" id="{E8743B2E-EDEC-4ACC-890B-7047A22D1569}"/>
                  </a:ext>
                </a:extLst>
              </p:cNvPr>
              <p:cNvCxnSpPr>
                <a:cxnSpLocks/>
              </p:cNvCxnSpPr>
              <p:nvPr/>
            </p:nvCxnSpPr>
            <p:spPr>
              <a:xfrm rot="10800000" flipH="1">
                <a:off x="10054234" y="2640971"/>
                <a:ext cx="502675" cy="0"/>
              </a:xfrm>
              <a:prstGeom prst="line">
                <a:avLst/>
              </a:prstGeom>
              <a:ln w="15875">
                <a:solidFill>
                  <a:schemeClr val="accent1"/>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AA000C6-FFA7-42C3-BADC-8F3878178E82}"/>
                  </a:ext>
                </a:extLst>
              </p:cNvPr>
              <p:cNvCxnSpPr>
                <a:cxnSpLocks/>
              </p:cNvCxnSpPr>
              <p:nvPr/>
            </p:nvCxnSpPr>
            <p:spPr>
              <a:xfrm>
                <a:off x="10556909" y="2634621"/>
                <a:ext cx="8096" cy="549381"/>
              </a:xfrm>
              <a:prstGeom prst="straightConnector1">
                <a:avLst/>
              </a:prstGeom>
              <a:ln w="15875">
                <a:solidFill>
                  <a:schemeClr val="accent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1F92ABF0-8B46-4008-8BED-F2D01B4DCBFA}"/>
                </a:ext>
              </a:extLst>
            </p:cNvPr>
            <p:cNvGrpSpPr/>
            <p:nvPr/>
          </p:nvGrpSpPr>
          <p:grpSpPr>
            <a:xfrm rot="10800000" flipV="1">
              <a:off x="11500428" y="3806068"/>
              <a:ext cx="510771" cy="549381"/>
              <a:chOff x="10054234" y="2634621"/>
              <a:chExt cx="510771" cy="549381"/>
            </a:xfrm>
          </p:grpSpPr>
          <p:cxnSp>
            <p:nvCxnSpPr>
              <p:cNvPr id="82" name="Straight Connector 81">
                <a:extLst>
                  <a:ext uri="{FF2B5EF4-FFF2-40B4-BE49-F238E27FC236}">
                    <a16:creationId xmlns:a16="http://schemas.microsoft.com/office/drawing/2014/main" id="{43499A9E-D21C-43DA-BC31-74F07E48745F}"/>
                  </a:ext>
                </a:extLst>
              </p:cNvPr>
              <p:cNvCxnSpPr>
                <a:cxnSpLocks/>
              </p:cNvCxnSpPr>
              <p:nvPr/>
            </p:nvCxnSpPr>
            <p:spPr>
              <a:xfrm rot="10800000" flipH="1">
                <a:off x="10054234" y="2640971"/>
                <a:ext cx="502675" cy="0"/>
              </a:xfrm>
              <a:prstGeom prst="line">
                <a:avLst/>
              </a:prstGeom>
              <a:ln w="15875">
                <a:solidFill>
                  <a:schemeClr val="accent1"/>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2EC955E-7D46-4D33-A7EC-B2B1A38D0D91}"/>
                  </a:ext>
                </a:extLst>
              </p:cNvPr>
              <p:cNvCxnSpPr>
                <a:cxnSpLocks/>
              </p:cNvCxnSpPr>
              <p:nvPr/>
            </p:nvCxnSpPr>
            <p:spPr>
              <a:xfrm>
                <a:off x="10556909" y="2634621"/>
                <a:ext cx="8096" cy="549381"/>
              </a:xfrm>
              <a:prstGeom prst="straightConnector1">
                <a:avLst/>
              </a:prstGeom>
              <a:ln w="15875">
                <a:solidFill>
                  <a:schemeClr val="accent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067884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95DA-1CB2-4371-8349-F05BBFC336B3}"/>
              </a:ext>
            </a:extLst>
          </p:cNvPr>
          <p:cNvSpPr>
            <a:spLocks noGrp="1"/>
          </p:cNvSpPr>
          <p:nvPr>
            <p:ph type="title"/>
          </p:nvPr>
        </p:nvSpPr>
        <p:spPr/>
        <p:txBody>
          <a:bodyPr/>
          <a:lstStyle/>
          <a:p>
            <a:r>
              <a:rPr lang="en-US"/>
              <a:t>Data monetization and marketplace</a:t>
            </a:r>
          </a:p>
        </p:txBody>
      </p:sp>
      <p:sp>
        <p:nvSpPr>
          <p:cNvPr id="5" name="Text Placeholder 4">
            <a:extLst>
              <a:ext uri="{FF2B5EF4-FFF2-40B4-BE49-F238E27FC236}">
                <a16:creationId xmlns:a16="http://schemas.microsoft.com/office/drawing/2014/main" id="{A70DDBB7-D3A6-456B-B519-62C21F0025CF}"/>
              </a:ext>
            </a:extLst>
          </p:cNvPr>
          <p:cNvSpPr>
            <a:spLocks noGrp="1"/>
          </p:cNvSpPr>
          <p:nvPr>
            <p:ph type="body" sz="quarter" idx="10"/>
          </p:nvPr>
        </p:nvSpPr>
        <p:spPr>
          <a:xfrm>
            <a:off x="544084" y="1490007"/>
            <a:ext cx="4323945" cy="4185761"/>
          </a:xfrm>
        </p:spPr>
        <p:txBody>
          <a:bodyPr/>
          <a:lstStyle/>
          <a:p>
            <a:r>
              <a:rPr lang="en-US" sz="2000" b="1"/>
              <a:t>Scenario</a:t>
            </a:r>
          </a:p>
          <a:p>
            <a:pPr marL="342900" indent="-342900">
              <a:buFont typeface="Arial" panose="020B0604020202020204" pitchFamily="34" charset="0"/>
              <a:buChar char="•"/>
            </a:pPr>
            <a:r>
              <a:rPr lang="en-US" sz="2000"/>
              <a:t>Data provider monetizes data through its own marketplace</a:t>
            </a:r>
          </a:p>
          <a:p>
            <a:pPr marL="342900" indent="-342900">
              <a:buFont typeface="Arial" panose="020B0604020202020204" pitchFamily="34" charset="0"/>
              <a:buChar char="•"/>
            </a:pPr>
            <a:r>
              <a:rPr lang="en-US" sz="2000"/>
              <a:t>Leverage Azure Data Share for bulk data distribution</a:t>
            </a:r>
          </a:p>
          <a:p>
            <a:pPr marL="342900" indent="-342900">
              <a:buFont typeface="Arial" panose="020B0604020202020204" pitchFamily="34" charset="0"/>
              <a:buChar char="•"/>
            </a:pPr>
            <a:endParaRPr lang="en-US" sz="2000"/>
          </a:p>
          <a:p>
            <a:r>
              <a:rPr lang="en-US" sz="2000" b="1"/>
              <a:t>Why Azure Data Share?</a:t>
            </a:r>
          </a:p>
          <a:p>
            <a:pPr marL="342900" indent="-342900">
              <a:buFont typeface="Arial" panose="020B0604020202020204" pitchFamily="34" charset="0"/>
              <a:buChar char="•"/>
            </a:pPr>
            <a:r>
              <a:rPr lang="en-US" sz="2000"/>
              <a:t>Share large datasets efficiently</a:t>
            </a:r>
          </a:p>
          <a:p>
            <a:pPr marL="342900" indent="-342900">
              <a:buFont typeface="Arial" panose="020B0604020202020204" pitchFamily="34" charset="0"/>
              <a:buChar char="•"/>
            </a:pPr>
            <a:r>
              <a:rPr lang="en-US" sz="2000"/>
              <a:t>Monitor what data is shared with who</a:t>
            </a:r>
          </a:p>
          <a:p>
            <a:pPr marL="342900" indent="-342900">
              <a:buFont typeface="Arial" panose="020B0604020202020204" pitchFamily="34" charset="0"/>
              <a:buChar char="•"/>
            </a:pPr>
            <a:r>
              <a:rPr lang="en-US" sz="2000"/>
              <a:t>Automate sharing through API</a:t>
            </a:r>
          </a:p>
          <a:p>
            <a:pPr marL="342900" indent="-342900">
              <a:buFont typeface="Arial" panose="020B0604020202020204" pitchFamily="34" charset="0"/>
              <a:buChar char="•"/>
            </a:pPr>
            <a:endParaRPr lang="en-US" sz="2000"/>
          </a:p>
        </p:txBody>
      </p:sp>
      <p:cxnSp>
        <p:nvCxnSpPr>
          <p:cNvPr id="42" name="Straight Connector 41">
            <a:extLst>
              <a:ext uri="{FF2B5EF4-FFF2-40B4-BE49-F238E27FC236}">
                <a16:creationId xmlns:a16="http://schemas.microsoft.com/office/drawing/2014/main" id="{B24734E0-52D4-4AB9-83F3-F0F96EF8D997}"/>
              </a:ext>
            </a:extLst>
          </p:cNvPr>
          <p:cNvCxnSpPr>
            <a:cxnSpLocks/>
          </p:cNvCxnSpPr>
          <p:nvPr/>
        </p:nvCxnSpPr>
        <p:spPr>
          <a:xfrm>
            <a:off x="5895624" y="2918132"/>
            <a:ext cx="0" cy="1304931"/>
          </a:xfrm>
          <a:prstGeom prst="line">
            <a:avLst/>
          </a:prstGeom>
          <a:ln w="15875">
            <a:solidFill>
              <a:schemeClr val="accent1"/>
            </a:solidFill>
            <a:prstDash val="solid"/>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9EED1B0-DD83-40E6-9B2E-109948FA97D9}"/>
              </a:ext>
            </a:extLst>
          </p:cNvPr>
          <p:cNvSpPr/>
          <p:nvPr/>
        </p:nvSpPr>
        <p:spPr bwMode="auto">
          <a:xfrm>
            <a:off x="5383307" y="1923234"/>
            <a:ext cx="2439893" cy="4101048"/>
          </a:xfrm>
          <a:prstGeom prst="rect">
            <a:avLst/>
          </a:prstGeom>
          <a:noFill/>
          <a:ln w="15875" cap="flat" cmpd="sng" algn="ctr">
            <a:solidFill>
              <a:schemeClr val="bg1">
                <a:lumMod val="65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sp>
        <p:nvSpPr>
          <p:cNvPr id="46" name="TextBox 45">
            <a:extLst>
              <a:ext uri="{FF2B5EF4-FFF2-40B4-BE49-F238E27FC236}">
                <a16:creationId xmlns:a16="http://schemas.microsoft.com/office/drawing/2014/main" id="{2470728F-CE0D-434E-B353-B6F5564A47B4}"/>
              </a:ext>
            </a:extLst>
          </p:cNvPr>
          <p:cNvSpPr txBox="1"/>
          <p:nvPr/>
        </p:nvSpPr>
        <p:spPr>
          <a:xfrm>
            <a:off x="5397583" y="1492348"/>
            <a:ext cx="2691853" cy="215444"/>
          </a:xfrm>
          <a:prstGeom prst="rect">
            <a:avLst/>
          </a:prstGeom>
          <a:noFill/>
        </p:spPr>
        <p:txBody>
          <a:bodyPr wrap="square" lIns="0" tIns="0" rIns="0" bIns="0" rtlCol="0">
            <a:spAutoFit/>
          </a:bodyPr>
          <a:lstStyle/>
          <a:p>
            <a:r>
              <a:rPr lang="en-US" sz="1400">
                <a:gradFill>
                  <a:gsLst>
                    <a:gs pos="2917">
                      <a:schemeClr val="tx1"/>
                    </a:gs>
                    <a:gs pos="30000">
                      <a:schemeClr val="tx1"/>
                    </a:gs>
                  </a:gsLst>
                  <a:lin ang="5400000" scaled="0"/>
                </a:gradFill>
                <a:latin typeface="+mj-lt"/>
              </a:rPr>
              <a:t>Data Provider</a:t>
            </a:r>
          </a:p>
        </p:txBody>
      </p:sp>
      <p:sp>
        <p:nvSpPr>
          <p:cNvPr id="48" name="Rectangle 47">
            <a:extLst>
              <a:ext uri="{FF2B5EF4-FFF2-40B4-BE49-F238E27FC236}">
                <a16:creationId xmlns:a16="http://schemas.microsoft.com/office/drawing/2014/main" id="{89F1ACC6-ECD7-47DB-865B-A37C1D9F8B83}"/>
              </a:ext>
            </a:extLst>
          </p:cNvPr>
          <p:cNvSpPr/>
          <p:nvPr/>
        </p:nvSpPr>
        <p:spPr bwMode="auto">
          <a:xfrm>
            <a:off x="5629868" y="2443702"/>
            <a:ext cx="1927678" cy="934498"/>
          </a:xfrm>
          <a:prstGeom prst="rect">
            <a:avLst/>
          </a:prstGeom>
          <a:solidFill>
            <a:srgbClr val="FFFFFF"/>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sp>
        <p:nvSpPr>
          <p:cNvPr id="54" name="TextBox 53">
            <a:extLst>
              <a:ext uri="{FF2B5EF4-FFF2-40B4-BE49-F238E27FC236}">
                <a16:creationId xmlns:a16="http://schemas.microsoft.com/office/drawing/2014/main" id="{8BF55BC7-5954-4EB2-855D-732187990EE3}"/>
              </a:ext>
            </a:extLst>
          </p:cNvPr>
          <p:cNvSpPr txBox="1"/>
          <p:nvPr/>
        </p:nvSpPr>
        <p:spPr>
          <a:xfrm>
            <a:off x="5629868" y="2090976"/>
            <a:ext cx="2255520" cy="215444"/>
          </a:xfrm>
          <a:prstGeom prst="rect">
            <a:avLst/>
          </a:prstGeom>
          <a:noFill/>
        </p:spPr>
        <p:txBody>
          <a:bodyPr wrap="square" lIns="0" tIns="0" rIns="0" bIns="0" rtlCol="0">
            <a:spAutoFit/>
          </a:bodyPr>
          <a:lstStyle/>
          <a:p>
            <a:r>
              <a:rPr lang="en-US" sz="1400">
                <a:gradFill>
                  <a:gsLst>
                    <a:gs pos="2917">
                      <a:schemeClr val="tx1"/>
                    </a:gs>
                    <a:gs pos="30000">
                      <a:schemeClr val="tx1"/>
                    </a:gs>
                  </a:gsLst>
                  <a:lin ang="5400000" scaled="0"/>
                </a:gradFill>
                <a:latin typeface="+mj-lt"/>
              </a:rPr>
              <a:t>Data provider’s website</a:t>
            </a:r>
          </a:p>
        </p:txBody>
      </p:sp>
      <p:pic>
        <p:nvPicPr>
          <p:cNvPr id="55" name="Graphic 54">
            <a:extLst>
              <a:ext uri="{FF2B5EF4-FFF2-40B4-BE49-F238E27FC236}">
                <a16:creationId xmlns:a16="http://schemas.microsoft.com/office/drawing/2014/main" id="{4B08B261-D67C-4690-A8B2-87DEC4F384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5895624" y="2559401"/>
            <a:ext cx="698081" cy="698081"/>
          </a:xfrm>
          <a:prstGeom prst="rect">
            <a:avLst/>
          </a:prstGeom>
        </p:spPr>
      </p:pic>
      <p:sp>
        <p:nvSpPr>
          <p:cNvPr id="56" name="Rectangle 55">
            <a:extLst>
              <a:ext uri="{FF2B5EF4-FFF2-40B4-BE49-F238E27FC236}">
                <a16:creationId xmlns:a16="http://schemas.microsoft.com/office/drawing/2014/main" id="{E9FAD963-5088-49E5-B958-5EF2FACCC2EA}"/>
              </a:ext>
            </a:extLst>
          </p:cNvPr>
          <p:cNvSpPr/>
          <p:nvPr/>
        </p:nvSpPr>
        <p:spPr bwMode="auto">
          <a:xfrm>
            <a:off x="9645583" y="1923234"/>
            <a:ext cx="1792909" cy="4101048"/>
          </a:xfrm>
          <a:prstGeom prst="rect">
            <a:avLst/>
          </a:prstGeom>
          <a:noFill/>
          <a:ln w="15875" cap="flat" cmpd="sng" algn="ctr">
            <a:solidFill>
              <a:schemeClr val="bg1">
                <a:lumMod val="65000"/>
              </a:scheme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sp>
        <p:nvSpPr>
          <p:cNvPr id="57" name="TextBox 56">
            <a:extLst>
              <a:ext uri="{FF2B5EF4-FFF2-40B4-BE49-F238E27FC236}">
                <a16:creationId xmlns:a16="http://schemas.microsoft.com/office/drawing/2014/main" id="{29462D1E-B188-49FC-B215-D4F71409B1A2}"/>
              </a:ext>
            </a:extLst>
          </p:cNvPr>
          <p:cNvSpPr txBox="1"/>
          <p:nvPr/>
        </p:nvSpPr>
        <p:spPr>
          <a:xfrm>
            <a:off x="9659859" y="1492347"/>
            <a:ext cx="1778633" cy="215444"/>
          </a:xfrm>
          <a:prstGeom prst="rect">
            <a:avLst/>
          </a:prstGeom>
          <a:noFill/>
        </p:spPr>
        <p:txBody>
          <a:bodyPr wrap="square" lIns="0" tIns="0" rIns="0" bIns="0" rtlCol="0">
            <a:spAutoFit/>
          </a:bodyPr>
          <a:lstStyle/>
          <a:p>
            <a:r>
              <a:rPr lang="en-US" sz="1400">
                <a:gradFill>
                  <a:gsLst>
                    <a:gs pos="2917">
                      <a:schemeClr val="tx1"/>
                    </a:gs>
                    <a:gs pos="30000">
                      <a:schemeClr val="tx1"/>
                    </a:gs>
                  </a:gsLst>
                  <a:lin ang="5400000" scaled="0"/>
                </a:gradFill>
                <a:latin typeface="+mj-lt"/>
              </a:rPr>
              <a:t>Customer</a:t>
            </a:r>
          </a:p>
        </p:txBody>
      </p:sp>
      <p:sp>
        <p:nvSpPr>
          <p:cNvPr id="58" name="TextBox 57">
            <a:extLst>
              <a:ext uri="{FF2B5EF4-FFF2-40B4-BE49-F238E27FC236}">
                <a16:creationId xmlns:a16="http://schemas.microsoft.com/office/drawing/2014/main" id="{041AD25D-D3A9-471B-90F1-F81D1AF7C698}"/>
              </a:ext>
            </a:extLst>
          </p:cNvPr>
          <p:cNvSpPr txBox="1"/>
          <p:nvPr/>
        </p:nvSpPr>
        <p:spPr>
          <a:xfrm>
            <a:off x="9892145" y="2090974"/>
            <a:ext cx="1507794" cy="215444"/>
          </a:xfrm>
          <a:prstGeom prst="rect">
            <a:avLst/>
          </a:prstGeom>
          <a:noFill/>
        </p:spPr>
        <p:txBody>
          <a:bodyPr wrap="square" lIns="0" tIns="0" rIns="0" bIns="0" rtlCol="0">
            <a:spAutoFit/>
          </a:bodyPr>
          <a:lstStyle/>
          <a:p>
            <a:r>
              <a:rPr lang="en-US" sz="1400">
                <a:gradFill>
                  <a:gsLst>
                    <a:gs pos="2917">
                      <a:schemeClr val="tx1"/>
                    </a:gs>
                    <a:gs pos="30000">
                      <a:schemeClr val="tx1"/>
                    </a:gs>
                  </a:gsLst>
                  <a:lin ang="5400000" scaled="0"/>
                </a:gradFill>
                <a:latin typeface="+mj-lt"/>
              </a:rPr>
              <a:t>Data Scientist</a:t>
            </a:r>
          </a:p>
        </p:txBody>
      </p:sp>
      <p:sp>
        <p:nvSpPr>
          <p:cNvPr id="59" name="TextBox 58">
            <a:extLst>
              <a:ext uri="{FF2B5EF4-FFF2-40B4-BE49-F238E27FC236}">
                <a16:creationId xmlns:a16="http://schemas.microsoft.com/office/drawing/2014/main" id="{3BDD2192-0703-4D61-96C7-C65C3A882EE8}"/>
              </a:ext>
            </a:extLst>
          </p:cNvPr>
          <p:cNvSpPr txBox="1"/>
          <p:nvPr/>
        </p:nvSpPr>
        <p:spPr>
          <a:xfrm>
            <a:off x="9906420" y="5423014"/>
            <a:ext cx="1493518" cy="430887"/>
          </a:xfrm>
          <a:prstGeom prst="rect">
            <a:avLst/>
          </a:prstGeom>
          <a:noFill/>
        </p:spPr>
        <p:txBody>
          <a:bodyPr wrap="square" lIns="0" tIns="0" rIns="0" bIns="0" rtlCol="0">
            <a:spAutoFit/>
          </a:bodyPr>
          <a:lstStyle/>
          <a:p>
            <a:r>
              <a:rPr lang="en-US" sz="1400">
                <a:gradFill>
                  <a:gsLst>
                    <a:gs pos="2917">
                      <a:schemeClr val="tx1"/>
                    </a:gs>
                    <a:gs pos="30000">
                      <a:schemeClr val="tx1"/>
                    </a:gs>
                  </a:gsLst>
                  <a:lin ang="5400000" scaled="0"/>
                </a:gradFill>
                <a:latin typeface="+mj-lt"/>
              </a:rPr>
              <a:t>Customer’s</a:t>
            </a:r>
          </a:p>
          <a:p>
            <a:r>
              <a:rPr lang="en-US" sz="1400">
                <a:gradFill>
                  <a:gsLst>
                    <a:gs pos="2917">
                      <a:schemeClr val="tx1"/>
                    </a:gs>
                    <a:gs pos="30000">
                      <a:schemeClr val="tx1"/>
                    </a:gs>
                  </a:gsLst>
                  <a:lin ang="5400000" scaled="0"/>
                </a:gradFill>
                <a:latin typeface="+mj-lt"/>
              </a:rPr>
              <a:t>Azure Tenant</a:t>
            </a:r>
          </a:p>
        </p:txBody>
      </p:sp>
      <p:sp>
        <p:nvSpPr>
          <p:cNvPr id="60" name="Rectangle 59">
            <a:extLst>
              <a:ext uri="{FF2B5EF4-FFF2-40B4-BE49-F238E27FC236}">
                <a16:creationId xmlns:a16="http://schemas.microsoft.com/office/drawing/2014/main" id="{DA83A8A3-F943-431C-87CA-8744FB5A5A99}"/>
              </a:ext>
            </a:extLst>
          </p:cNvPr>
          <p:cNvSpPr/>
          <p:nvPr/>
        </p:nvSpPr>
        <p:spPr bwMode="auto">
          <a:xfrm>
            <a:off x="9892143" y="4336579"/>
            <a:ext cx="1304221" cy="934498"/>
          </a:xfrm>
          <a:prstGeom prst="rect">
            <a:avLst/>
          </a:prstGeom>
          <a:solidFill>
            <a:srgbClr val="FFFFFF"/>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pic>
        <p:nvPicPr>
          <p:cNvPr id="61" name="Graphic 60">
            <a:extLst>
              <a:ext uri="{FF2B5EF4-FFF2-40B4-BE49-F238E27FC236}">
                <a16:creationId xmlns:a16="http://schemas.microsoft.com/office/drawing/2014/main" id="{8C888867-0673-4EBC-91EA-1F5EBBCDF1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45677" y="4575228"/>
            <a:ext cx="457200" cy="457200"/>
          </a:xfrm>
          <a:prstGeom prst="rect">
            <a:avLst/>
          </a:prstGeom>
        </p:spPr>
      </p:pic>
      <p:pic>
        <p:nvPicPr>
          <p:cNvPr id="62" name="Graphic 61">
            <a:extLst>
              <a:ext uri="{FF2B5EF4-FFF2-40B4-BE49-F238E27FC236}">
                <a16:creationId xmlns:a16="http://schemas.microsoft.com/office/drawing/2014/main" id="{444E3F02-3E4B-4642-B10F-57E910127B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01794" y="4437015"/>
            <a:ext cx="351591" cy="351591"/>
          </a:xfrm>
          <a:prstGeom prst="rect">
            <a:avLst/>
          </a:prstGeom>
        </p:spPr>
      </p:pic>
      <p:pic>
        <p:nvPicPr>
          <p:cNvPr id="63" name="Graphic 62">
            <a:extLst>
              <a:ext uri="{FF2B5EF4-FFF2-40B4-BE49-F238E27FC236}">
                <a16:creationId xmlns:a16="http://schemas.microsoft.com/office/drawing/2014/main" id="{58F859AE-A734-40E3-AB15-D833D603639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63745" y="2599742"/>
            <a:ext cx="669309" cy="669309"/>
          </a:xfrm>
          <a:prstGeom prst="rect">
            <a:avLst/>
          </a:prstGeom>
        </p:spPr>
      </p:pic>
      <p:cxnSp>
        <p:nvCxnSpPr>
          <p:cNvPr id="64" name="Straight Connector 63">
            <a:extLst>
              <a:ext uri="{FF2B5EF4-FFF2-40B4-BE49-F238E27FC236}">
                <a16:creationId xmlns:a16="http://schemas.microsoft.com/office/drawing/2014/main" id="{657FD50F-FBCD-4EB5-9BD6-122E74B60D42}"/>
              </a:ext>
            </a:extLst>
          </p:cNvPr>
          <p:cNvCxnSpPr>
            <a:cxnSpLocks/>
          </p:cNvCxnSpPr>
          <p:nvPr/>
        </p:nvCxnSpPr>
        <p:spPr>
          <a:xfrm flipH="1">
            <a:off x="7662912" y="2923359"/>
            <a:ext cx="2229231" cy="0"/>
          </a:xfrm>
          <a:prstGeom prst="line">
            <a:avLst/>
          </a:prstGeom>
          <a:ln w="15875">
            <a:solidFill>
              <a:schemeClr val="accent1"/>
            </a:solidFill>
            <a:prstDash val="solid"/>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BC47B8B0-E5E6-407D-8D62-257071D76E8C}"/>
              </a:ext>
            </a:extLst>
          </p:cNvPr>
          <p:cNvSpPr/>
          <p:nvPr/>
        </p:nvSpPr>
        <p:spPr>
          <a:xfrm>
            <a:off x="8014223" y="2384597"/>
            <a:ext cx="1196430" cy="430887"/>
          </a:xfrm>
          <a:prstGeom prst="rect">
            <a:avLst/>
          </a:prstGeom>
          <a:ln>
            <a:noFill/>
          </a:ln>
        </p:spPr>
        <p:txBody>
          <a:bodyPr wrap="square" lIns="0" tIns="0" rIns="0" bIns="0">
            <a:spAutoFit/>
          </a:bodyPr>
          <a:lstStyle/>
          <a:p>
            <a:pPr marL="0" marR="0" lvl="0" indent="0" defTabSz="60958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accent1"/>
                </a:solidFill>
                <a:effectLst/>
                <a:uLnTx/>
                <a:uFillTx/>
                <a:latin typeface="+mj-lt"/>
                <a:cs typeface="Segoe UI Semibold" panose="020B0702040204020203" pitchFamily="34" charset="0"/>
              </a:rPr>
              <a:t>Browse and purchase data</a:t>
            </a:r>
            <a:endParaRPr lang="en-US" sz="1400">
              <a:solidFill>
                <a:schemeClr val="accent1"/>
              </a:solidFill>
              <a:latin typeface="+mj-lt"/>
              <a:cs typeface="Segoe UI Semibold" panose="020B0702040204020203" pitchFamily="34" charset="0"/>
            </a:endParaRPr>
          </a:p>
        </p:txBody>
      </p:sp>
      <p:cxnSp>
        <p:nvCxnSpPr>
          <p:cNvPr id="66" name="Straight Connector 65">
            <a:extLst>
              <a:ext uri="{FF2B5EF4-FFF2-40B4-BE49-F238E27FC236}">
                <a16:creationId xmlns:a16="http://schemas.microsoft.com/office/drawing/2014/main" id="{62C3616F-A4BC-470F-BE4D-805C7D4601E5}"/>
              </a:ext>
            </a:extLst>
          </p:cNvPr>
          <p:cNvCxnSpPr>
            <a:cxnSpLocks/>
          </p:cNvCxnSpPr>
          <p:nvPr/>
        </p:nvCxnSpPr>
        <p:spPr>
          <a:xfrm>
            <a:off x="7022087" y="4788606"/>
            <a:ext cx="2781175" cy="0"/>
          </a:xfrm>
          <a:prstGeom prst="line">
            <a:avLst/>
          </a:prstGeom>
          <a:ln w="15875">
            <a:solidFill>
              <a:schemeClr val="accent1"/>
            </a:solidFill>
            <a:prstDash val="solid"/>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C79B66-CCDC-4BAE-A278-975C844CBE5F}"/>
              </a:ext>
            </a:extLst>
          </p:cNvPr>
          <p:cNvSpPr/>
          <p:nvPr/>
        </p:nvSpPr>
        <p:spPr>
          <a:xfrm>
            <a:off x="8014223" y="4275656"/>
            <a:ext cx="1359758" cy="430887"/>
          </a:xfrm>
          <a:prstGeom prst="rect">
            <a:avLst/>
          </a:prstGeom>
          <a:ln>
            <a:noFill/>
          </a:ln>
        </p:spPr>
        <p:txBody>
          <a:bodyPr wrap="square" lIns="0" tIns="0" rIns="0" bIns="0">
            <a:spAutoFit/>
          </a:bodyPr>
          <a:lstStyle/>
          <a:p>
            <a:pPr marL="0" marR="0" lvl="0" indent="0" defTabSz="60958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accent1"/>
                </a:solidFill>
                <a:effectLst/>
                <a:uLnTx/>
                <a:uFillTx/>
                <a:latin typeface="+mj-lt"/>
                <a:cs typeface="Segoe UI Semibold" panose="020B0702040204020203" pitchFamily="34" charset="0"/>
              </a:rPr>
              <a:t>Data distributed to customer</a:t>
            </a:r>
            <a:endParaRPr lang="en-US" sz="1400">
              <a:solidFill>
                <a:schemeClr val="accent1"/>
              </a:solidFill>
              <a:latin typeface="+mj-lt"/>
              <a:cs typeface="Segoe UI Semibold" panose="020B0702040204020203" pitchFamily="34" charset="0"/>
            </a:endParaRPr>
          </a:p>
        </p:txBody>
      </p:sp>
      <p:sp>
        <p:nvSpPr>
          <p:cNvPr id="68" name="TextBox 67">
            <a:extLst>
              <a:ext uri="{FF2B5EF4-FFF2-40B4-BE49-F238E27FC236}">
                <a16:creationId xmlns:a16="http://schemas.microsoft.com/office/drawing/2014/main" id="{B5E0FE92-2EB8-43C1-BE19-04938DC22203}"/>
              </a:ext>
            </a:extLst>
          </p:cNvPr>
          <p:cNvSpPr txBox="1"/>
          <p:nvPr/>
        </p:nvSpPr>
        <p:spPr>
          <a:xfrm>
            <a:off x="5644144" y="5423014"/>
            <a:ext cx="1493518" cy="430887"/>
          </a:xfrm>
          <a:prstGeom prst="rect">
            <a:avLst/>
          </a:prstGeom>
          <a:noFill/>
        </p:spPr>
        <p:txBody>
          <a:bodyPr wrap="square" lIns="0" tIns="0" rIns="0" bIns="0" rtlCol="0">
            <a:spAutoFit/>
          </a:bodyPr>
          <a:lstStyle/>
          <a:p>
            <a:r>
              <a:rPr lang="en-US" sz="1400">
                <a:gradFill>
                  <a:gsLst>
                    <a:gs pos="2917">
                      <a:schemeClr val="tx1"/>
                    </a:gs>
                    <a:gs pos="30000">
                      <a:schemeClr val="tx1"/>
                    </a:gs>
                  </a:gsLst>
                  <a:lin ang="5400000" scaled="0"/>
                </a:gradFill>
                <a:latin typeface="+mj-lt"/>
              </a:rPr>
              <a:t>Data provider’s</a:t>
            </a:r>
          </a:p>
          <a:p>
            <a:r>
              <a:rPr lang="en-US" sz="1400">
                <a:gradFill>
                  <a:gsLst>
                    <a:gs pos="2917">
                      <a:schemeClr val="tx1"/>
                    </a:gs>
                    <a:gs pos="30000">
                      <a:schemeClr val="tx1"/>
                    </a:gs>
                  </a:gsLst>
                  <a:lin ang="5400000" scaled="0"/>
                </a:gradFill>
                <a:latin typeface="+mj-lt"/>
              </a:rPr>
              <a:t>Azure Tenant</a:t>
            </a:r>
          </a:p>
        </p:txBody>
      </p:sp>
      <p:sp>
        <p:nvSpPr>
          <p:cNvPr id="69" name="Rectangle 68">
            <a:extLst>
              <a:ext uri="{FF2B5EF4-FFF2-40B4-BE49-F238E27FC236}">
                <a16:creationId xmlns:a16="http://schemas.microsoft.com/office/drawing/2014/main" id="{2EC2357A-6E93-4D33-B318-62D5F9649171}"/>
              </a:ext>
            </a:extLst>
          </p:cNvPr>
          <p:cNvSpPr/>
          <p:nvPr/>
        </p:nvSpPr>
        <p:spPr bwMode="auto">
          <a:xfrm>
            <a:off x="5629866" y="4336579"/>
            <a:ext cx="1927679" cy="934498"/>
          </a:xfrm>
          <a:prstGeom prst="rect">
            <a:avLst/>
          </a:prstGeom>
          <a:solidFill>
            <a:srgbClr val="FFFFFF"/>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pic>
        <p:nvPicPr>
          <p:cNvPr id="70" name="Graphic 69">
            <a:extLst>
              <a:ext uri="{FF2B5EF4-FFF2-40B4-BE49-F238E27FC236}">
                <a16:creationId xmlns:a16="http://schemas.microsoft.com/office/drawing/2014/main" id="{AF8FBAD8-C51F-4A44-951F-40D2FF559E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83401" y="4575228"/>
            <a:ext cx="457200" cy="457200"/>
          </a:xfrm>
          <a:prstGeom prst="rect">
            <a:avLst/>
          </a:prstGeom>
        </p:spPr>
      </p:pic>
      <p:pic>
        <p:nvPicPr>
          <p:cNvPr id="71" name="Graphic 70">
            <a:extLst>
              <a:ext uri="{FF2B5EF4-FFF2-40B4-BE49-F238E27FC236}">
                <a16:creationId xmlns:a16="http://schemas.microsoft.com/office/drawing/2014/main" id="{C87AE473-7A04-4393-9F6A-E91AB45806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53306" y="4437015"/>
            <a:ext cx="351591" cy="351591"/>
          </a:xfrm>
          <a:prstGeom prst="rect">
            <a:avLst/>
          </a:prstGeom>
        </p:spPr>
      </p:pic>
      <p:cxnSp>
        <p:nvCxnSpPr>
          <p:cNvPr id="72" name="Straight Connector 71">
            <a:extLst>
              <a:ext uri="{FF2B5EF4-FFF2-40B4-BE49-F238E27FC236}">
                <a16:creationId xmlns:a16="http://schemas.microsoft.com/office/drawing/2014/main" id="{1423C755-1C9B-4D2A-8E0F-137911ECAAC0}"/>
              </a:ext>
            </a:extLst>
          </p:cNvPr>
          <p:cNvCxnSpPr>
            <a:cxnSpLocks/>
          </p:cNvCxnSpPr>
          <p:nvPr/>
        </p:nvCxnSpPr>
        <p:spPr>
          <a:xfrm>
            <a:off x="5150224" y="3826330"/>
            <a:ext cx="6528632" cy="0"/>
          </a:xfrm>
          <a:prstGeom prst="line">
            <a:avLst/>
          </a:prstGeom>
          <a:ln w="25400">
            <a:solidFill>
              <a:schemeClr val="bg1">
                <a:lumMod val="7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2AF67F6A-4C61-4CF0-A22A-21EEA9DB8415}"/>
              </a:ext>
            </a:extLst>
          </p:cNvPr>
          <p:cNvSpPr/>
          <p:nvPr/>
        </p:nvSpPr>
        <p:spPr>
          <a:xfrm>
            <a:off x="6003400" y="3600164"/>
            <a:ext cx="1727197" cy="430887"/>
          </a:xfrm>
          <a:prstGeom prst="rect">
            <a:avLst/>
          </a:prstGeom>
          <a:solidFill>
            <a:schemeClr val="bg1"/>
          </a:solidFill>
          <a:ln>
            <a:noFill/>
          </a:ln>
        </p:spPr>
        <p:txBody>
          <a:bodyPr wrap="square" lIns="91440" tIns="0" rIns="91440" bIns="0" anchor="ctr" anchorCtr="0">
            <a:spAutoFit/>
          </a:bodyPr>
          <a:lstStyle/>
          <a:p>
            <a:pPr marL="0" marR="0" lvl="0" indent="0" defTabSz="60958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accent1"/>
                </a:solidFill>
                <a:effectLst/>
                <a:uLnTx/>
                <a:uFillTx/>
                <a:latin typeface="+mj-lt"/>
                <a:cs typeface="Segoe UI Semibold" panose="020B0702040204020203" pitchFamily="34" charset="0"/>
              </a:rPr>
              <a:t>Automate sharing via Data Share API</a:t>
            </a:r>
            <a:endParaRPr lang="en-US" sz="1400">
              <a:solidFill>
                <a:schemeClr val="accent1"/>
              </a:solidFill>
              <a:latin typeface="+mj-lt"/>
              <a:cs typeface="Segoe UI Semibold" panose="020B0702040204020203" pitchFamily="34" charset="0"/>
            </a:endParaRPr>
          </a:p>
        </p:txBody>
      </p:sp>
      <p:sp>
        <p:nvSpPr>
          <p:cNvPr id="74" name="Oval 73">
            <a:extLst>
              <a:ext uri="{FF2B5EF4-FFF2-40B4-BE49-F238E27FC236}">
                <a16:creationId xmlns:a16="http://schemas.microsoft.com/office/drawing/2014/main" id="{3497287B-F754-4574-82DB-07F7F9451088}"/>
              </a:ext>
            </a:extLst>
          </p:cNvPr>
          <p:cNvSpPr/>
          <p:nvPr/>
        </p:nvSpPr>
        <p:spPr bwMode="auto">
          <a:xfrm>
            <a:off x="8004130" y="2089804"/>
            <a:ext cx="217784" cy="21778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100" b="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1</a:t>
            </a:r>
          </a:p>
        </p:txBody>
      </p:sp>
      <p:sp>
        <p:nvSpPr>
          <p:cNvPr id="75" name="Oval 74">
            <a:extLst>
              <a:ext uri="{FF2B5EF4-FFF2-40B4-BE49-F238E27FC236}">
                <a16:creationId xmlns:a16="http://schemas.microsoft.com/office/drawing/2014/main" id="{51EA2BE4-E70F-403B-A627-CE3082A31D28}"/>
              </a:ext>
            </a:extLst>
          </p:cNvPr>
          <p:cNvSpPr/>
          <p:nvPr/>
        </p:nvSpPr>
        <p:spPr bwMode="auto">
          <a:xfrm>
            <a:off x="5515061" y="3717438"/>
            <a:ext cx="217784" cy="21778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100" b="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2</a:t>
            </a:r>
          </a:p>
        </p:txBody>
      </p:sp>
      <p:sp>
        <p:nvSpPr>
          <p:cNvPr id="76" name="Oval 75">
            <a:extLst>
              <a:ext uri="{FF2B5EF4-FFF2-40B4-BE49-F238E27FC236}">
                <a16:creationId xmlns:a16="http://schemas.microsoft.com/office/drawing/2014/main" id="{B6340126-76C3-4E47-ACC2-A4B94750B3BD}"/>
              </a:ext>
            </a:extLst>
          </p:cNvPr>
          <p:cNvSpPr/>
          <p:nvPr/>
        </p:nvSpPr>
        <p:spPr bwMode="auto">
          <a:xfrm>
            <a:off x="8004130" y="4000265"/>
            <a:ext cx="217784" cy="21778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100" b="1">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38713835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D2D9-7AD7-41E6-A430-C77CFBF69BB7}"/>
              </a:ext>
            </a:extLst>
          </p:cNvPr>
          <p:cNvSpPr>
            <a:spLocks noGrp="1"/>
          </p:cNvSpPr>
          <p:nvPr>
            <p:ph type="title"/>
          </p:nvPr>
        </p:nvSpPr>
        <p:spPr/>
        <p:txBody>
          <a:bodyPr/>
          <a:lstStyle/>
          <a:p>
            <a:r>
              <a:rPr lang="en-US" dirty="0"/>
              <a:t>Finastra – one of the world’s leading </a:t>
            </a:r>
            <a:r>
              <a:rPr lang="en-US" dirty="0" err="1"/>
              <a:t>FinTechs</a:t>
            </a:r>
            <a:endParaRPr lang="en-US" dirty="0"/>
          </a:p>
        </p:txBody>
      </p:sp>
      <p:sp>
        <p:nvSpPr>
          <p:cNvPr id="3" name="Text Placeholder 2">
            <a:extLst>
              <a:ext uri="{FF2B5EF4-FFF2-40B4-BE49-F238E27FC236}">
                <a16:creationId xmlns:a16="http://schemas.microsoft.com/office/drawing/2014/main" id="{CA557A76-1775-4A9F-931A-214CD501043F}"/>
              </a:ext>
            </a:extLst>
          </p:cNvPr>
          <p:cNvSpPr>
            <a:spLocks noGrp="1"/>
          </p:cNvSpPr>
          <p:nvPr>
            <p:ph type="body" sz="quarter" idx="10"/>
          </p:nvPr>
        </p:nvSpPr>
        <p:spPr>
          <a:xfrm>
            <a:off x="608692" y="3944195"/>
            <a:ext cx="10877064" cy="1477328"/>
          </a:xfrm>
        </p:spPr>
        <p:txBody>
          <a:bodyPr/>
          <a:lstStyle/>
          <a:p>
            <a:r>
              <a:rPr lang="en-US" sz="2400" dirty="0">
                <a:solidFill>
                  <a:schemeClr val="accent1"/>
                </a:solidFill>
              </a:rPr>
              <a:t>“Our decision to integrate Azure Data Share with Finastra’s FusionFabric.cloud platform is now a great way to  further accelerate innovation via an expanded open ecosystem.”</a:t>
            </a:r>
          </a:p>
        </p:txBody>
      </p:sp>
      <p:sp>
        <p:nvSpPr>
          <p:cNvPr id="4" name="Rectangle 3">
            <a:extLst>
              <a:ext uri="{FF2B5EF4-FFF2-40B4-BE49-F238E27FC236}">
                <a16:creationId xmlns:a16="http://schemas.microsoft.com/office/drawing/2014/main" id="{F9314870-042F-4C17-B68B-56251C996026}"/>
              </a:ext>
            </a:extLst>
          </p:cNvPr>
          <p:cNvSpPr/>
          <p:nvPr/>
        </p:nvSpPr>
        <p:spPr>
          <a:xfrm>
            <a:off x="7147933" y="5006897"/>
            <a:ext cx="4170555" cy="184666"/>
          </a:xfrm>
          <a:prstGeom prst="rect">
            <a:avLst/>
          </a:prstGeom>
        </p:spPr>
        <p:txBody>
          <a:bodyPr wrap="square" lIns="0" tIns="0" rIns="0" bIns="0">
            <a:spAutoFit/>
          </a:bodyPr>
          <a:lstStyle/>
          <a:p>
            <a:r>
              <a:rPr lang="en-US" sz="1200" b="1" dirty="0"/>
              <a:t>Eli Rosner, </a:t>
            </a:r>
            <a:r>
              <a:rPr lang="en-US" sz="1200" dirty="0">
                <a:latin typeface="SegoeUI"/>
              </a:rPr>
              <a:t>Chief Product and Technology Officer, Finastra</a:t>
            </a:r>
            <a:endParaRPr lang="en-US" sz="1200" dirty="0"/>
          </a:p>
        </p:txBody>
      </p:sp>
      <p:pic>
        <p:nvPicPr>
          <p:cNvPr id="5" name="Picture 1" descr="FINASTRA">
            <a:extLst>
              <a:ext uri="{FF2B5EF4-FFF2-40B4-BE49-F238E27FC236}">
                <a16:creationId xmlns:a16="http://schemas.microsoft.com/office/drawing/2014/main" id="{F94608D6-7CDE-4EE3-9903-2ABFBA02D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8315" y="302796"/>
            <a:ext cx="1105799" cy="5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4">
            <a:extLst>
              <a:ext uri="{FF2B5EF4-FFF2-40B4-BE49-F238E27FC236}">
                <a16:creationId xmlns:a16="http://schemas.microsoft.com/office/drawing/2014/main" id="{BC94CC72-797E-474A-984F-CC6FB05273D1}"/>
              </a:ext>
            </a:extLst>
          </p:cNvPr>
          <p:cNvSpPr txBox="1">
            <a:spLocks/>
          </p:cNvSpPr>
          <p:nvPr/>
        </p:nvSpPr>
        <p:spPr>
          <a:xfrm>
            <a:off x="619843" y="1434370"/>
            <a:ext cx="11018520" cy="221599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192">
              <a:spcBef>
                <a:spcPts val="0"/>
              </a:spcBef>
            </a:pPr>
            <a:r>
              <a:rPr lang="en-US" sz="2400" dirty="0">
                <a:solidFill>
                  <a:srgbClr val="000000"/>
                </a:solidFill>
              </a:rPr>
              <a:t>Finastra is fully integrating Azure Data Share with their open platform, </a:t>
            </a:r>
            <a:r>
              <a:rPr lang="en-US" sz="2400" dirty="0" err="1">
                <a:solidFill>
                  <a:srgbClr val="000000"/>
                </a:solidFill>
              </a:rPr>
              <a:t>FusionFabric.cloud</a:t>
            </a:r>
            <a:r>
              <a:rPr lang="en-US" sz="2400" dirty="0">
                <a:solidFill>
                  <a:srgbClr val="000000"/>
                </a:solidFill>
              </a:rPr>
              <a:t>, to enable seamless distribution of premium datasets to a wider ecosystem of application developers across the FinTech value chain. </a:t>
            </a:r>
          </a:p>
          <a:p>
            <a:pPr defTabSz="914192">
              <a:spcBef>
                <a:spcPts val="0"/>
              </a:spcBef>
            </a:pPr>
            <a:endParaRPr lang="en-US" sz="2400" dirty="0">
              <a:solidFill>
                <a:srgbClr val="000000"/>
              </a:solidFill>
            </a:endParaRPr>
          </a:p>
          <a:p>
            <a:pPr defTabSz="914192">
              <a:spcBef>
                <a:spcPts val="0"/>
              </a:spcBef>
            </a:pPr>
            <a:r>
              <a:rPr lang="en-US" sz="2400" dirty="0">
                <a:solidFill>
                  <a:srgbClr val="000000"/>
                </a:solidFill>
              </a:rPr>
              <a:t>Azure Data Share significantly reduces the go to market timeframe and unlocking net new revenue potential for Finastra.</a:t>
            </a:r>
            <a:endParaRPr lang="en-US" sz="2400" b="1" dirty="0">
              <a:solidFill>
                <a:srgbClr val="0078D7"/>
              </a:solidFill>
            </a:endParaRPr>
          </a:p>
        </p:txBody>
      </p:sp>
    </p:spTree>
    <p:extLst>
      <p:ext uri="{BB962C8B-B14F-4D97-AF65-F5344CB8AC3E}">
        <p14:creationId xmlns:p14="http://schemas.microsoft.com/office/powerpoint/2010/main" val="323298749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F0D5-2B66-4863-926E-686E7523ED7F}"/>
              </a:ext>
            </a:extLst>
          </p:cNvPr>
          <p:cNvSpPr>
            <a:spLocks noGrp="1"/>
          </p:cNvSpPr>
          <p:nvPr>
            <p:ph type="title"/>
          </p:nvPr>
        </p:nvSpPr>
        <p:spPr/>
        <p:txBody>
          <a:bodyPr/>
          <a:lstStyle/>
          <a:p>
            <a:r>
              <a:rPr lang="en-US" sz="3600" dirty="0">
                <a:cs typeface="Segoe UI Semibold"/>
              </a:rPr>
              <a:t>Next steps</a:t>
            </a:r>
          </a:p>
        </p:txBody>
      </p:sp>
      <p:sp>
        <p:nvSpPr>
          <p:cNvPr id="4" name="Text Placeholder 3">
            <a:extLst>
              <a:ext uri="{FF2B5EF4-FFF2-40B4-BE49-F238E27FC236}">
                <a16:creationId xmlns:a16="http://schemas.microsoft.com/office/drawing/2014/main" id="{49C95956-54ED-E640-BF5A-EA85589AB696}"/>
              </a:ext>
            </a:extLst>
          </p:cNvPr>
          <p:cNvSpPr>
            <a:spLocks noGrp="1"/>
          </p:cNvSpPr>
          <p:nvPr>
            <p:ph type="body" sz="quarter" idx="10"/>
          </p:nvPr>
        </p:nvSpPr>
        <p:spPr>
          <a:xfrm>
            <a:off x="4759205" y="2430247"/>
            <a:ext cx="7253685" cy="1994329"/>
          </a:xfrm>
        </p:spPr>
        <p:txBody>
          <a:bodyPr/>
          <a:lstStyle/>
          <a:p>
            <a:pPr marL="290513" indent="-282575">
              <a:lnSpc>
                <a:spcPct val="200000"/>
              </a:lnSpc>
            </a:pPr>
            <a:r>
              <a:rPr lang="en-US" sz="1800" dirty="0">
                <a:solidFill>
                  <a:schemeClr val="accent1"/>
                </a:solidFill>
              </a:rPr>
              <a:t>1.  </a:t>
            </a:r>
            <a:r>
              <a:rPr lang="en-US" sz="1800" u="sng" dirty="0">
                <a:hlinkClick r:id="rId2"/>
              </a:rPr>
              <a:t>Visit the Azure Data Share product page</a:t>
            </a:r>
            <a:r>
              <a:rPr lang="en-US" sz="1800" dirty="0"/>
              <a:t> to learn more</a:t>
            </a:r>
          </a:p>
          <a:p>
            <a:pPr marL="290513" indent="-282575">
              <a:lnSpc>
                <a:spcPct val="200000"/>
              </a:lnSpc>
            </a:pPr>
            <a:r>
              <a:rPr lang="en-US" sz="1800" dirty="0">
                <a:solidFill>
                  <a:schemeClr val="accent1"/>
                </a:solidFill>
              </a:rPr>
              <a:t>2. </a:t>
            </a:r>
            <a:r>
              <a:rPr lang="en-US" sz="1800" u="sng" dirty="0">
                <a:hlinkClick r:id="rId3"/>
              </a:rPr>
              <a:t>Access documentation, quick starts, and tutorials</a:t>
            </a:r>
            <a:endParaRPr lang="en-US" sz="1800" dirty="0"/>
          </a:p>
          <a:p>
            <a:pPr marL="290513" indent="-282575">
              <a:lnSpc>
                <a:spcPct val="200000"/>
              </a:lnSpc>
            </a:pPr>
            <a:r>
              <a:rPr lang="en-US" sz="1800" dirty="0">
                <a:solidFill>
                  <a:schemeClr val="accent1"/>
                </a:solidFill>
              </a:rPr>
              <a:t>3. </a:t>
            </a:r>
            <a:r>
              <a:rPr lang="en-US" sz="1800" dirty="0">
                <a:hlinkClick r:id="rId4"/>
              </a:rPr>
              <a:t>Get started with Azure Data Share</a:t>
            </a:r>
            <a:r>
              <a:rPr lang="en-US" sz="1800" dirty="0"/>
              <a:t> by navigating to the Azure portal</a:t>
            </a:r>
          </a:p>
        </p:txBody>
      </p:sp>
    </p:spTree>
    <p:extLst>
      <p:ext uri="{BB962C8B-B14F-4D97-AF65-F5344CB8AC3E}">
        <p14:creationId xmlns:p14="http://schemas.microsoft.com/office/powerpoint/2010/main" val="251725014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3568-8873-4214-97C0-C3040BD85279}"/>
              </a:ext>
            </a:extLst>
          </p:cNvPr>
          <p:cNvSpPr>
            <a:spLocks noGrp="1"/>
          </p:cNvSpPr>
          <p:nvPr>
            <p:ph type="title"/>
          </p:nvPr>
        </p:nvSpPr>
        <p:spPr/>
        <p:txBody>
          <a:bodyPr/>
          <a:lstStyle/>
          <a:p>
            <a:r>
              <a:rPr lang="en-US" dirty="0"/>
              <a:t>Cross organization big data collaboration</a:t>
            </a:r>
          </a:p>
        </p:txBody>
      </p:sp>
      <p:sp>
        <p:nvSpPr>
          <p:cNvPr id="20" name="TextBox 19">
            <a:extLst>
              <a:ext uri="{FF2B5EF4-FFF2-40B4-BE49-F238E27FC236}">
                <a16:creationId xmlns:a16="http://schemas.microsoft.com/office/drawing/2014/main" id="{9B7ABF10-CFDC-4ACE-8C5B-1C56105EDB7E}"/>
              </a:ext>
            </a:extLst>
          </p:cNvPr>
          <p:cNvSpPr txBox="1"/>
          <p:nvPr/>
        </p:nvSpPr>
        <p:spPr>
          <a:xfrm>
            <a:off x="380489" y="3084515"/>
            <a:ext cx="135638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accent2"/>
                </a:solidFill>
                <a:effectLst/>
                <a:uLnTx/>
                <a:uFillTx/>
                <a:latin typeface="Segoe UI Semibold" charset="0"/>
                <a:ea typeface="Segoe UI Semibold" charset="0"/>
                <a:cs typeface="Segoe UI Semibold" charset="0"/>
              </a:rPr>
              <a:t>Retail</a:t>
            </a:r>
          </a:p>
        </p:txBody>
      </p:sp>
      <p:sp>
        <p:nvSpPr>
          <p:cNvPr id="21" name="TextBox 20">
            <a:extLst>
              <a:ext uri="{FF2B5EF4-FFF2-40B4-BE49-F238E27FC236}">
                <a16:creationId xmlns:a16="http://schemas.microsoft.com/office/drawing/2014/main" id="{32557F6B-B8E8-4A90-B89E-F7D9F75DD783}"/>
              </a:ext>
            </a:extLst>
          </p:cNvPr>
          <p:cNvSpPr txBox="1"/>
          <p:nvPr/>
        </p:nvSpPr>
        <p:spPr>
          <a:xfrm>
            <a:off x="467691" y="3483542"/>
            <a:ext cx="1181978" cy="130753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latin typeface="Segoe UI"/>
              </a:rPr>
              <a:t>Sales, inventory, demographics data for demand forecasting and price optimization</a:t>
            </a:r>
            <a:endParaRPr kumimoji="0" lang="en-US" sz="1100" b="0" i="0" u="none" strike="noStrike" kern="1200" cap="none" spc="0" normalizeH="0" baseline="0" noProof="0" dirty="0">
              <a:ln>
                <a:noFill/>
              </a:ln>
              <a:effectLst/>
              <a:uLnTx/>
              <a:uFillTx/>
              <a:latin typeface="Segoe UI"/>
              <a:ea typeface="Segoe UI" charset="0"/>
              <a:cs typeface="Segoe UI" charset="0"/>
            </a:endParaRPr>
          </a:p>
        </p:txBody>
      </p:sp>
      <p:sp>
        <p:nvSpPr>
          <p:cNvPr id="22" name="TextBox 21">
            <a:extLst>
              <a:ext uri="{FF2B5EF4-FFF2-40B4-BE49-F238E27FC236}">
                <a16:creationId xmlns:a16="http://schemas.microsoft.com/office/drawing/2014/main" id="{DB1386FD-5C9E-4693-A702-FE2C06C5BC3E}"/>
              </a:ext>
            </a:extLst>
          </p:cNvPr>
          <p:cNvSpPr txBox="1"/>
          <p:nvPr/>
        </p:nvSpPr>
        <p:spPr>
          <a:xfrm>
            <a:off x="6037673" y="3084515"/>
            <a:ext cx="135638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accent2"/>
                </a:solidFill>
                <a:effectLst/>
                <a:uLnTx/>
                <a:uFillTx/>
                <a:latin typeface="Segoe UI Semibold" charset="0"/>
                <a:ea typeface="Segoe UI Semibold" charset="0"/>
                <a:cs typeface="Segoe UI Semibold" charset="0"/>
              </a:rPr>
              <a:t>Finance</a:t>
            </a:r>
          </a:p>
        </p:txBody>
      </p:sp>
      <p:sp>
        <p:nvSpPr>
          <p:cNvPr id="27" name="TextBox 26">
            <a:extLst>
              <a:ext uri="{FF2B5EF4-FFF2-40B4-BE49-F238E27FC236}">
                <a16:creationId xmlns:a16="http://schemas.microsoft.com/office/drawing/2014/main" id="{66AD760C-191E-41A3-8C5D-C646A94C5F27}"/>
              </a:ext>
            </a:extLst>
          </p:cNvPr>
          <p:cNvSpPr txBox="1"/>
          <p:nvPr/>
        </p:nvSpPr>
        <p:spPr>
          <a:xfrm>
            <a:off x="6146838" y="3483542"/>
            <a:ext cx="1138053"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latin typeface="Segoe UI"/>
              </a:rPr>
              <a:t>Financial market data for quantitative analytics</a:t>
            </a:r>
            <a:endParaRPr kumimoji="0" lang="en-US" sz="1100" b="0" i="0" u="none" strike="noStrike" kern="1200" cap="none" spc="0" normalizeH="0" baseline="0" noProof="0" dirty="0">
              <a:ln>
                <a:noFill/>
              </a:ln>
              <a:effectLst/>
              <a:uLnTx/>
              <a:uFillTx/>
              <a:latin typeface="Segoe UI" charset="0"/>
              <a:ea typeface="Segoe UI" charset="0"/>
              <a:cs typeface="Segoe UI" charset="0"/>
            </a:endParaRPr>
          </a:p>
        </p:txBody>
      </p:sp>
      <p:sp>
        <p:nvSpPr>
          <p:cNvPr id="29" name="TextBox 28">
            <a:extLst>
              <a:ext uri="{FF2B5EF4-FFF2-40B4-BE49-F238E27FC236}">
                <a16:creationId xmlns:a16="http://schemas.microsoft.com/office/drawing/2014/main" id="{C0790CCE-7A24-44B1-B77C-66BC5A53A070}"/>
              </a:ext>
            </a:extLst>
          </p:cNvPr>
          <p:cNvSpPr txBox="1"/>
          <p:nvPr/>
        </p:nvSpPr>
        <p:spPr>
          <a:xfrm>
            <a:off x="3333869" y="3084515"/>
            <a:ext cx="135638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accent2"/>
                </a:solidFill>
                <a:effectLst/>
                <a:uLnTx/>
                <a:uFillTx/>
                <a:latin typeface="Segoe UI Semibold" charset="0"/>
                <a:ea typeface="Segoe UI Semibold" charset="0"/>
                <a:cs typeface="Segoe UI Semibold" charset="0"/>
              </a:rPr>
              <a:t>Utilities</a:t>
            </a:r>
          </a:p>
        </p:txBody>
      </p:sp>
      <p:sp>
        <p:nvSpPr>
          <p:cNvPr id="31" name="TextBox 30">
            <a:extLst>
              <a:ext uri="{FF2B5EF4-FFF2-40B4-BE49-F238E27FC236}">
                <a16:creationId xmlns:a16="http://schemas.microsoft.com/office/drawing/2014/main" id="{DE69B8AD-704A-4819-AB2A-D771DD448425}"/>
              </a:ext>
            </a:extLst>
          </p:cNvPr>
          <p:cNvSpPr txBox="1"/>
          <p:nvPr/>
        </p:nvSpPr>
        <p:spPr>
          <a:xfrm>
            <a:off x="3485819" y="3483542"/>
            <a:ext cx="1081979" cy="93871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latin typeface="Segoe UI"/>
              </a:rPr>
              <a:t>Utility data for research on conservation, alternative energies</a:t>
            </a:r>
            <a:endParaRPr kumimoji="0" lang="en-US" sz="1100" b="0" i="0" u="none" strike="noStrike" kern="1200" cap="none" spc="0" normalizeH="0" baseline="0" noProof="0" dirty="0">
              <a:ln>
                <a:noFill/>
              </a:ln>
              <a:effectLst/>
              <a:uLnTx/>
              <a:uFillTx/>
              <a:latin typeface="Segoe UI" charset="0"/>
              <a:ea typeface="Segoe UI" charset="0"/>
              <a:cs typeface="Segoe UI" charset="0"/>
            </a:endParaRPr>
          </a:p>
        </p:txBody>
      </p:sp>
      <p:sp>
        <p:nvSpPr>
          <p:cNvPr id="32" name="TextBox 31">
            <a:extLst>
              <a:ext uri="{FF2B5EF4-FFF2-40B4-BE49-F238E27FC236}">
                <a16:creationId xmlns:a16="http://schemas.microsoft.com/office/drawing/2014/main" id="{3615D3C7-1A2D-41EC-BBE8-0E29AF8C6508}"/>
              </a:ext>
            </a:extLst>
          </p:cNvPr>
          <p:cNvSpPr txBox="1"/>
          <p:nvPr/>
        </p:nvSpPr>
        <p:spPr>
          <a:xfrm>
            <a:off x="4673297" y="3084515"/>
            <a:ext cx="135638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accent2"/>
                </a:solidFill>
                <a:effectLst/>
                <a:uLnTx/>
                <a:uFillTx/>
                <a:latin typeface="Segoe UI Semibold" charset="0"/>
                <a:ea typeface="Segoe UI Semibold" charset="0"/>
                <a:cs typeface="Segoe UI Semibold" charset="0"/>
              </a:rPr>
              <a:t>Farming</a:t>
            </a:r>
          </a:p>
        </p:txBody>
      </p:sp>
      <p:sp>
        <p:nvSpPr>
          <p:cNvPr id="33" name="TextBox 32">
            <a:extLst>
              <a:ext uri="{FF2B5EF4-FFF2-40B4-BE49-F238E27FC236}">
                <a16:creationId xmlns:a16="http://schemas.microsoft.com/office/drawing/2014/main" id="{998848AF-7ED7-4ECC-ABD4-1D90ACE715A6}"/>
              </a:ext>
            </a:extLst>
          </p:cNvPr>
          <p:cNvSpPr txBox="1"/>
          <p:nvPr/>
        </p:nvSpPr>
        <p:spPr>
          <a:xfrm>
            <a:off x="4747113" y="3483542"/>
            <a:ext cx="1208750" cy="85408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effectLst/>
                <a:uLnTx/>
                <a:uFillTx/>
                <a:latin typeface="Segoe UI"/>
                <a:ea typeface="+mn-ea"/>
                <a:cs typeface="+mn-cs"/>
              </a:rPr>
              <a:t>Field sensors, crop yields, weather data for smart agriculture</a:t>
            </a:r>
          </a:p>
        </p:txBody>
      </p:sp>
      <p:sp>
        <p:nvSpPr>
          <p:cNvPr id="34" name="TextBox 33">
            <a:extLst>
              <a:ext uri="{FF2B5EF4-FFF2-40B4-BE49-F238E27FC236}">
                <a16:creationId xmlns:a16="http://schemas.microsoft.com/office/drawing/2014/main" id="{716E9458-A3EA-4161-959F-97DB6367B190}"/>
              </a:ext>
            </a:extLst>
          </p:cNvPr>
          <p:cNvSpPr txBox="1"/>
          <p:nvPr/>
        </p:nvSpPr>
        <p:spPr>
          <a:xfrm>
            <a:off x="1850039" y="3084515"/>
            <a:ext cx="143963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accent2"/>
                </a:solidFill>
                <a:effectLst/>
                <a:uLnTx/>
                <a:uFillTx/>
                <a:latin typeface="Segoe UI Semibold" charset="0"/>
                <a:ea typeface="Segoe UI Semibold" charset="0"/>
                <a:cs typeface="Segoe UI Semibold" charset="0"/>
              </a:rPr>
              <a:t>Automotive</a:t>
            </a:r>
          </a:p>
        </p:txBody>
      </p:sp>
      <p:sp>
        <p:nvSpPr>
          <p:cNvPr id="36" name="TextBox 35">
            <a:extLst>
              <a:ext uri="{FF2B5EF4-FFF2-40B4-BE49-F238E27FC236}">
                <a16:creationId xmlns:a16="http://schemas.microsoft.com/office/drawing/2014/main" id="{884823FB-218C-4B51-A977-921D2CB1B172}"/>
              </a:ext>
            </a:extLst>
          </p:cNvPr>
          <p:cNvSpPr txBox="1"/>
          <p:nvPr/>
        </p:nvSpPr>
        <p:spPr>
          <a:xfrm>
            <a:off x="2013269" y="3483542"/>
            <a:ext cx="1113177" cy="10064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effectLst/>
                <a:uLnTx/>
                <a:uFillTx/>
                <a:latin typeface="Segoe UI"/>
                <a:ea typeface="+mn-ea"/>
                <a:cs typeface="+mn-cs"/>
              </a:rPr>
              <a:t>Connected car IOT data for personalized experiences and failure analysis</a:t>
            </a:r>
          </a:p>
        </p:txBody>
      </p:sp>
      <p:sp>
        <p:nvSpPr>
          <p:cNvPr id="38" name="car_3" title="Icon of a car with signal lines on top">
            <a:extLst>
              <a:ext uri="{FF2B5EF4-FFF2-40B4-BE49-F238E27FC236}">
                <a16:creationId xmlns:a16="http://schemas.microsoft.com/office/drawing/2014/main" id="{529D85A9-E25D-49E4-B0F2-F3E1956390D5}"/>
              </a:ext>
            </a:extLst>
          </p:cNvPr>
          <p:cNvSpPr>
            <a:spLocks noChangeAspect="1" noEditPoints="1"/>
          </p:cNvSpPr>
          <p:nvPr/>
        </p:nvSpPr>
        <p:spPr bwMode="auto">
          <a:xfrm>
            <a:off x="2252612" y="2513375"/>
            <a:ext cx="624673" cy="442653"/>
          </a:xfrm>
          <a:custGeom>
            <a:avLst/>
            <a:gdLst>
              <a:gd name="T0" fmla="*/ 27 w 339"/>
              <a:gd name="T1" fmla="*/ 121 h 255"/>
              <a:gd name="T2" fmla="*/ 287 w 339"/>
              <a:gd name="T3" fmla="*/ 121 h 255"/>
              <a:gd name="T4" fmla="*/ 339 w 339"/>
              <a:gd name="T5" fmla="*/ 173 h 255"/>
              <a:gd name="T6" fmla="*/ 339 w 339"/>
              <a:gd name="T7" fmla="*/ 211 h 255"/>
              <a:gd name="T8" fmla="*/ 318 w 339"/>
              <a:gd name="T9" fmla="*/ 233 h 255"/>
              <a:gd name="T10" fmla="*/ 294 w 339"/>
              <a:gd name="T11" fmla="*/ 233 h 255"/>
              <a:gd name="T12" fmla="*/ 297 w 339"/>
              <a:gd name="T13" fmla="*/ 219 h 255"/>
              <a:gd name="T14" fmla="*/ 261 w 339"/>
              <a:gd name="T15" fmla="*/ 182 h 255"/>
              <a:gd name="T16" fmla="*/ 224 w 339"/>
              <a:gd name="T17" fmla="*/ 219 h 255"/>
              <a:gd name="T18" fmla="*/ 261 w 339"/>
              <a:gd name="T19" fmla="*/ 255 h 255"/>
              <a:gd name="T20" fmla="*/ 297 w 339"/>
              <a:gd name="T21" fmla="*/ 219 h 255"/>
              <a:gd name="T22" fmla="*/ 95 w 339"/>
              <a:gd name="T23" fmla="*/ 219 h 255"/>
              <a:gd name="T24" fmla="*/ 59 w 339"/>
              <a:gd name="T25" fmla="*/ 182 h 255"/>
              <a:gd name="T26" fmla="*/ 22 w 339"/>
              <a:gd name="T27" fmla="*/ 219 h 255"/>
              <a:gd name="T28" fmla="*/ 59 w 339"/>
              <a:gd name="T29" fmla="*/ 255 h 255"/>
              <a:gd name="T30" fmla="*/ 95 w 339"/>
              <a:gd name="T31" fmla="*/ 219 h 255"/>
              <a:gd name="T32" fmla="*/ 63 w 339"/>
              <a:gd name="T33" fmla="*/ 51 h 255"/>
              <a:gd name="T34" fmla="*/ 10 w 339"/>
              <a:gd name="T35" fmla="*/ 156 h 255"/>
              <a:gd name="T36" fmla="*/ 0 w 339"/>
              <a:gd name="T37" fmla="*/ 190 h 255"/>
              <a:gd name="T38" fmla="*/ 24 w 339"/>
              <a:gd name="T39" fmla="*/ 229 h 255"/>
              <a:gd name="T40" fmla="*/ 271 w 339"/>
              <a:gd name="T41" fmla="*/ 121 h 255"/>
              <a:gd name="T42" fmla="*/ 222 w 339"/>
              <a:gd name="T43" fmla="*/ 66 h 255"/>
              <a:gd name="T44" fmla="*/ 194 w 339"/>
              <a:gd name="T45" fmla="*/ 51 h 255"/>
              <a:gd name="T46" fmla="*/ 37 w 339"/>
              <a:gd name="T47" fmla="*/ 51 h 255"/>
              <a:gd name="T48" fmla="*/ 227 w 339"/>
              <a:gd name="T49" fmla="*/ 233 h 255"/>
              <a:gd name="T50" fmla="*/ 92 w 339"/>
              <a:gd name="T51" fmla="*/ 233 h 255"/>
              <a:gd name="T52" fmla="*/ 134 w 339"/>
              <a:gd name="T53" fmla="*/ 233 h 255"/>
              <a:gd name="T54" fmla="*/ 134 w 339"/>
              <a:gd name="T55" fmla="*/ 51 h 255"/>
              <a:gd name="T56" fmla="*/ 258 w 339"/>
              <a:gd name="T57" fmla="*/ 66 h 255"/>
              <a:gd name="T58" fmla="*/ 269 w 339"/>
              <a:gd name="T59" fmla="*/ 70 h 255"/>
              <a:gd name="T60" fmla="*/ 273 w 339"/>
              <a:gd name="T61" fmla="*/ 79 h 255"/>
              <a:gd name="T62" fmla="*/ 305 w 339"/>
              <a:gd name="T63" fmla="*/ 79 h 255"/>
              <a:gd name="T64" fmla="*/ 292 w 339"/>
              <a:gd name="T65" fmla="*/ 47 h 255"/>
              <a:gd name="T66" fmla="*/ 258 w 339"/>
              <a:gd name="T67" fmla="*/ 33 h 255"/>
              <a:gd name="T68" fmla="*/ 339 w 339"/>
              <a:gd name="T69" fmla="*/ 79 h 255"/>
              <a:gd name="T70" fmla="*/ 316 w 339"/>
              <a:gd name="T71" fmla="*/ 23 h 255"/>
              <a:gd name="T72" fmla="*/ 258 w 339"/>
              <a:gd name="T73"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9" h="255">
                <a:moveTo>
                  <a:pt x="27" y="121"/>
                </a:moveTo>
                <a:cubicBezTo>
                  <a:pt x="287" y="121"/>
                  <a:pt x="287" y="121"/>
                  <a:pt x="287" y="121"/>
                </a:cubicBezTo>
                <a:cubicBezTo>
                  <a:pt x="316" y="121"/>
                  <a:pt x="339" y="145"/>
                  <a:pt x="339" y="173"/>
                </a:cubicBezTo>
                <a:cubicBezTo>
                  <a:pt x="339" y="211"/>
                  <a:pt x="339" y="211"/>
                  <a:pt x="339" y="211"/>
                </a:cubicBezTo>
                <a:cubicBezTo>
                  <a:pt x="339" y="223"/>
                  <a:pt x="330" y="233"/>
                  <a:pt x="318" y="233"/>
                </a:cubicBezTo>
                <a:cubicBezTo>
                  <a:pt x="294" y="233"/>
                  <a:pt x="294" y="233"/>
                  <a:pt x="294" y="233"/>
                </a:cubicBezTo>
                <a:moveTo>
                  <a:pt x="297" y="219"/>
                </a:moveTo>
                <a:cubicBezTo>
                  <a:pt x="297" y="199"/>
                  <a:pt x="281" y="182"/>
                  <a:pt x="261" y="182"/>
                </a:cubicBezTo>
                <a:cubicBezTo>
                  <a:pt x="241" y="182"/>
                  <a:pt x="224" y="199"/>
                  <a:pt x="224" y="219"/>
                </a:cubicBezTo>
                <a:cubicBezTo>
                  <a:pt x="224" y="239"/>
                  <a:pt x="241" y="255"/>
                  <a:pt x="261" y="255"/>
                </a:cubicBezTo>
                <a:cubicBezTo>
                  <a:pt x="281" y="255"/>
                  <a:pt x="297" y="239"/>
                  <a:pt x="297" y="219"/>
                </a:cubicBezTo>
                <a:close/>
                <a:moveTo>
                  <a:pt x="95" y="219"/>
                </a:moveTo>
                <a:cubicBezTo>
                  <a:pt x="95" y="199"/>
                  <a:pt x="79" y="182"/>
                  <a:pt x="59" y="182"/>
                </a:cubicBezTo>
                <a:cubicBezTo>
                  <a:pt x="39" y="182"/>
                  <a:pt x="22" y="199"/>
                  <a:pt x="22" y="219"/>
                </a:cubicBezTo>
                <a:cubicBezTo>
                  <a:pt x="22" y="239"/>
                  <a:pt x="39" y="255"/>
                  <a:pt x="59" y="255"/>
                </a:cubicBezTo>
                <a:cubicBezTo>
                  <a:pt x="79" y="255"/>
                  <a:pt x="95" y="239"/>
                  <a:pt x="95" y="219"/>
                </a:cubicBezTo>
                <a:close/>
                <a:moveTo>
                  <a:pt x="63" y="51"/>
                </a:moveTo>
                <a:cubicBezTo>
                  <a:pt x="63" y="51"/>
                  <a:pt x="20" y="135"/>
                  <a:pt x="10" y="156"/>
                </a:cubicBezTo>
                <a:cubicBezTo>
                  <a:pt x="0" y="178"/>
                  <a:pt x="0" y="190"/>
                  <a:pt x="0" y="190"/>
                </a:cubicBezTo>
                <a:cubicBezTo>
                  <a:pt x="0" y="205"/>
                  <a:pt x="9" y="224"/>
                  <a:pt x="24" y="229"/>
                </a:cubicBezTo>
                <a:moveTo>
                  <a:pt x="271" y="121"/>
                </a:moveTo>
                <a:cubicBezTo>
                  <a:pt x="222" y="66"/>
                  <a:pt x="222" y="66"/>
                  <a:pt x="222" y="66"/>
                </a:cubicBezTo>
                <a:cubicBezTo>
                  <a:pt x="214" y="56"/>
                  <a:pt x="206" y="51"/>
                  <a:pt x="194" y="51"/>
                </a:cubicBezTo>
                <a:cubicBezTo>
                  <a:pt x="37" y="51"/>
                  <a:pt x="37" y="51"/>
                  <a:pt x="37" y="51"/>
                </a:cubicBezTo>
                <a:moveTo>
                  <a:pt x="227" y="233"/>
                </a:moveTo>
                <a:cubicBezTo>
                  <a:pt x="92" y="233"/>
                  <a:pt x="92" y="233"/>
                  <a:pt x="92" y="233"/>
                </a:cubicBezTo>
                <a:moveTo>
                  <a:pt x="134" y="233"/>
                </a:moveTo>
                <a:cubicBezTo>
                  <a:pt x="134" y="51"/>
                  <a:pt x="134" y="51"/>
                  <a:pt x="134" y="51"/>
                </a:cubicBezTo>
                <a:moveTo>
                  <a:pt x="258" y="66"/>
                </a:moveTo>
                <a:cubicBezTo>
                  <a:pt x="262" y="66"/>
                  <a:pt x="266" y="67"/>
                  <a:pt x="269" y="70"/>
                </a:cubicBezTo>
                <a:cubicBezTo>
                  <a:pt x="271" y="73"/>
                  <a:pt x="273" y="76"/>
                  <a:pt x="273" y="79"/>
                </a:cubicBezTo>
                <a:moveTo>
                  <a:pt x="305" y="79"/>
                </a:moveTo>
                <a:cubicBezTo>
                  <a:pt x="305" y="67"/>
                  <a:pt x="301" y="56"/>
                  <a:pt x="292" y="47"/>
                </a:cubicBezTo>
                <a:cubicBezTo>
                  <a:pt x="283" y="38"/>
                  <a:pt x="270" y="33"/>
                  <a:pt x="258" y="33"/>
                </a:cubicBezTo>
                <a:moveTo>
                  <a:pt x="339" y="79"/>
                </a:moveTo>
                <a:cubicBezTo>
                  <a:pt x="339" y="59"/>
                  <a:pt x="331" y="39"/>
                  <a:pt x="316" y="23"/>
                </a:cubicBezTo>
                <a:cubicBezTo>
                  <a:pt x="300" y="7"/>
                  <a:pt x="279" y="0"/>
                  <a:pt x="258" y="0"/>
                </a:cubicBez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39" name="Money_4" title="Icon of a stack of coins">
            <a:extLst>
              <a:ext uri="{FF2B5EF4-FFF2-40B4-BE49-F238E27FC236}">
                <a16:creationId xmlns:a16="http://schemas.microsoft.com/office/drawing/2014/main" id="{92B3CCBE-3007-4E14-808C-DEEF38790A6F}"/>
              </a:ext>
            </a:extLst>
          </p:cNvPr>
          <p:cNvSpPr>
            <a:spLocks noChangeAspect="1" noEditPoints="1"/>
          </p:cNvSpPr>
          <p:nvPr/>
        </p:nvSpPr>
        <p:spPr bwMode="auto">
          <a:xfrm>
            <a:off x="6463924" y="2513375"/>
            <a:ext cx="505019" cy="442653"/>
          </a:xfrm>
          <a:custGeom>
            <a:avLst/>
            <a:gdLst>
              <a:gd name="T0" fmla="*/ 267 w 358"/>
              <a:gd name="T1" fmla="*/ 332 h 332"/>
              <a:gd name="T2" fmla="*/ 225 w 358"/>
              <a:gd name="T3" fmla="*/ 332 h 332"/>
              <a:gd name="T4" fmla="*/ 134 w 358"/>
              <a:gd name="T5" fmla="*/ 225 h 332"/>
              <a:gd name="T6" fmla="*/ 225 w 358"/>
              <a:gd name="T7" fmla="*/ 119 h 332"/>
              <a:gd name="T8" fmla="*/ 267 w 358"/>
              <a:gd name="T9" fmla="*/ 119 h 332"/>
              <a:gd name="T10" fmla="*/ 267 w 358"/>
              <a:gd name="T11" fmla="*/ 119 h 332"/>
              <a:gd name="T12" fmla="*/ 177 w 358"/>
              <a:gd name="T13" fmla="*/ 225 h 332"/>
              <a:gd name="T14" fmla="*/ 267 w 358"/>
              <a:gd name="T15" fmla="*/ 332 h 332"/>
              <a:gd name="T16" fmla="*/ 358 w 358"/>
              <a:gd name="T17" fmla="*/ 225 h 332"/>
              <a:gd name="T18" fmla="*/ 267 w 358"/>
              <a:gd name="T19" fmla="*/ 119 h 332"/>
              <a:gd name="T20" fmla="*/ 0 w 358"/>
              <a:gd name="T21" fmla="*/ 269 h 332"/>
              <a:gd name="T22" fmla="*/ 116 w 358"/>
              <a:gd name="T23" fmla="*/ 332 h 332"/>
              <a:gd name="T24" fmla="*/ 183 w 358"/>
              <a:gd name="T25" fmla="*/ 320 h 332"/>
              <a:gd name="T26" fmla="*/ 0 w 358"/>
              <a:gd name="T27" fmla="*/ 218 h 332"/>
              <a:gd name="T28" fmla="*/ 116 w 358"/>
              <a:gd name="T29" fmla="*/ 280 h 332"/>
              <a:gd name="T30" fmla="*/ 146 w 358"/>
              <a:gd name="T31" fmla="*/ 278 h 332"/>
              <a:gd name="T32" fmla="*/ 0 w 358"/>
              <a:gd name="T33" fmla="*/ 166 h 332"/>
              <a:gd name="T34" fmla="*/ 116 w 358"/>
              <a:gd name="T35" fmla="*/ 229 h 332"/>
              <a:gd name="T36" fmla="*/ 134 w 358"/>
              <a:gd name="T37" fmla="*/ 228 h 332"/>
              <a:gd name="T38" fmla="*/ 0 w 358"/>
              <a:gd name="T39" fmla="*/ 115 h 332"/>
              <a:gd name="T40" fmla="*/ 116 w 358"/>
              <a:gd name="T41" fmla="*/ 177 h 332"/>
              <a:gd name="T42" fmla="*/ 145 w 358"/>
              <a:gd name="T43" fmla="*/ 174 h 332"/>
              <a:gd name="T44" fmla="*/ 116 w 358"/>
              <a:gd name="T45" fmla="*/ 0 h 332"/>
              <a:gd name="T46" fmla="*/ 0 w 358"/>
              <a:gd name="T47" fmla="*/ 63 h 332"/>
              <a:gd name="T48" fmla="*/ 116 w 358"/>
              <a:gd name="T49" fmla="*/ 126 h 332"/>
              <a:gd name="T50" fmla="*/ 231 w 358"/>
              <a:gd name="T51" fmla="*/ 63 h 332"/>
              <a:gd name="T52" fmla="*/ 116 w 358"/>
              <a:gd name="T53" fmla="*/ 0 h 332"/>
              <a:gd name="T54" fmla="*/ 0 w 358"/>
              <a:gd name="T55" fmla="*/ 63 h 332"/>
              <a:gd name="T56" fmla="*/ 0 w 358"/>
              <a:gd name="T57" fmla="*/ 269 h 332"/>
              <a:gd name="T58" fmla="*/ 231 w 358"/>
              <a:gd name="T59" fmla="*/ 63 h 332"/>
              <a:gd name="T60" fmla="*/ 231 w 358"/>
              <a:gd name="T61" fmla="*/ 1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8" h="332">
                <a:moveTo>
                  <a:pt x="267" y="332"/>
                </a:moveTo>
                <a:cubicBezTo>
                  <a:pt x="225" y="332"/>
                  <a:pt x="225" y="332"/>
                  <a:pt x="225" y="332"/>
                </a:cubicBezTo>
                <a:cubicBezTo>
                  <a:pt x="175" y="332"/>
                  <a:pt x="134" y="284"/>
                  <a:pt x="134" y="225"/>
                </a:cubicBezTo>
                <a:cubicBezTo>
                  <a:pt x="134" y="166"/>
                  <a:pt x="175" y="119"/>
                  <a:pt x="225" y="119"/>
                </a:cubicBezTo>
                <a:cubicBezTo>
                  <a:pt x="267" y="119"/>
                  <a:pt x="267" y="119"/>
                  <a:pt x="267" y="119"/>
                </a:cubicBezTo>
                <a:moveTo>
                  <a:pt x="267" y="119"/>
                </a:moveTo>
                <a:cubicBezTo>
                  <a:pt x="217" y="119"/>
                  <a:pt x="177" y="166"/>
                  <a:pt x="177" y="225"/>
                </a:cubicBezTo>
                <a:cubicBezTo>
                  <a:pt x="177" y="284"/>
                  <a:pt x="217" y="332"/>
                  <a:pt x="267" y="332"/>
                </a:cubicBezTo>
                <a:cubicBezTo>
                  <a:pt x="317" y="332"/>
                  <a:pt x="358" y="284"/>
                  <a:pt x="358" y="225"/>
                </a:cubicBezTo>
                <a:cubicBezTo>
                  <a:pt x="358" y="166"/>
                  <a:pt x="317" y="119"/>
                  <a:pt x="267" y="119"/>
                </a:cubicBezTo>
                <a:close/>
                <a:moveTo>
                  <a:pt x="0" y="269"/>
                </a:moveTo>
                <a:cubicBezTo>
                  <a:pt x="0" y="304"/>
                  <a:pt x="52" y="332"/>
                  <a:pt x="116" y="332"/>
                </a:cubicBezTo>
                <a:cubicBezTo>
                  <a:pt x="141" y="332"/>
                  <a:pt x="164" y="327"/>
                  <a:pt x="183" y="320"/>
                </a:cubicBezTo>
                <a:moveTo>
                  <a:pt x="0" y="218"/>
                </a:moveTo>
                <a:cubicBezTo>
                  <a:pt x="0" y="252"/>
                  <a:pt x="52" y="280"/>
                  <a:pt x="116" y="280"/>
                </a:cubicBezTo>
                <a:cubicBezTo>
                  <a:pt x="126" y="280"/>
                  <a:pt x="136" y="279"/>
                  <a:pt x="146" y="278"/>
                </a:cubicBezTo>
                <a:moveTo>
                  <a:pt x="0" y="166"/>
                </a:moveTo>
                <a:cubicBezTo>
                  <a:pt x="0" y="201"/>
                  <a:pt x="52" y="229"/>
                  <a:pt x="116" y="229"/>
                </a:cubicBezTo>
                <a:cubicBezTo>
                  <a:pt x="122" y="229"/>
                  <a:pt x="128" y="228"/>
                  <a:pt x="134" y="228"/>
                </a:cubicBezTo>
                <a:moveTo>
                  <a:pt x="0" y="115"/>
                </a:moveTo>
                <a:cubicBezTo>
                  <a:pt x="0" y="149"/>
                  <a:pt x="52" y="177"/>
                  <a:pt x="116" y="177"/>
                </a:cubicBezTo>
                <a:cubicBezTo>
                  <a:pt x="124" y="177"/>
                  <a:pt x="137" y="176"/>
                  <a:pt x="145" y="174"/>
                </a:cubicBezTo>
                <a:moveTo>
                  <a:pt x="116" y="0"/>
                </a:moveTo>
                <a:cubicBezTo>
                  <a:pt x="52" y="0"/>
                  <a:pt x="0" y="28"/>
                  <a:pt x="0" y="63"/>
                </a:cubicBezTo>
                <a:cubicBezTo>
                  <a:pt x="0" y="98"/>
                  <a:pt x="52" y="126"/>
                  <a:pt x="116" y="126"/>
                </a:cubicBezTo>
                <a:cubicBezTo>
                  <a:pt x="179" y="126"/>
                  <a:pt x="231" y="98"/>
                  <a:pt x="231" y="63"/>
                </a:cubicBezTo>
                <a:cubicBezTo>
                  <a:pt x="231" y="28"/>
                  <a:pt x="179" y="0"/>
                  <a:pt x="116" y="0"/>
                </a:cubicBezTo>
                <a:close/>
                <a:moveTo>
                  <a:pt x="0" y="63"/>
                </a:moveTo>
                <a:cubicBezTo>
                  <a:pt x="0" y="269"/>
                  <a:pt x="0" y="269"/>
                  <a:pt x="0" y="269"/>
                </a:cubicBezTo>
                <a:moveTo>
                  <a:pt x="231" y="63"/>
                </a:moveTo>
                <a:cubicBezTo>
                  <a:pt x="231" y="119"/>
                  <a:pt x="231" y="119"/>
                  <a:pt x="231" y="119"/>
                </a:cubicBez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40" name="ShoppingCart_E7BF" title="Icon of a shopping cart">
            <a:extLst>
              <a:ext uri="{FF2B5EF4-FFF2-40B4-BE49-F238E27FC236}">
                <a16:creationId xmlns:a16="http://schemas.microsoft.com/office/drawing/2014/main" id="{1CA30A65-4100-498B-8378-2C5F9AC6ACC4}"/>
              </a:ext>
            </a:extLst>
          </p:cNvPr>
          <p:cNvSpPr>
            <a:spLocks noChangeAspect="1" noEditPoints="1"/>
          </p:cNvSpPr>
          <p:nvPr/>
        </p:nvSpPr>
        <p:spPr bwMode="auto">
          <a:xfrm>
            <a:off x="712271" y="2513375"/>
            <a:ext cx="551741" cy="442653"/>
          </a:xfrm>
          <a:custGeom>
            <a:avLst/>
            <a:gdLst>
              <a:gd name="T0" fmla="*/ 3368 w 3817"/>
              <a:gd name="T1" fmla="*/ 2994 h 3244"/>
              <a:gd name="T2" fmla="*/ 3119 w 3817"/>
              <a:gd name="T3" fmla="*/ 3244 h 3244"/>
              <a:gd name="T4" fmla="*/ 2869 w 3817"/>
              <a:gd name="T5" fmla="*/ 2994 h 3244"/>
              <a:gd name="T6" fmla="*/ 3119 w 3817"/>
              <a:gd name="T7" fmla="*/ 2745 h 3244"/>
              <a:gd name="T8" fmla="*/ 3368 w 3817"/>
              <a:gd name="T9" fmla="*/ 2994 h 3244"/>
              <a:gd name="T10" fmla="*/ 1372 w 3817"/>
              <a:gd name="T11" fmla="*/ 2745 h 3244"/>
              <a:gd name="T12" fmla="*/ 1123 w 3817"/>
              <a:gd name="T13" fmla="*/ 2994 h 3244"/>
              <a:gd name="T14" fmla="*/ 1372 w 3817"/>
              <a:gd name="T15" fmla="*/ 3244 h 3244"/>
              <a:gd name="T16" fmla="*/ 1622 w 3817"/>
              <a:gd name="T17" fmla="*/ 2994 h 3244"/>
              <a:gd name="T18" fmla="*/ 1372 w 3817"/>
              <a:gd name="T19" fmla="*/ 2745 h 3244"/>
              <a:gd name="T20" fmla="*/ 0 w 3817"/>
              <a:gd name="T21" fmla="*/ 0 h 3244"/>
              <a:gd name="T22" fmla="*/ 457 w 3817"/>
              <a:gd name="T23" fmla="*/ 0 h 3244"/>
              <a:gd name="T24" fmla="*/ 1372 w 3817"/>
              <a:gd name="T25" fmla="*/ 2745 h 3244"/>
              <a:gd name="T26" fmla="*/ 3119 w 3817"/>
              <a:gd name="T27" fmla="*/ 2745 h 3244"/>
              <a:gd name="T28" fmla="*/ 1123 w 3817"/>
              <a:gd name="T29" fmla="*/ 1996 h 3244"/>
              <a:gd name="T30" fmla="*/ 3318 w 3817"/>
              <a:gd name="T31" fmla="*/ 1996 h 3244"/>
              <a:gd name="T32" fmla="*/ 3817 w 3817"/>
              <a:gd name="T33" fmla="*/ 499 h 3244"/>
              <a:gd name="T34" fmla="*/ 624 w 3817"/>
              <a:gd name="T35" fmla="*/ 499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17" h="3244">
                <a:moveTo>
                  <a:pt x="3368" y="2994"/>
                </a:moveTo>
                <a:cubicBezTo>
                  <a:pt x="3368" y="3132"/>
                  <a:pt x="3257" y="3244"/>
                  <a:pt x="3119" y="3244"/>
                </a:cubicBezTo>
                <a:cubicBezTo>
                  <a:pt x="2981" y="3244"/>
                  <a:pt x="2869" y="3132"/>
                  <a:pt x="2869" y="2994"/>
                </a:cubicBezTo>
                <a:cubicBezTo>
                  <a:pt x="2869" y="2856"/>
                  <a:pt x="2981" y="2745"/>
                  <a:pt x="3119" y="2745"/>
                </a:cubicBezTo>
                <a:cubicBezTo>
                  <a:pt x="3257" y="2745"/>
                  <a:pt x="3368" y="2856"/>
                  <a:pt x="3368" y="2994"/>
                </a:cubicBezTo>
                <a:close/>
                <a:moveTo>
                  <a:pt x="1372" y="2745"/>
                </a:moveTo>
                <a:cubicBezTo>
                  <a:pt x="1234" y="2745"/>
                  <a:pt x="1123" y="2856"/>
                  <a:pt x="1123" y="2994"/>
                </a:cubicBezTo>
                <a:cubicBezTo>
                  <a:pt x="1123" y="3132"/>
                  <a:pt x="1234" y="3244"/>
                  <a:pt x="1372" y="3244"/>
                </a:cubicBezTo>
                <a:cubicBezTo>
                  <a:pt x="1510" y="3244"/>
                  <a:pt x="1622" y="3132"/>
                  <a:pt x="1622" y="2994"/>
                </a:cubicBezTo>
                <a:cubicBezTo>
                  <a:pt x="1622" y="2856"/>
                  <a:pt x="1510" y="2745"/>
                  <a:pt x="1372" y="2745"/>
                </a:cubicBezTo>
                <a:close/>
                <a:moveTo>
                  <a:pt x="0" y="0"/>
                </a:moveTo>
                <a:cubicBezTo>
                  <a:pt x="457" y="0"/>
                  <a:pt x="457" y="0"/>
                  <a:pt x="457" y="0"/>
                </a:cubicBezTo>
                <a:cubicBezTo>
                  <a:pt x="1372" y="2745"/>
                  <a:pt x="1372" y="2745"/>
                  <a:pt x="1372" y="2745"/>
                </a:cubicBezTo>
                <a:cubicBezTo>
                  <a:pt x="3119" y="2745"/>
                  <a:pt x="3119" y="2745"/>
                  <a:pt x="3119" y="2745"/>
                </a:cubicBezTo>
                <a:moveTo>
                  <a:pt x="1123" y="1996"/>
                </a:moveTo>
                <a:cubicBezTo>
                  <a:pt x="3318" y="1996"/>
                  <a:pt x="3318" y="1996"/>
                  <a:pt x="3318" y="1996"/>
                </a:cubicBezTo>
                <a:cubicBezTo>
                  <a:pt x="3817" y="499"/>
                  <a:pt x="3817" y="499"/>
                  <a:pt x="3817" y="499"/>
                </a:cubicBezTo>
                <a:cubicBezTo>
                  <a:pt x="624" y="499"/>
                  <a:pt x="624" y="499"/>
                  <a:pt x="624" y="499"/>
                </a:cubicBez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42" name="signal_3" title="Icon of a communication tower with signal lines">
            <a:extLst>
              <a:ext uri="{FF2B5EF4-FFF2-40B4-BE49-F238E27FC236}">
                <a16:creationId xmlns:a16="http://schemas.microsoft.com/office/drawing/2014/main" id="{C565CD29-4A6A-48D9-80FE-242E579668BD}"/>
              </a:ext>
            </a:extLst>
          </p:cNvPr>
          <p:cNvSpPr>
            <a:spLocks noChangeAspect="1" noEditPoints="1"/>
          </p:cNvSpPr>
          <p:nvPr/>
        </p:nvSpPr>
        <p:spPr bwMode="auto">
          <a:xfrm>
            <a:off x="3844977" y="2513375"/>
            <a:ext cx="342066" cy="442653"/>
          </a:xfrm>
          <a:custGeom>
            <a:avLst/>
            <a:gdLst>
              <a:gd name="T0" fmla="*/ 96 w 253"/>
              <a:gd name="T1" fmla="*/ 87 h 347"/>
              <a:gd name="T2" fmla="*/ 126 w 253"/>
              <a:gd name="T3" fmla="*/ 57 h 347"/>
              <a:gd name="T4" fmla="*/ 156 w 253"/>
              <a:gd name="T5" fmla="*/ 87 h 347"/>
              <a:gd name="T6" fmla="*/ 126 w 253"/>
              <a:gd name="T7" fmla="*/ 117 h 347"/>
              <a:gd name="T8" fmla="*/ 96 w 253"/>
              <a:gd name="T9" fmla="*/ 87 h 347"/>
              <a:gd name="T10" fmla="*/ 38 w 253"/>
              <a:gd name="T11" fmla="*/ 347 h 347"/>
              <a:gd name="T12" fmla="*/ 116 w 253"/>
              <a:gd name="T13" fmla="*/ 115 h 347"/>
              <a:gd name="T14" fmla="*/ 213 w 253"/>
              <a:gd name="T15" fmla="*/ 347 h 347"/>
              <a:gd name="T16" fmla="*/ 135 w 253"/>
              <a:gd name="T17" fmla="*/ 116 h 347"/>
              <a:gd name="T18" fmla="*/ 85 w 253"/>
              <a:gd name="T19" fmla="*/ 209 h 347"/>
              <a:gd name="T20" fmla="*/ 167 w 253"/>
              <a:gd name="T21" fmla="*/ 209 h 347"/>
              <a:gd name="T22" fmla="*/ 59 w 253"/>
              <a:gd name="T23" fmla="*/ 283 h 347"/>
              <a:gd name="T24" fmla="*/ 192 w 253"/>
              <a:gd name="T25" fmla="*/ 283 h 347"/>
              <a:gd name="T26" fmla="*/ 35 w 253"/>
              <a:gd name="T27" fmla="*/ 0 h 347"/>
              <a:gd name="T28" fmla="*/ 0 w 253"/>
              <a:gd name="T29" fmla="*/ 86 h 347"/>
              <a:gd name="T30" fmla="*/ 36 w 253"/>
              <a:gd name="T31" fmla="*/ 173 h 347"/>
              <a:gd name="T32" fmla="*/ 72 w 253"/>
              <a:gd name="T33" fmla="*/ 38 h 347"/>
              <a:gd name="T34" fmla="*/ 52 w 253"/>
              <a:gd name="T35" fmla="*/ 87 h 347"/>
              <a:gd name="T36" fmla="*/ 72 w 253"/>
              <a:gd name="T37" fmla="*/ 135 h 347"/>
              <a:gd name="T38" fmla="*/ 216 w 253"/>
              <a:gd name="T39" fmla="*/ 173 h 347"/>
              <a:gd name="T40" fmla="*/ 253 w 253"/>
              <a:gd name="T41" fmla="*/ 86 h 347"/>
              <a:gd name="T42" fmla="*/ 217 w 253"/>
              <a:gd name="T43" fmla="*/ 0 h 347"/>
              <a:gd name="T44" fmla="*/ 180 w 253"/>
              <a:gd name="T45" fmla="*/ 135 h 347"/>
              <a:gd name="T46" fmla="*/ 200 w 253"/>
              <a:gd name="T47" fmla="*/ 87 h 347"/>
              <a:gd name="T48" fmla="*/ 180 w 253"/>
              <a:gd name="T49" fmla="*/ 3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3" h="347">
                <a:moveTo>
                  <a:pt x="96" y="87"/>
                </a:moveTo>
                <a:cubicBezTo>
                  <a:pt x="96" y="70"/>
                  <a:pt x="109" y="57"/>
                  <a:pt x="126" y="57"/>
                </a:cubicBezTo>
                <a:cubicBezTo>
                  <a:pt x="143" y="57"/>
                  <a:pt x="156" y="70"/>
                  <a:pt x="156" y="87"/>
                </a:cubicBezTo>
                <a:cubicBezTo>
                  <a:pt x="156" y="104"/>
                  <a:pt x="143" y="117"/>
                  <a:pt x="126" y="117"/>
                </a:cubicBezTo>
                <a:cubicBezTo>
                  <a:pt x="109" y="117"/>
                  <a:pt x="96" y="104"/>
                  <a:pt x="96" y="87"/>
                </a:cubicBezTo>
                <a:close/>
                <a:moveTo>
                  <a:pt x="38" y="347"/>
                </a:moveTo>
                <a:cubicBezTo>
                  <a:pt x="116" y="115"/>
                  <a:pt x="116" y="115"/>
                  <a:pt x="116" y="115"/>
                </a:cubicBezTo>
                <a:moveTo>
                  <a:pt x="213" y="347"/>
                </a:moveTo>
                <a:cubicBezTo>
                  <a:pt x="135" y="116"/>
                  <a:pt x="135" y="116"/>
                  <a:pt x="135" y="116"/>
                </a:cubicBezTo>
                <a:moveTo>
                  <a:pt x="85" y="209"/>
                </a:moveTo>
                <a:cubicBezTo>
                  <a:pt x="167" y="209"/>
                  <a:pt x="167" y="209"/>
                  <a:pt x="167" y="209"/>
                </a:cubicBezTo>
                <a:moveTo>
                  <a:pt x="59" y="283"/>
                </a:moveTo>
                <a:cubicBezTo>
                  <a:pt x="192" y="283"/>
                  <a:pt x="192" y="283"/>
                  <a:pt x="192" y="283"/>
                </a:cubicBezTo>
                <a:moveTo>
                  <a:pt x="35" y="0"/>
                </a:moveTo>
                <a:cubicBezTo>
                  <a:pt x="13" y="22"/>
                  <a:pt x="0" y="52"/>
                  <a:pt x="0" y="86"/>
                </a:cubicBezTo>
                <a:cubicBezTo>
                  <a:pt x="0" y="120"/>
                  <a:pt x="13" y="151"/>
                  <a:pt x="36" y="173"/>
                </a:cubicBezTo>
                <a:moveTo>
                  <a:pt x="72" y="38"/>
                </a:moveTo>
                <a:cubicBezTo>
                  <a:pt x="60" y="50"/>
                  <a:pt x="52" y="68"/>
                  <a:pt x="52" y="87"/>
                </a:cubicBezTo>
                <a:cubicBezTo>
                  <a:pt x="52" y="105"/>
                  <a:pt x="60" y="122"/>
                  <a:pt x="72" y="135"/>
                </a:cubicBezTo>
                <a:moveTo>
                  <a:pt x="216" y="173"/>
                </a:moveTo>
                <a:cubicBezTo>
                  <a:pt x="239" y="151"/>
                  <a:pt x="253" y="120"/>
                  <a:pt x="253" y="86"/>
                </a:cubicBezTo>
                <a:cubicBezTo>
                  <a:pt x="253" y="52"/>
                  <a:pt x="239" y="22"/>
                  <a:pt x="217" y="0"/>
                </a:cubicBezTo>
                <a:moveTo>
                  <a:pt x="180" y="135"/>
                </a:moveTo>
                <a:cubicBezTo>
                  <a:pt x="192" y="122"/>
                  <a:pt x="200" y="105"/>
                  <a:pt x="200" y="87"/>
                </a:cubicBezTo>
                <a:cubicBezTo>
                  <a:pt x="200" y="68"/>
                  <a:pt x="192" y="50"/>
                  <a:pt x="180" y="38"/>
                </a:cubicBez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pic>
        <p:nvPicPr>
          <p:cNvPr id="43" name="Graphic 42" descr="Plant">
            <a:extLst>
              <a:ext uri="{FF2B5EF4-FFF2-40B4-BE49-F238E27FC236}">
                <a16:creationId xmlns:a16="http://schemas.microsoft.com/office/drawing/2014/main" id="{02BAA715-09FD-446A-B228-2C8C143106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36331" y="2414292"/>
            <a:ext cx="624673" cy="589361"/>
          </a:xfrm>
          <a:prstGeom prst="rect">
            <a:avLst/>
          </a:prstGeom>
        </p:spPr>
      </p:pic>
      <p:sp>
        <p:nvSpPr>
          <p:cNvPr id="44" name="TextBox 43">
            <a:extLst>
              <a:ext uri="{FF2B5EF4-FFF2-40B4-BE49-F238E27FC236}">
                <a16:creationId xmlns:a16="http://schemas.microsoft.com/office/drawing/2014/main" id="{945B79AD-91F6-4D64-8EC3-3D6FD3C7463F}"/>
              </a:ext>
            </a:extLst>
          </p:cNvPr>
          <p:cNvSpPr txBox="1"/>
          <p:nvPr/>
        </p:nvSpPr>
        <p:spPr>
          <a:xfrm>
            <a:off x="7442786" y="3084515"/>
            <a:ext cx="135638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accent2"/>
                </a:solidFill>
                <a:effectLst/>
                <a:uLnTx/>
                <a:uFillTx/>
                <a:latin typeface="Segoe UI Semibold" charset="0"/>
                <a:ea typeface="Segoe UI Semibold" charset="0"/>
                <a:cs typeface="Segoe UI Semibold" charset="0"/>
              </a:rPr>
              <a:t>Healthcare</a:t>
            </a:r>
          </a:p>
        </p:txBody>
      </p:sp>
      <p:sp>
        <p:nvSpPr>
          <p:cNvPr id="45" name="TextBox 44">
            <a:extLst>
              <a:ext uri="{FF2B5EF4-FFF2-40B4-BE49-F238E27FC236}">
                <a16:creationId xmlns:a16="http://schemas.microsoft.com/office/drawing/2014/main" id="{306B670E-AE2F-4A28-BA5C-77E5D2E1B7EA}"/>
              </a:ext>
            </a:extLst>
          </p:cNvPr>
          <p:cNvSpPr txBox="1"/>
          <p:nvPr/>
        </p:nvSpPr>
        <p:spPr>
          <a:xfrm>
            <a:off x="9093678" y="3483542"/>
            <a:ext cx="1042263" cy="54938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effectLst/>
                <a:uLnTx/>
                <a:uFillTx/>
                <a:latin typeface="Segoe UI"/>
                <a:ea typeface="+mn-ea"/>
                <a:cs typeface="+mn-cs"/>
              </a:rPr>
              <a:t>Healthcare, student data for research</a:t>
            </a:r>
          </a:p>
        </p:txBody>
      </p:sp>
      <p:sp>
        <p:nvSpPr>
          <p:cNvPr id="46" name="Health_E95E" title="Icon of a heart with a heartbeat monitor line through the middle">
            <a:extLst>
              <a:ext uri="{FF2B5EF4-FFF2-40B4-BE49-F238E27FC236}">
                <a16:creationId xmlns:a16="http://schemas.microsoft.com/office/drawing/2014/main" id="{5C5B7AB1-FD33-4086-AC75-7D2B2AC92770}"/>
              </a:ext>
            </a:extLst>
          </p:cNvPr>
          <p:cNvSpPr>
            <a:spLocks noChangeAspect="1"/>
          </p:cNvSpPr>
          <p:nvPr/>
        </p:nvSpPr>
        <p:spPr bwMode="auto">
          <a:xfrm>
            <a:off x="7837086" y="2513375"/>
            <a:ext cx="554035" cy="442653"/>
          </a:xfrm>
          <a:custGeom>
            <a:avLst/>
            <a:gdLst>
              <a:gd name="T0" fmla="*/ 36 w 3778"/>
              <a:gd name="T1" fmla="*/ 1130 h 3199"/>
              <a:gd name="T2" fmla="*/ 19 w 3778"/>
              <a:gd name="T3" fmla="*/ 1010 h 3199"/>
              <a:gd name="T4" fmla="*/ 291 w 3778"/>
              <a:gd name="T5" fmla="*/ 276 h 3199"/>
              <a:gd name="T6" fmla="*/ 958 w 3778"/>
              <a:gd name="T7" fmla="*/ 0 h 3199"/>
              <a:gd name="T8" fmla="*/ 1624 w 3778"/>
              <a:gd name="T9" fmla="*/ 276 h 3199"/>
              <a:gd name="T10" fmla="*/ 1895 w 3778"/>
              <a:gd name="T11" fmla="*/ 547 h 3199"/>
              <a:gd name="T12" fmla="*/ 2166 w 3778"/>
              <a:gd name="T13" fmla="*/ 276 h 3199"/>
              <a:gd name="T14" fmla="*/ 2833 w 3778"/>
              <a:gd name="T15" fmla="*/ 0 h 3199"/>
              <a:gd name="T16" fmla="*/ 3499 w 3778"/>
              <a:gd name="T17" fmla="*/ 276 h 3199"/>
              <a:gd name="T18" fmla="*/ 3771 w 3778"/>
              <a:gd name="T19" fmla="*/ 906 h 3199"/>
              <a:gd name="T20" fmla="*/ 3579 w 3778"/>
              <a:gd name="T21" fmla="*/ 1510 h 3199"/>
              <a:gd name="T22" fmla="*/ 2768 w 3778"/>
              <a:gd name="T23" fmla="*/ 1510 h 3199"/>
              <a:gd name="T24" fmla="*/ 2520 w 3778"/>
              <a:gd name="T25" fmla="*/ 1262 h 3199"/>
              <a:gd name="T26" fmla="*/ 1895 w 3778"/>
              <a:gd name="T27" fmla="*/ 1887 h 3199"/>
              <a:gd name="T28" fmla="*/ 1020 w 3778"/>
              <a:gd name="T29" fmla="*/ 1012 h 3199"/>
              <a:gd name="T30" fmla="*/ 522 w 3778"/>
              <a:gd name="T31" fmla="*/ 1510 h 3199"/>
              <a:gd name="T32" fmla="*/ 207 w 3778"/>
              <a:gd name="T33" fmla="*/ 1511 h 3199"/>
              <a:gd name="T34" fmla="*/ 1895 w 3778"/>
              <a:gd name="T35" fmla="*/ 3199 h 3199"/>
              <a:gd name="T36" fmla="*/ 3214 w 3778"/>
              <a:gd name="T37" fmla="*/ 1879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78" h="3199">
                <a:moveTo>
                  <a:pt x="36" y="1130"/>
                </a:moveTo>
                <a:cubicBezTo>
                  <a:pt x="19" y="1010"/>
                  <a:pt x="19" y="1010"/>
                  <a:pt x="19" y="1010"/>
                </a:cubicBezTo>
                <a:cubicBezTo>
                  <a:pt x="0" y="738"/>
                  <a:pt x="98" y="469"/>
                  <a:pt x="291" y="276"/>
                </a:cubicBezTo>
                <a:cubicBezTo>
                  <a:pt x="469" y="98"/>
                  <a:pt x="706" y="0"/>
                  <a:pt x="958" y="0"/>
                </a:cubicBezTo>
                <a:cubicBezTo>
                  <a:pt x="1209" y="0"/>
                  <a:pt x="1446" y="98"/>
                  <a:pt x="1624" y="276"/>
                </a:cubicBezTo>
                <a:cubicBezTo>
                  <a:pt x="1895" y="547"/>
                  <a:pt x="1895" y="547"/>
                  <a:pt x="1895" y="547"/>
                </a:cubicBezTo>
                <a:cubicBezTo>
                  <a:pt x="2166" y="276"/>
                  <a:pt x="2166" y="276"/>
                  <a:pt x="2166" y="276"/>
                </a:cubicBezTo>
                <a:cubicBezTo>
                  <a:pt x="2344" y="98"/>
                  <a:pt x="2581" y="0"/>
                  <a:pt x="2833" y="0"/>
                </a:cubicBezTo>
                <a:cubicBezTo>
                  <a:pt x="3084" y="0"/>
                  <a:pt x="3321" y="98"/>
                  <a:pt x="3499" y="276"/>
                </a:cubicBezTo>
                <a:cubicBezTo>
                  <a:pt x="3667" y="444"/>
                  <a:pt x="3764" y="668"/>
                  <a:pt x="3771" y="906"/>
                </a:cubicBezTo>
                <a:cubicBezTo>
                  <a:pt x="3778" y="1125"/>
                  <a:pt x="3710" y="1337"/>
                  <a:pt x="3579" y="1510"/>
                </a:cubicBezTo>
                <a:cubicBezTo>
                  <a:pt x="2768" y="1510"/>
                  <a:pt x="2768" y="1510"/>
                  <a:pt x="2768" y="1510"/>
                </a:cubicBezTo>
                <a:cubicBezTo>
                  <a:pt x="2520" y="1262"/>
                  <a:pt x="2520" y="1262"/>
                  <a:pt x="2520" y="1262"/>
                </a:cubicBezTo>
                <a:cubicBezTo>
                  <a:pt x="1895" y="1887"/>
                  <a:pt x="1895" y="1887"/>
                  <a:pt x="1895" y="1887"/>
                </a:cubicBezTo>
                <a:cubicBezTo>
                  <a:pt x="1020" y="1012"/>
                  <a:pt x="1020" y="1012"/>
                  <a:pt x="1020" y="1012"/>
                </a:cubicBezTo>
                <a:cubicBezTo>
                  <a:pt x="522" y="1510"/>
                  <a:pt x="522" y="1510"/>
                  <a:pt x="522" y="1510"/>
                </a:cubicBezTo>
                <a:cubicBezTo>
                  <a:pt x="207" y="1511"/>
                  <a:pt x="207" y="1511"/>
                  <a:pt x="207" y="1511"/>
                </a:cubicBezTo>
                <a:cubicBezTo>
                  <a:pt x="1895" y="3199"/>
                  <a:pt x="1895" y="3199"/>
                  <a:pt x="1895" y="3199"/>
                </a:cubicBezTo>
                <a:cubicBezTo>
                  <a:pt x="3214" y="1879"/>
                  <a:pt x="3214" y="1879"/>
                  <a:pt x="3214" y="1879"/>
                </a:cubicBez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pic>
        <p:nvPicPr>
          <p:cNvPr id="47" name="Graphic 46" descr="Books">
            <a:extLst>
              <a:ext uri="{FF2B5EF4-FFF2-40B4-BE49-F238E27FC236}">
                <a16:creationId xmlns:a16="http://schemas.microsoft.com/office/drawing/2014/main" id="{86568CB2-31CC-48CD-B453-4002812987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97215" y="2459391"/>
            <a:ext cx="582362" cy="582362"/>
          </a:xfrm>
          <a:prstGeom prst="rect">
            <a:avLst/>
          </a:prstGeom>
        </p:spPr>
      </p:pic>
      <p:sp>
        <p:nvSpPr>
          <p:cNvPr id="49" name="TextBox 48">
            <a:extLst>
              <a:ext uri="{FF2B5EF4-FFF2-40B4-BE49-F238E27FC236}">
                <a16:creationId xmlns:a16="http://schemas.microsoft.com/office/drawing/2014/main" id="{234F3FDE-E711-45D3-8A81-0E014446A2B9}"/>
              </a:ext>
            </a:extLst>
          </p:cNvPr>
          <p:cNvSpPr txBox="1"/>
          <p:nvPr/>
        </p:nvSpPr>
        <p:spPr>
          <a:xfrm>
            <a:off x="10467864" y="3084515"/>
            <a:ext cx="135638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accent2"/>
                </a:solidFill>
                <a:effectLst/>
                <a:uLnTx/>
                <a:uFillTx/>
                <a:latin typeface="Segoe UI Semibold" charset="0"/>
                <a:ea typeface="Segoe UI Semibold" charset="0"/>
                <a:cs typeface="Segoe UI Semibold" charset="0"/>
              </a:rPr>
              <a:t>Government</a:t>
            </a:r>
          </a:p>
        </p:txBody>
      </p:sp>
      <p:sp>
        <p:nvSpPr>
          <p:cNvPr id="50" name="TextBox 49">
            <a:extLst>
              <a:ext uri="{FF2B5EF4-FFF2-40B4-BE49-F238E27FC236}">
                <a16:creationId xmlns:a16="http://schemas.microsoft.com/office/drawing/2014/main" id="{D520E804-89F1-47F3-B521-191886C9AF71}"/>
              </a:ext>
            </a:extLst>
          </p:cNvPr>
          <p:cNvSpPr txBox="1"/>
          <p:nvPr/>
        </p:nvSpPr>
        <p:spPr>
          <a:xfrm>
            <a:off x="8936618" y="3084515"/>
            <a:ext cx="135638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accent2"/>
                </a:solidFill>
                <a:effectLst/>
                <a:uLnTx/>
                <a:uFillTx/>
                <a:latin typeface="Segoe UI Semibold" charset="0"/>
                <a:ea typeface="Segoe UI Semibold" charset="0"/>
                <a:cs typeface="Segoe UI Semibold" charset="0"/>
              </a:rPr>
              <a:t>Education</a:t>
            </a:r>
          </a:p>
        </p:txBody>
      </p:sp>
      <p:sp>
        <p:nvSpPr>
          <p:cNvPr id="51" name="TextBox 50">
            <a:extLst>
              <a:ext uri="{FF2B5EF4-FFF2-40B4-BE49-F238E27FC236}">
                <a16:creationId xmlns:a16="http://schemas.microsoft.com/office/drawing/2014/main" id="{A41812FF-1907-4AD9-B51F-6482BA345F88}"/>
              </a:ext>
            </a:extLst>
          </p:cNvPr>
          <p:cNvSpPr txBox="1"/>
          <p:nvPr/>
        </p:nvSpPr>
        <p:spPr>
          <a:xfrm>
            <a:off x="7546522" y="3483542"/>
            <a:ext cx="1148910" cy="54938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effectLst/>
                <a:uLnTx/>
                <a:uFillTx/>
                <a:latin typeface="Segoe UI"/>
                <a:ea typeface="+mn-ea"/>
                <a:cs typeface="+mn-cs"/>
              </a:rPr>
              <a:t>Patient data for research and prevention</a:t>
            </a:r>
          </a:p>
        </p:txBody>
      </p:sp>
      <p:sp>
        <p:nvSpPr>
          <p:cNvPr id="52" name="TextBox 51">
            <a:extLst>
              <a:ext uri="{FF2B5EF4-FFF2-40B4-BE49-F238E27FC236}">
                <a16:creationId xmlns:a16="http://schemas.microsoft.com/office/drawing/2014/main" id="{06734700-056F-494C-AC79-DDFBA8B353B4}"/>
              </a:ext>
            </a:extLst>
          </p:cNvPr>
          <p:cNvSpPr txBox="1"/>
          <p:nvPr/>
        </p:nvSpPr>
        <p:spPr>
          <a:xfrm>
            <a:off x="10545925" y="3483542"/>
            <a:ext cx="1200261" cy="7017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effectLst/>
                <a:uLnTx/>
                <a:uFillTx/>
                <a:latin typeface="Segoe UI"/>
                <a:ea typeface="+mn-ea"/>
                <a:cs typeface="+mn-cs"/>
              </a:rPr>
              <a:t>Traffic, crime data for planning and justice</a:t>
            </a:r>
          </a:p>
        </p:txBody>
      </p:sp>
      <p:pic>
        <p:nvPicPr>
          <p:cNvPr id="35" name="Graphic 34">
            <a:extLst>
              <a:ext uri="{FF2B5EF4-FFF2-40B4-BE49-F238E27FC236}">
                <a16:creationId xmlns:a16="http://schemas.microsoft.com/office/drawing/2014/main" id="{2A621739-5AA2-8841-BBC7-99E8826F98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52150" y="2466974"/>
            <a:ext cx="549276" cy="549276"/>
          </a:xfrm>
          <a:prstGeom prst="rect">
            <a:avLst/>
          </a:prstGeom>
        </p:spPr>
      </p:pic>
    </p:spTree>
    <p:extLst>
      <p:ext uri="{BB962C8B-B14F-4D97-AF65-F5344CB8AC3E}">
        <p14:creationId xmlns:p14="http://schemas.microsoft.com/office/powerpoint/2010/main" val="21122233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3568-8873-4214-97C0-C3040BD85279}"/>
              </a:ext>
            </a:extLst>
          </p:cNvPr>
          <p:cNvSpPr>
            <a:spLocks noGrp="1"/>
          </p:cNvSpPr>
          <p:nvPr>
            <p:ph type="title"/>
          </p:nvPr>
        </p:nvSpPr>
        <p:spPr/>
        <p:txBody>
          <a:bodyPr/>
          <a:lstStyle/>
          <a:p>
            <a:r>
              <a:rPr lang="en-US" dirty="0"/>
              <a:t>How data is shared today</a:t>
            </a:r>
          </a:p>
        </p:txBody>
      </p:sp>
      <p:sp>
        <p:nvSpPr>
          <p:cNvPr id="30" name="Freeform 36">
            <a:extLst>
              <a:ext uri="{FF2B5EF4-FFF2-40B4-BE49-F238E27FC236}">
                <a16:creationId xmlns:a16="http://schemas.microsoft.com/office/drawing/2014/main" id="{AA1962BC-DFF9-47F3-BDA6-02FC2FF635C5}"/>
              </a:ext>
            </a:extLst>
          </p:cNvPr>
          <p:cNvSpPr>
            <a:spLocks noEditPoints="1"/>
          </p:cNvSpPr>
          <p:nvPr/>
        </p:nvSpPr>
        <p:spPr bwMode="auto">
          <a:xfrm>
            <a:off x="2479973" y="3176833"/>
            <a:ext cx="499134" cy="550794"/>
          </a:xfrm>
          <a:custGeom>
            <a:avLst/>
            <a:gdLst>
              <a:gd name="T0" fmla="*/ 70 w 104"/>
              <a:gd name="T1" fmla="*/ 67 h 116"/>
              <a:gd name="T2" fmla="*/ 88 w 104"/>
              <a:gd name="T3" fmla="*/ 36 h 116"/>
              <a:gd name="T4" fmla="*/ 52 w 104"/>
              <a:gd name="T5" fmla="*/ 0 h 116"/>
              <a:gd name="T6" fmla="*/ 16 w 104"/>
              <a:gd name="T7" fmla="*/ 36 h 116"/>
              <a:gd name="T8" fmla="*/ 34 w 104"/>
              <a:gd name="T9" fmla="*/ 67 h 116"/>
              <a:gd name="T10" fmla="*/ 0 w 104"/>
              <a:gd name="T11" fmla="*/ 116 h 116"/>
              <a:gd name="T12" fmla="*/ 8 w 104"/>
              <a:gd name="T13" fmla="*/ 116 h 116"/>
              <a:gd name="T14" fmla="*/ 52 w 104"/>
              <a:gd name="T15" fmla="*/ 72 h 116"/>
              <a:gd name="T16" fmla="*/ 96 w 104"/>
              <a:gd name="T17" fmla="*/ 116 h 116"/>
              <a:gd name="T18" fmla="*/ 104 w 104"/>
              <a:gd name="T19" fmla="*/ 116 h 116"/>
              <a:gd name="T20" fmla="*/ 70 w 104"/>
              <a:gd name="T21" fmla="*/ 67 h 116"/>
              <a:gd name="T22" fmla="*/ 24 w 104"/>
              <a:gd name="T23" fmla="*/ 36 h 116"/>
              <a:gd name="T24" fmla="*/ 52 w 104"/>
              <a:gd name="T25" fmla="*/ 8 h 116"/>
              <a:gd name="T26" fmla="*/ 80 w 104"/>
              <a:gd name="T27" fmla="*/ 36 h 116"/>
              <a:gd name="T28" fmla="*/ 52 w 104"/>
              <a:gd name="T29" fmla="*/ 64 h 116"/>
              <a:gd name="T30" fmla="*/ 24 w 104"/>
              <a:gd name="T31"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16">
                <a:moveTo>
                  <a:pt x="70" y="67"/>
                </a:moveTo>
                <a:cubicBezTo>
                  <a:pt x="81" y="61"/>
                  <a:pt x="88" y="49"/>
                  <a:pt x="88" y="36"/>
                </a:cubicBezTo>
                <a:cubicBezTo>
                  <a:pt x="88" y="16"/>
                  <a:pt x="72" y="0"/>
                  <a:pt x="52" y="0"/>
                </a:cubicBezTo>
                <a:cubicBezTo>
                  <a:pt x="32" y="0"/>
                  <a:pt x="16" y="16"/>
                  <a:pt x="16" y="36"/>
                </a:cubicBezTo>
                <a:cubicBezTo>
                  <a:pt x="16" y="49"/>
                  <a:pt x="23" y="61"/>
                  <a:pt x="34" y="67"/>
                </a:cubicBezTo>
                <a:cubicBezTo>
                  <a:pt x="14" y="75"/>
                  <a:pt x="0" y="94"/>
                  <a:pt x="0" y="116"/>
                </a:cubicBezTo>
                <a:cubicBezTo>
                  <a:pt x="8" y="116"/>
                  <a:pt x="8" y="116"/>
                  <a:pt x="8" y="116"/>
                </a:cubicBezTo>
                <a:cubicBezTo>
                  <a:pt x="8" y="92"/>
                  <a:pt x="28" y="72"/>
                  <a:pt x="52" y="72"/>
                </a:cubicBezTo>
                <a:cubicBezTo>
                  <a:pt x="76" y="72"/>
                  <a:pt x="96" y="92"/>
                  <a:pt x="96" y="116"/>
                </a:cubicBezTo>
                <a:cubicBezTo>
                  <a:pt x="104" y="116"/>
                  <a:pt x="104" y="116"/>
                  <a:pt x="104" y="116"/>
                </a:cubicBezTo>
                <a:cubicBezTo>
                  <a:pt x="104" y="94"/>
                  <a:pt x="90" y="75"/>
                  <a:pt x="70" y="67"/>
                </a:cubicBezTo>
                <a:close/>
                <a:moveTo>
                  <a:pt x="24" y="36"/>
                </a:moveTo>
                <a:cubicBezTo>
                  <a:pt x="24" y="21"/>
                  <a:pt x="37" y="8"/>
                  <a:pt x="52" y="8"/>
                </a:cubicBezTo>
                <a:cubicBezTo>
                  <a:pt x="67" y="8"/>
                  <a:pt x="80" y="21"/>
                  <a:pt x="80" y="36"/>
                </a:cubicBezTo>
                <a:cubicBezTo>
                  <a:pt x="80" y="51"/>
                  <a:pt x="67" y="64"/>
                  <a:pt x="52" y="64"/>
                </a:cubicBezTo>
                <a:cubicBezTo>
                  <a:pt x="37" y="64"/>
                  <a:pt x="24" y="51"/>
                  <a:pt x="24" y="36"/>
                </a:cubicBezTo>
                <a:close/>
              </a:path>
            </a:pathLst>
          </a:custGeom>
          <a:solidFill>
            <a:schemeClr val="accent1"/>
          </a:solidFill>
          <a:ln w="9525">
            <a:noFill/>
            <a:round/>
            <a:headEnd/>
            <a:tailEnd/>
          </a:ln>
        </p:spPr>
        <p:txBody>
          <a:bodyPr vert="horz" wrap="square" lIns="89643" tIns="44821" rIns="89643" bIns="44821" numCol="1" anchor="t" anchorCtr="0" compatLnSpc="1">
            <a:prstTxWarp prst="textNoShape">
              <a:avLst/>
            </a:prstTxWarp>
          </a:bodyPr>
          <a:lstStyle/>
          <a:p>
            <a:pPr marL="0" marR="0" lvl="0" indent="0" algn="l" defTabSz="89636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300" normalizeH="0" baseline="0" noProof="0">
              <a:ln>
                <a:noFill/>
              </a:ln>
              <a:solidFill>
                <a:srgbClr val="505050"/>
              </a:solidFill>
              <a:effectLst/>
              <a:uLnTx/>
              <a:uFillTx/>
              <a:latin typeface="Segoe UI Light"/>
              <a:ea typeface="+mn-ea"/>
              <a:cs typeface="+mn-cs"/>
            </a:endParaRPr>
          </a:p>
        </p:txBody>
      </p:sp>
      <p:sp>
        <p:nvSpPr>
          <p:cNvPr id="35" name="Freeform 36">
            <a:extLst>
              <a:ext uri="{FF2B5EF4-FFF2-40B4-BE49-F238E27FC236}">
                <a16:creationId xmlns:a16="http://schemas.microsoft.com/office/drawing/2014/main" id="{E738B068-FDDF-4C1F-8944-AEE6EFE81A61}"/>
              </a:ext>
            </a:extLst>
          </p:cNvPr>
          <p:cNvSpPr>
            <a:spLocks noEditPoints="1"/>
          </p:cNvSpPr>
          <p:nvPr/>
        </p:nvSpPr>
        <p:spPr bwMode="auto">
          <a:xfrm>
            <a:off x="8743327" y="1299834"/>
            <a:ext cx="446737" cy="492975"/>
          </a:xfrm>
          <a:custGeom>
            <a:avLst/>
            <a:gdLst>
              <a:gd name="T0" fmla="*/ 70 w 104"/>
              <a:gd name="T1" fmla="*/ 67 h 116"/>
              <a:gd name="T2" fmla="*/ 88 w 104"/>
              <a:gd name="T3" fmla="*/ 36 h 116"/>
              <a:gd name="T4" fmla="*/ 52 w 104"/>
              <a:gd name="T5" fmla="*/ 0 h 116"/>
              <a:gd name="T6" fmla="*/ 16 w 104"/>
              <a:gd name="T7" fmla="*/ 36 h 116"/>
              <a:gd name="T8" fmla="*/ 34 w 104"/>
              <a:gd name="T9" fmla="*/ 67 h 116"/>
              <a:gd name="T10" fmla="*/ 0 w 104"/>
              <a:gd name="T11" fmla="*/ 116 h 116"/>
              <a:gd name="T12" fmla="*/ 8 w 104"/>
              <a:gd name="T13" fmla="*/ 116 h 116"/>
              <a:gd name="T14" fmla="*/ 52 w 104"/>
              <a:gd name="T15" fmla="*/ 72 h 116"/>
              <a:gd name="T16" fmla="*/ 96 w 104"/>
              <a:gd name="T17" fmla="*/ 116 h 116"/>
              <a:gd name="T18" fmla="*/ 104 w 104"/>
              <a:gd name="T19" fmla="*/ 116 h 116"/>
              <a:gd name="T20" fmla="*/ 70 w 104"/>
              <a:gd name="T21" fmla="*/ 67 h 116"/>
              <a:gd name="T22" fmla="*/ 24 w 104"/>
              <a:gd name="T23" fmla="*/ 36 h 116"/>
              <a:gd name="T24" fmla="*/ 52 w 104"/>
              <a:gd name="T25" fmla="*/ 8 h 116"/>
              <a:gd name="T26" fmla="*/ 80 w 104"/>
              <a:gd name="T27" fmla="*/ 36 h 116"/>
              <a:gd name="T28" fmla="*/ 52 w 104"/>
              <a:gd name="T29" fmla="*/ 64 h 116"/>
              <a:gd name="T30" fmla="*/ 24 w 104"/>
              <a:gd name="T31"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16">
                <a:moveTo>
                  <a:pt x="70" y="67"/>
                </a:moveTo>
                <a:cubicBezTo>
                  <a:pt x="81" y="61"/>
                  <a:pt x="88" y="49"/>
                  <a:pt x="88" y="36"/>
                </a:cubicBezTo>
                <a:cubicBezTo>
                  <a:pt x="88" y="16"/>
                  <a:pt x="72" y="0"/>
                  <a:pt x="52" y="0"/>
                </a:cubicBezTo>
                <a:cubicBezTo>
                  <a:pt x="32" y="0"/>
                  <a:pt x="16" y="16"/>
                  <a:pt x="16" y="36"/>
                </a:cubicBezTo>
                <a:cubicBezTo>
                  <a:pt x="16" y="49"/>
                  <a:pt x="23" y="61"/>
                  <a:pt x="34" y="67"/>
                </a:cubicBezTo>
                <a:cubicBezTo>
                  <a:pt x="14" y="75"/>
                  <a:pt x="0" y="94"/>
                  <a:pt x="0" y="116"/>
                </a:cubicBezTo>
                <a:cubicBezTo>
                  <a:pt x="8" y="116"/>
                  <a:pt x="8" y="116"/>
                  <a:pt x="8" y="116"/>
                </a:cubicBezTo>
                <a:cubicBezTo>
                  <a:pt x="8" y="92"/>
                  <a:pt x="28" y="72"/>
                  <a:pt x="52" y="72"/>
                </a:cubicBezTo>
                <a:cubicBezTo>
                  <a:pt x="76" y="72"/>
                  <a:pt x="96" y="92"/>
                  <a:pt x="96" y="116"/>
                </a:cubicBezTo>
                <a:cubicBezTo>
                  <a:pt x="104" y="116"/>
                  <a:pt x="104" y="116"/>
                  <a:pt x="104" y="116"/>
                </a:cubicBezTo>
                <a:cubicBezTo>
                  <a:pt x="104" y="94"/>
                  <a:pt x="90" y="75"/>
                  <a:pt x="70" y="67"/>
                </a:cubicBezTo>
                <a:close/>
                <a:moveTo>
                  <a:pt x="24" y="36"/>
                </a:moveTo>
                <a:cubicBezTo>
                  <a:pt x="24" y="21"/>
                  <a:pt x="37" y="8"/>
                  <a:pt x="52" y="8"/>
                </a:cubicBezTo>
                <a:cubicBezTo>
                  <a:pt x="67" y="8"/>
                  <a:pt x="80" y="21"/>
                  <a:pt x="80" y="36"/>
                </a:cubicBezTo>
                <a:cubicBezTo>
                  <a:pt x="80" y="51"/>
                  <a:pt x="67" y="64"/>
                  <a:pt x="52" y="64"/>
                </a:cubicBezTo>
                <a:cubicBezTo>
                  <a:pt x="37" y="64"/>
                  <a:pt x="24" y="51"/>
                  <a:pt x="24" y="36"/>
                </a:cubicBezTo>
                <a:close/>
              </a:path>
            </a:pathLst>
          </a:custGeom>
          <a:solidFill>
            <a:schemeClr val="accent1"/>
          </a:solidFill>
          <a:ln w="9525">
            <a:noFill/>
            <a:round/>
            <a:headEnd/>
            <a:tailEnd/>
          </a:ln>
        </p:spPr>
        <p:txBody>
          <a:bodyPr vert="horz" wrap="square" lIns="89643" tIns="44821" rIns="89643" bIns="44821" numCol="1" anchor="t" anchorCtr="0" compatLnSpc="1">
            <a:prstTxWarp prst="textNoShape">
              <a:avLst/>
            </a:prstTxWarp>
          </a:bodyPr>
          <a:lstStyle/>
          <a:p>
            <a:pPr marL="0" marR="0" lvl="0" indent="0" algn="l" defTabSz="89636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300" normalizeH="0" baseline="0" noProof="0">
              <a:ln>
                <a:noFill/>
              </a:ln>
              <a:solidFill>
                <a:srgbClr val="505050"/>
              </a:solidFill>
              <a:effectLst/>
              <a:uLnTx/>
              <a:uFillTx/>
              <a:latin typeface="Segoe UI Light"/>
              <a:ea typeface="+mn-ea"/>
              <a:cs typeface="+mn-cs"/>
            </a:endParaRPr>
          </a:p>
        </p:txBody>
      </p:sp>
      <p:sp>
        <p:nvSpPr>
          <p:cNvPr id="37" name="Rectangle 36">
            <a:extLst>
              <a:ext uri="{FF2B5EF4-FFF2-40B4-BE49-F238E27FC236}">
                <a16:creationId xmlns:a16="http://schemas.microsoft.com/office/drawing/2014/main" id="{95AB193C-8AF4-4AA5-A7EE-6A9A99124DA4}"/>
              </a:ext>
            </a:extLst>
          </p:cNvPr>
          <p:cNvSpPr/>
          <p:nvPr/>
        </p:nvSpPr>
        <p:spPr>
          <a:xfrm>
            <a:off x="8159658" y="1927771"/>
            <a:ext cx="1694529" cy="307777"/>
          </a:xfrm>
          <a:prstGeom prst="rect">
            <a:avLst/>
          </a:prstGeom>
          <a:ln>
            <a:noFill/>
          </a:ln>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solidFill>
                <a:effectLst/>
                <a:uLnTx/>
                <a:uFillTx/>
                <a:latin typeface="Segoe UI Semibold" panose="020B0702040204020203" pitchFamily="34" charset="0"/>
                <a:ea typeface="+mn-ea"/>
                <a:cs typeface="Segoe UI Semibold" panose="020B0702040204020203" pitchFamily="34" charset="0"/>
              </a:rPr>
              <a:t>Data consumer #1</a:t>
            </a:r>
          </a:p>
        </p:txBody>
      </p:sp>
      <p:sp>
        <p:nvSpPr>
          <p:cNvPr id="41" name="Rectangle 40">
            <a:extLst>
              <a:ext uri="{FF2B5EF4-FFF2-40B4-BE49-F238E27FC236}">
                <a16:creationId xmlns:a16="http://schemas.microsoft.com/office/drawing/2014/main" id="{6C09EC59-50A8-4EA6-A46E-FDD1790D26DB}"/>
              </a:ext>
            </a:extLst>
          </p:cNvPr>
          <p:cNvSpPr/>
          <p:nvPr/>
        </p:nvSpPr>
        <p:spPr>
          <a:xfrm>
            <a:off x="8159658" y="3259481"/>
            <a:ext cx="1694529" cy="307777"/>
          </a:xfrm>
          <a:prstGeom prst="rect">
            <a:avLst/>
          </a:prstGeom>
          <a:ln>
            <a:noFill/>
          </a:ln>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accent2"/>
                </a:solidFill>
                <a:effectLst/>
                <a:uLnTx/>
                <a:uFillTx/>
                <a:latin typeface="Segoe UI Semibold" panose="020B0702040204020203" pitchFamily="34" charset="0"/>
                <a:ea typeface="+mn-ea"/>
                <a:cs typeface="Segoe UI Semibold" panose="020B0702040204020203" pitchFamily="34" charset="0"/>
              </a:rPr>
              <a:t>Data consumer #2</a:t>
            </a:r>
          </a:p>
        </p:txBody>
      </p:sp>
      <p:sp>
        <p:nvSpPr>
          <p:cNvPr id="53" name="Rectangle 52">
            <a:extLst>
              <a:ext uri="{FF2B5EF4-FFF2-40B4-BE49-F238E27FC236}">
                <a16:creationId xmlns:a16="http://schemas.microsoft.com/office/drawing/2014/main" id="{0459021E-B2AD-4FC1-A280-6221723C9F06}"/>
              </a:ext>
            </a:extLst>
          </p:cNvPr>
          <p:cNvSpPr/>
          <p:nvPr/>
        </p:nvSpPr>
        <p:spPr>
          <a:xfrm>
            <a:off x="8159658" y="4591191"/>
            <a:ext cx="1694529" cy="307777"/>
          </a:xfrm>
          <a:prstGeom prst="rect">
            <a:avLst/>
          </a:prstGeom>
          <a:ln>
            <a:noFill/>
          </a:ln>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accent2"/>
                </a:solidFill>
                <a:effectLst/>
                <a:uLnTx/>
                <a:uFillTx/>
                <a:latin typeface="Segoe UI Semibold" panose="020B0702040204020203" pitchFamily="34" charset="0"/>
                <a:ea typeface="+mn-ea"/>
                <a:cs typeface="Segoe UI Semibold" panose="020B0702040204020203" pitchFamily="34" charset="0"/>
              </a:rPr>
              <a:t>Data consumer #3</a:t>
            </a:r>
          </a:p>
        </p:txBody>
      </p:sp>
      <p:cxnSp>
        <p:nvCxnSpPr>
          <p:cNvPr id="54" name="Straight Arrow Connector 53">
            <a:extLst>
              <a:ext uri="{FF2B5EF4-FFF2-40B4-BE49-F238E27FC236}">
                <a16:creationId xmlns:a16="http://schemas.microsoft.com/office/drawing/2014/main" id="{946CB62E-0FA2-4FB9-AF8F-35CABF6873FE}"/>
              </a:ext>
            </a:extLst>
          </p:cNvPr>
          <p:cNvCxnSpPr>
            <a:cxnSpLocks/>
          </p:cNvCxnSpPr>
          <p:nvPr/>
        </p:nvCxnSpPr>
        <p:spPr>
          <a:xfrm>
            <a:off x="3708416" y="3472621"/>
            <a:ext cx="2884519" cy="0"/>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B716311-D2A4-4DE0-BCE3-2CB8AAAB9DAB}"/>
              </a:ext>
            </a:extLst>
          </p:cNvPr>
          <p:cNvSpPr/>
          <p:nvPr/>
        </p:nvSpPr>
        <p:spPr>
          <a:xfrm>
            <a:off x="5270791" y="3926888"/>
            <a:ext cx="1185739" cy="461665"/>
          </a:xfrm>
          <a:prstGeom prst="rect">
            <a:avLst/>
          </a:prstGeom>
          <a:ln>
            <a:noFill/>
          </a:ln>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Segoe UI"/>
                <a:ea typeface="+mn-ea"/>
                <a:cs typeface="Segoe UI Semibold" panose="020B0702040204020203" pitchFamily="34" charset="0"/>
              </a:rPr>
              <a:t>Sends via email or USB</a:t>
            </a:r>
          </a:p>
        </p:txBody>
      </p:sp>
      <p:cxnSp>
        <p:nvCxnSpPr>
          <p:cNvPr id="56" name="Connector: Elbow 55">
            <a:extLst>
              <a:ext uri="{FF2B5EF4-FFF2-40B4-BE49-F238E27FC236}">
                <a16:creationId xmlns:a16="http://schemas.microsoft.com/office/drawing/2014/main" id="{CA1DB1F0-AE40-4B00-82CC-3489787BC642}"/>
              </a:ext>
            </a:extLst>
          </p:cNvPr>
          <p:cNvCxnSpPr>
            <a:cxnSpLocks/>
          </p:cNvCxnSpPr>
          <p:nvPr/>
        </p:nvCxnSpPr>
        <p:spPr>
          <a:xfrm flipV="1">
            <a:off x="3708416" y="2529068"/>
            <a:ext cx="2884519" cy="606955"/>
          </a:xfrm>
          <a:prstGeom prst="bentConnector3">
            <a:avLst>
              <a:gd name="adj1" fmla="val 49254"/>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BB8F72B0-16D1-41D4-B039-657462D16CF0}"/>
              </a:ext>
            </a:extLst>
          </p:cNvPr>
          <p:cNvSpPr/>
          <p:nvPr/>
        </p:nvSpPr>
        <p:spPr>
          <a:xfrm>
            <a:off x="5141604" y="2029501"/>
            <a:ext cx="1466153" cy="461665"/>
          </a:xfrm>
          <a:prstGeom prst="rect">
            <a:avLst/>
          </a:prstGeom>
          <a:ln>
            <a:noFill/>
          </a:ln>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Segoe UI"/>
                <a:ea typeface="+mn-ea"/>
                <a:cs typeface="Segoe UI Semibold" panose="020B0702040204020203" pitchFamily="34" charset="0"/>
              </a:rPr>
              <a:t>Copies to FTP server</a:t>
            </a:r>
          </a:p>
        </p:txBody>
      </p:sp>
      <p:cxnSp>
        <p:nvCxnSpPr>
          <p:cNvPr id="58" name="Connector: Elbow 57">
            <a:extLst>
              <a:ext uri="{FF2B5EF4-FFF2-40B4-BE49-F238E27FC236}">
                <a16:creationId xmlns:a16="http://schemas.microsoft.com/office/drawing/2014/main" id="{82A5654A-5F32-4235-A75B-2B6230BEEC78}"/>
              </a:ext>
            </a:extLst>
          </p:cNvPr>
          <p:cNvCxnSpPr>
            <a:cxnSpLocks/>
          </p:cNvCxnSpPr>
          <p:nvPr/>
        </p:nvCxnSpPr>
        <p:spPr>
          <a:xfrm>
            <a:off x="3708416" y="3789160"/>
            <a:ext cx="2868771" cy="659493"/>
          </a:xfrm>
          <a:prstGeom prst="bentConnector3">
            <a:avLst>
              <a:gd name="adj1" fmla="val 50000"/>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7D457471-261E-4E6E-A954-DD6CB92022EF}"/>
              </a:ext>
            </a:extLst>
          </p:cNvPr>
          <p:cNvSpPr/>
          <p:nvPr/>
        </p:nvSpPr>
        <p:spPr>
          <a:xfrm>
            <a:off x="5140968" y="3139300"/>
            <a:ext cx="1466153" cy="276999"/>
          </a:xfrm>
          <a:prstGeom prst="rect">
            <a:avLst/>
          </a:prstGeom>
          <a:ln>
            <a:noFill/>
          </a:ln>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Segoe UI"/>
                <a:ea typeface="+mn-ea"/>
                <a:cs typeface="Segoe UI Semibold" panose="020B0702040204020203" pitchFamily="34" charset="0"/>
              </a:rPr>
              <a:t>APIs or web app</a:t>
            </a:r>
          </a:p>
        </p:txBody>
      </p:sp>
      <p:cxnSp>
        <p:nvCxnSpPr>
          <p:cNvPr id="60" name="Straight Arrow Connector 59">
            <a:extLst>
              <a:ext uri="{FF2B5EF4-FFF2-40B4-BE49-F238E27FC236}">
                <a16:creationId xmlns:a16="http://schemas.microsoft.com/office/drawing/2014/main" id="{6859B2CE-70F2-447A-9C62-65EA9961BDE0}"/>
              </a:ext>
            </a:extLst>
          </p:cNvPr>
          <p:cNvCxnSpPr>
            <a:cxnSpLocks/>
          </p:cNvCxnSpPr>
          <p:nvPr/>
        </p:nvCxnSpPr>
        <p:spPr>
          <a:xfrm>
            <a:off x="2702721" y="2624286"/>
            <a:ext cx="0" cy="243509"/>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D32D98FB-D9F7-4AE7-AB30-8A1625829832}"/>
              </a:ext>
            </a:extLst>
          </p:cNvPr>
          <p:cNvSpPr/>
          <p:nvPr/>
        </p:nvSpPr>
        <p:spPr>
          <a:xfrm>
            <a:off x="1978833" y="2293829"/>
            <a:ext cx="1466153" cy="276999"/>
          </a:xfrm>
          <a:prstGeom prst="rect">
            <a:avLst/>
          </a:prstGeom>
          <a:ln>
            <a:noFill/>
          </a:ln>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Segoe UI"/>
                <a:ea typeface="+mn-ea"/>
                <a:cs typeface="Segoe UI Semibold" panose="020B0702040204020203" pitchFamily="34" charset="0"/>
              </a:rPr>
              <a:t>Extracts data</a:t>
            </a:r>
          </a:p>
        </p:txBody>
      </p:sp>
      <p:sp>
        <p:nvSpPr>
          <p:cNvPr id="62" name="Rectangle 61">
            <a:extLst>
              <a:ext uri="{FF2B5EF4-FFF2-40B4-BE49-F238E27FC236}">
                <a16:creationId xmlns:a16="http://schemas.microsoft.com/office/drawing/2014/main" id="{2C2DDD53-6B0B-4821-B53F-DB8EDF56AA3F}"/>
              </a:ext>
            </a:extLst>
          </p:cNvPr>
          <p:cNvSpPr/>
          <p:nvPr/>
        </p:nvSpPr>
        <p:spPr>
          <a:xfrm>
            <a:off x="1545460" y="3775907"/>
            <a:ext cx="2332895" cy="307777"/>
          </a:xfrm>
          <a:prstGeom prst="rect">
            <a:avLst/>
          </a:prstGeom>
          <a:ln>
            <a:noFill/>
          </a:ln>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solidFill>
                <a:effectLst/>
                <a:uLnTx/>
                <a:uFillTx/>
                <a:latin typeface="Segoe UI Semibold" panose="020B0702040204020203" pitchFamily="34" charset="0"/>
                <a:ea typeface="+mn-ea"/>
                <a:cs typeface="Segoe UI Semibold" panose="020B0702040204020203" pitchFamily="34" charset="0"/>
              </a:rPr>
              <a:t>Data provider</a:t>
            </a:r>
          </a:p>
        </p:txBody>
      </p:sp>
      <p:pic>
        <p:nvPicPr>
          <p:cNvPr id="63" name="Graphic 62">
            <a:extLst>
              <a:ext uri="{FF2B5EF4-FFF2-40B4-BE49-F238E27FC236}">
                <a16:creationId xmlns:a16="http://schemas.microsoft.com/office/drawing/2014/main" id="{F6B35C0D-DE0C-4841-93F5-667673143E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86577" y="4168525"/>
            <a:ext cx="526023" cy="526023"/>
          </a:xfrm>
          <a:prstGeom prst="rect">
            <a:avLst/>
          </a:prstGeom>
        </p:spPr>
      </p:pic>
      <p:pic>
        <p:nvPicPr>
          <p:cNvPr id="64" name="Graphic 63">
            <a:extLst>
              <a:ext uri="{FF2B5EF4-FFF2-40B4-BE49-F238E27FC236}">
                <a16:creationId xmlns:a16="http://schemas.microsoft.com/office/drawing/2014/main" id="{A99789D4-1E58-43BB-99EE-9B4F4F5F37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58296" y="3139126"/>
            <a:ext cx="591723" cy="591723"/>
          </a:xfrm>
          <a:prstGeom prst="rect">
            <a:avLst/>
          </a:prstGeom>
        </p:spPr>
      </p:pic>
      <p:pic>
        <p:nvPicPr>
          <p:cNvPr id="65" name="Graphic 64">
            <a:extLst>
              <a:ext uri="{FF2B5EF4-FFF2-40B4-BE49-F238E27FC236}">
                <a16:creationId xmlns:a16="http://schemas.microsoft.com/office/drawing/2014/main" id="{6A483C48-D05A-48A6-9605-87AB7460C61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86578" y="2300140"/>
            <a:ext cx="508970" cy="508970"/>
          </a:xfrm>
          <a:prstGeom prst="rect">
            <a:avLst/>
          </a:prstGeom>
        </p:spPr>
      </p:pic>
      <p:pic>
        <p:nvPicPr>
          <p:cNvPr id="66" name="Graphic 65">
            <a:extLst>
              <a:ext uri="{FF2B5EF4-FFF2-40B4-BE49-F238E27FC236}">
                <a16:creationId xmlns:a16="http://schemas.microsoft.com/office/drawing/2014/main" id="{CD897BCD-8448-408A-968A-F04337940FD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03835" y="1587767"/>
            <a:ext cx="659161" cy="659161"/>
          </a:xfrm>
          <a:prstGeom prst="rect">
            <a:avLst/>
          </a:prstGeom>
        </p:spPr>
      </p:pic>
      <p:pic>
        <p:nvPicPr>
          <p:cNvPr id="67" name="Graphic 66">
            <a:extLst>
              <a:ext uri="{FF2B5EF4-FFF2-40B4-BE49-F238E27FC236}">
                <a16:creationId xmlns:a16="http://schemas.microsoft.com/office/drawing/2014/main" id="{67D8D7DC-F882-45E6-B0BC-FB904899496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743327" y="2623968"/>
            <a:ext cx="527189" cy="527189"/>
          </a:xfrm>
          <a:prstGeom prst="rect">
            <a:avLst/>
          </a:prstGeom>
        </p:spPr>
      </p:pic>
      <p:sp>
        <p:nvSpPr>
          <p:cNvPr id="68" name="Freeform 36">
            <a:extLst>
              <a:ext uri="{FF2B5EF4-FFF2-40B4-BE49-F238E27FC236}">
                <a16:creationId xmlns:a16="http://schemas.microsoft.com/office/drawing/2014/main" id="{88ED9A12-20A6-489E-A5C3-4FBAB9F3CE1A}"/>
              </a:ext>
            </a:extLst>
          </p:cNvPr>
          <p:cNvSpPr>
            <a:spLocks noEditPoints="1"/>
          </p:cNvSpPr>
          <p:nvPr/>
        </p:nvSpPr>
        <p:spPr bwMode="auto">
          <a:xfrm>
            <a:off x="8783554" y="3955678"/>
            <a:ext cx="446737" cy="492975"/>
          </a:xfrm>
          <a:custGeom>
            <a:avLst/>
            <a:gdLst>
              <a:gd name="T0" fmla="*/ 70 w 104"/>
              <a:gd name="T1" fmla="*/ 67 h 116"/>
              <a:gd name="T2" fmla="*/ 88 w 104"/>
              <a:gd name="T3" fmla="*/ 36 h 116"/>
              <a:gd name="T4" fmla="*/ 52 w 104"/>
              <a:gd name="T5" fmla="*/ 0 h 116"/>
              <a:gd name="T6" fmla="*/ 16 w 104"/>
              <a:gd name="T7" fmla="*/ 36 h 116"/>
              <a:gd name="T8" fmla="*/ 34 w 104"/>
              <a:gd name="T9" fmla="*/ 67 h 116"/>
              <a:gd name="T10" fmla="*/ 0 w 104"/>
              <a:gd name="T11" fmla="*/ 116 h 116"/>
              <a:gd name="T12" fmla="*/ 8 w 104"/>
              <a:gd name="T13" fmla="*/ 116 h 116"/>
              <a:gd name="T14" fmla="*/ 52 w 104"/>
              <a:gd name="T15" fmla="*/ 72 h 116"/>
              <a:gd name="T16" fmla="*/ 96 w 104"/>
              <a:gd name="T17" fmla="*/ 116 h 116"/>
              <a:gd name="T18" fmla="*/ 104 w 104"/>
              <a:gd name="T19" fmla="*/ 116 h 116"/>
              <a:gd name="T20" fmla="*/ 70 w 104"/>
              <a:gd name="T21" fmla="*/ 67 h 116"/>
              <a:gd name="T22" fmla="*/ 24 w 104"/>
              <a:gd name="T23" fmla="*/ 36 h 116"/>
              <a:gd name="T24" fmla="*/ 52 w 104"/>
              <a:gd name="T25" fmla="*/ 8 h 116"/>
              <a:gd name="T26" fmla="*/ 80 w 104"/>
              <a:gd name="T27" fmla="*/ 36 h 116"/>
              <a:gd name="T28" fmla="*/ 52 w 104"/>
              <a:gd name="T29" fmla="*/ 64 h 116"/>
              <a:gd name="T30" fmla="*/ 24 w 104"/>
              <a:gd name="T31"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16">
                <a:moveTo>
                  <a:pt x="70" y="67"/>
                </a:moveTo>
                <a:cubicBezTo>
                  <a:pt x="81" y="61"/>
                  <a:pt x="88" y="49"/>
                  <a:pt x="88" y="36"/>
                </a:cubicBezTo>
                <a:cubicBezTo>
                  <a:pt x="88" y="16"/>
                  <a:pt x="72" y="0"/>
                  <a:pt x="52" y="0"/>
                </a:cubicBezTo>
                <a:cubicBezTo>
                  <a:pt x="32" y="0"/>
                  <a:pt x="16" y="16"/>
                  <a:pt x="16" y="36"/>
                </a:cubicBezTo>
                <a:cubicBezTo>
                  <a:pt x="16" y="49"/>
                  <a:pt x="23" y="61"/>
                  <a:pt x="34" y="67"/>
                </a:cubicBezTo>
                <a:cubicBezTo>
                  <a:pt x="14" y="75"/>
                  <a:pt x="0" y="94"/>
                  <a:pt x="0" y="116"/>
                </a:cubicBezTo>
                <a:cubicBezTo>
                  <a:pt x="8" y="116"/>
                  <a:pt x="8" y="116"/>
                  <a:pt x="8" y="116"/>
                </a:cubicBezTo>
                <a:cubicBezTo>
                  <a:pt x="8" y="92"/>
                  <a:pt x="28" y="72"/>
                  <a:pt x="52" y="72"/>
                </a:cubicBezTo>
                <a:cubicBezTo>
                  <a:pt x="76" y="72"/>
                  <a:pt x="96" y="92"/>
                  <a:pt x="96" y="116"/>
                </a:cubicBezTo>
                <a:cubicBezTo>
                  <a:pt x="104" y="116"/>
                  <a:pt x="104" y="116"/>
                  <a:pt x="104" y="116"/>
                </a:cubicBezTo>
                <a:cubicBezTo>
                  <a:pt x="104" y="94"/>
                  <a:pt x="90" y="75"/>
                  <a:pt x="70" y="67"/>
                </a:cubicBezTo>
                <a:close/>
                <a:moveTo>
                  <a:pt x="24" y="36"/>
                </a:moveTo>
                <a:cubicBezTo>
                  <a:pt x="24" y="21"/>
                  <a:pt x="37" y="8"/>
                  <a:pt x="52" y="8"/>
                </a:cubicBezTo>
                <a:cubicBezTo>
                  <a:pt x="67" y="8"/>
                  <a:pt x="80" y="21"/>
                  <a:pt x="80" y="36"/>
                </a:cubicBezTo>
                <a:cubicBezTo>
                  <a:pt x="80" y="51"/>
                  <a:pt x="67" y="64"/>
                  <a:pt x="52" y="64"/>
                </a:cubicBezTo>
                <a:cubicBezTo>
                  <a:pt x="37" y="64"/>
                  <a:pt x="24" y="51"/>
                  <a:pt x="24" y="36"/>
                </a:cubicBezTo>
                <a:close/>
              </a:path>
            </a:pathLst>
          </a:custGeom>
          <a:solidFill>
            <a:schemeClr val="accent1"/>
          </a:solidFill>
          <a:ln w="9525">
            <a:noFill/>
            <a:round/>
            <a:headEnd/>
            <a:tailEnd/>
          </a:ln>
        </p:spPr>
        <p:txBody>
          <a:bodyPr vert="horz" wrap="square" lIns="89643" tIns="44821" rIns="89643" bIns="44821" numCol="1" anchor="t" anchorCtr="0" compatLnSpc="1">
            <a:prstTxWarp prst="textNoShape">
              <a:avLst/>
            </a:prstTxWarp>
          </a:bodyPr>
          <a:lstStyle/>
          <a:p>
            <a:pPr marL="0" marR="0" lvl="0" indent="0" algn="l" defTabSz="89636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300" normalizeH="0" baseline="0" noProof="0">
              <a:ln>
                <a:noFill/>
              </a:ln>
              <a:solidFill>
                <a:srgbClr val="505050"/>
              </a:solidFill>
              <a:effectLst/>
              <a:uLnTx/>
              <a:uFillTx/>
              <a:latin typeface="Segoe UI Light"/>
              <a:ea typeface="+mn-ea"/>
              <a:cs typeface="+mn-cs"/>
            </a:endParaRPr>
          </a:p>
        </p:txBody>
      </p:sp>
      <p:cxnSp>
        <p:nvCxnSpPr>
          <p:cNvPr id="71" name="Straight Connector 70">
            <a:extLst>
              <a:ext uri="{FF2B5EF4-FFF2-40B4-BE49-F238E27FC236}">
                <a16:creationId xmlns:a16="http://schemas.microsoft.com/office/drawing/2014/main" id="{C61C9891-B4DE-4D5B-98FD-A86096CB00AE}"/>
              </a:ext>
            </a:extLst>
          </p:cNvPr>
          <p:cNvCxnSpPr>
            <a:cxnSpLocks/>
          </p:cNvCxnSpPr>
          <p:nvPr/>
        </p:nvCxnSpPr>
        <p:spPr>
          <a:xfrm>
            <a:off x="512454" y="5643599"/>
            <a:ext cx="11160863" cy="0"/>
          </a:xfrm>
          <a:prstGeom prst="line">
            <a:avLst/>
          </a:prstGeom>
          <a:solidFill>
            <a:srgbClr val="002060"/>
          </a:solidFill>
          <a:ln w="9525" cap="rnd">
            <a:solidFill>
              <a:srgbClr val="0070C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72" name="TextBox 71">
            <a:extLst>
              <a:ext uri="{FF2B5EF4-FFF2-40B4-BE49-F238E27FC236}">
                <a16:creationId xmlns:a16="http://schemas.microsoft.com/office/drawing/2014/main" id="{328E47C6-E825-41B3-94EF-33118294246A}"/>
              </a:ext>
            </a:extLst>
          </p:cNvPr>
          <p:cNvSpPr txBox="1"/>
          <p:nvPr/>
        </p:nvSpPr>
        <p:spPr>
          <a:xfrm>
            <a:off x="0" y="5021714"/>
            <a:ext cx="12192000" cy="1836286"/>
          </a:xfrm>
          <a:prstGeom prst="rect">
            <a:avLst/>
          </a:prstGeom>
          <a:solidFill>
            <a:schemeClr val="tx2"/>
          </a:solidFill>
          <a:ln>
            <a:noFill/>
          </a:ln>
        </p:spPr>
        <p:txBody>
          <a:bodyPr wrap="square" tIns="89630" bIns="89630" anchor="ctr" anchorCtr="0">
            <a:noAutofit/>
          </a:bodyPr>
          <a:lstStyle>
            <a:defPPr>
              <a:defRPr lang="en-US"/>
            </a:defPPr>
            <a:lvl1pPr marR="0" lvl="0" indent="0" algn="ctr" defTabSz="914367" fontAlgn="auto">
              <a:lnSpc>
                <a:spcPct val="90000"/>
              </a:lnSpc>
              <a:spcBef>
                <a:spcPct val="0"/>
              </a:spcBef>
              <a:spcAft>
                <a:spcPts val="0"/>
              </a:spcAft>
              <a:buClrTx/>
              <a:buSzTx/>
              <a:buFontTx/>
              <a:buNone/>
              <a:tabLst/>
              <a:defRPr kumimoji="0" sz="3200" b="0" i="0" u="none" strike="noStrike" cap="none" spc="-98" normalizeH="0" baseline="0">
                <a:ln w="3175">
                  <a:noFill/>
                </a:ln>
                <a:gradFill>
                  <a:gsLst>
                    <a:gs pos="0">
                      <a:srgbClr val="FFFFFF"/>
                    </a:gs>
                    <a:gs pos="100000">
                      <a:srgbClr val="FFFFFF"/>
                    </a:gs>
                  </a:gsLst>
                  <a:lin ang="5400000" scaled="0"/>
                </a:gradFill>
                <a:effectLst/>
                <a:uLnTx/>
                <a:uFillTx/>
                <a:latin typeface="Segoe UI Semibold" panose="020B0702040204020203" pitchFamily="34" charset="0"/>
                <a:cs typeface="Segoe UI Semibold" panose="020B0702040204020203" pitchFamily="34" charset="0"/>
              </a:defRPr>
            </a:lvl1pPr>
            <a:lvl2pPr marL="457183" defTabSz="914367">
              <a:defRPr sz="1765"/>
            </a:lvl2pPr>
            <a:lvl3pPr marL="914367" defTabSz="914367">
              <a:defRPr sz="1765"/>
            </a:lvl3pPr>
            <a:lvl4pPr marL="1371550" defTabSz="914367">
              <a:defRPr sz="1765"/>
            </a:lvl4pPr>
            <a:lvl5pPr marL="1828734" defTabSz="914367">
              <a:defRPr sz="1765"/>
            </a:lvl5pPr>
            <a:lvl6pPr marL="2285918" defTabSz="914367">
              <a:defRPr sz="1765"/>
            </a:lvl6pPr>
            <a:lvl7pPr marL="2743101" defTabSz="914367">
              <a:defRPr sz="1765"/>
            </a:lvl7pPr>
            <a:lvl8pPr marL="3200284" defTabSz="914367">
              <a:defRPr sz="1765"/>
            </a:lvl8pPr>
            <a:lvl9pPr marL="3657469" defTabSz="914367">
              <a:defRPr sz="1765"/>
            </a:lvl9pPr>
          </a:lstStyle>
          <a:p>
            <a:pPr marL="0" marR="0" lvl="0" indent="0" algn="ctr" defTabSz="914367"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0" normalizeH="0" noProof="0" dirty="0">
                <a:ln w="3175">
                  <a:noFill/>
                </a:ln>
                <a:solidFill>
                  <a:srgbClr val="FFFFFF"/>
                </a:solidFill>
                <a:effectLst/>
                <a:uLnTx/>
                <a:uFillTx/>
                <a:latin typeface="Segoe UI Semibold" panose="020B0702040204020203" pitchFamily="34" charset="0"/>
                <a:ea typeface="+mn-ea"/>
                <a:cs typeface="Segoe UI Semibold" panose="020B0702040204020203" pitchFamily="34" charset="0"/>
              </a:rPr>
              <a:t>Difficult to manage, track, and not suitable for big data</a:t>
            </a:r>
          </a:p>
        </p:txBody>
      </p:sp>
    </p:spTree>
    <p:extLst>
      <p:ext uri="{BB962C8B-B14F-4D97-AF65-F5344CB8AC3E}">
        <p14:creationId xmlns:p14="http://schemas.microsoft.com/office/powerpoint/2010/main" val="3198460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A14FE3D5-AAF1-4E7A-A44C-1A3FE930BB57}"/>
              </a:ext>
            </a:extLst>
          </p:cNvPr>
          <p:cNvCxnSpPr>
            <a:cxnSpLocks/>
          </p:cNvCxnSpPr>
          <p:nvPr/>
        </p:nvCxnSpPr>
        <p:spPr>
          <a:xfrm>
            <a:off x="514011" y="5645864"/>
            <a:ext cx="11160863" cy="0"/>
          </a:xfrm>
          <a:prstGeom prst="line">
            <a:avLst/>
          </a:prstGeom>
          <a:noFill/>
          <a:ln w="9525" cap="rnd">
            <a:solidFill>
              <a:srgbClr val="0070C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15" name="TextBox 14">
            <a:extLst>
              <a:ext uri="{FF2B5EF4-FFF2-40B4-BE49-F238E27FC236}">
                <a16:creationId xmlns:a16="http://schemas.microsoft.com/office/drawing/2014/main" id="{DE784604-EBDB-4EBC-BD35-D5E011482AA1}"/>
              </a:ext>
            </a:extLst>
          </p:cNvPr>
          <p:cNvSpPr txBox="1"/>
          <p:nvPr/>
        </p:nvSpPr>
        <p:spPr>
          <a:xfrm>
            <a:off x="0" y="5021714"/>
            <a:ext cx="12192000" cy="1836286"/>
          </a:xfrm>
          <a:prstGeom prst="rect">
            <a:avLst/>
          </a:prstGeom>
          <a:solidFill>
            <a:schemeClr val="tx2"/>
          </a:solidFill>
          <a:ln>
            <a:noFill/>
          </a:ln>
        </p:spPr>
        <p:txBody>
          <a:bodyPr wrap="square" tIns="89630" bIns="89630" anchor="ctr" anchorCtr="0">
            <a:noAutofit/>
          </a:bodyPr>
          <a:lstStyle>
            <a:defPPr>
              <a:defRPr lang="en-US"/>
            </a:defPPr>
            <a:lvl1pPr marR="0" lvl="0" indent="0" algn="ctr" defTabSz="914367" fontAlgn="auto">
              <a:lnSpc>
                <a:spcPct val="90000"/>
              </a:lnSpc>
              <a:spcBef>
                <a:spcPct val="0"/>
              </a:spcBef>
              <a:spcAft>
                <a:spcPts val="0"/>
              </a:spcAft>
              <a:buClrTx/>
              <a:buSzTx/>
              <a:buFontTx/>
              <a:buNone/>
              <a:tabLst/>
              <a:defRPr kumimoji="0" sz="3200" b="0" i="0" u="none" strike="noStrike" cap="none" spc="-98" normalizeH="0" baseline="0">
                <a:ln w="3175">
                  <a:noFill/>
                </a:ln>
                <a:gradFill>
                  <a:gsLst>
                    <a:gs pos="0">
                      <a:srgbClr val="FFFFFF"/>
                    </a:gs>
                    <a:gs pos="100000">
                      <a:srgbClr val="FFFFFF"/>
                    </a:gs>
                  </a:gsLst>
                  <a:lin ang="5400000" scaled="0"/>
                </a:gradFill>
                <a:effectLst/>
                <a:uLnTx/>
                <a:uFillTx/>
                <a:latin typeface="Segoe UI Semibold" panose="020B0702040204020203" pitchFamily="34" charset="0"/>
                <a:cs typeface="Segoe UI Semibold" panose="020B0702040204020203" pitchFamily="34" charset="0"/>
              </a:defRPr>
            </a:lvl1pPr>
            <a:lvl2pPr marL="457183" defTabSz="914367">
              <a:defRPr sz="1765"/>
            </a:lvl2pPr>
            <a:lvl3pPr marL="914367" defTabSz="914367">
              <a:defRPr sz="1765"/>
            </a:lvl3pPr>
            <a:lvl4pPr marL="1371550" defTabSz="914367">
              <a:defRPr sz="1765"/>
            </a:lvl4pPr>
            <a:lvl5pPr marL="1828734" defTabSz="914367">
              <a:defRPr sz="1765"/>
            </a:lvl5pPr>
            <a:lvl6pPr marL="2285918" defTabSz="914367">
              <a:defRPr sz="1765"/>
            </a:lvl6pPr>
            <a:lvl7pPr marL="2743101" defTabSz="914367">
              <a:defRPr sz="1765"/>
            </a:lvl7pPr>
            <a:lvl8pPr marL="3200284" defTabSz="914367">
              <a:defRPr sz="1765"/>
            </a:lvl8pPr>
            <a:lvl9pPr marL="3657469" defTabSz="914367">
              <a:defRPr sz="1765"/>
            </a:lvl9pPr>
          </a:lstStyle>
          <a:p>
            <a:pPr lvl="0">
              <a:defRPr/>
            </a:pPr>
            <a:r>
              <a:rPr lang="en-US" sz="2000" spc="0" dirty="0"/>
              <a:t>A simple and secure service for sharing big data with other organizations</a:t>
            </a:r>
            <a:endParaRPr kumimoji="0" lang="en-US" sz="2000" b="0" i="0" u="none" strike="noStrike" kern="1200" cap="none" spc="0" normalizeH="0" noProof="0" dirty="0">
              <a:ln w="3175">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67" name="Title 66">
            <a:extLst>
              <a:ext uri="{FF2B5EF4-FFF2-40B4-BE49-F238E27FC236}">
                <a16:creationId xmlns:a16="http://schemas.microsoft.com/office/drawing/2014/main" id="{AEE82960-88BA-FC4B-A006-67E8E40D6478}"/>
              </a:ext>
            </a:extLst>
          </p:cNvPr>
          <p:cNvSpPr>
            <a:spLocks noGrp="1"/>
          </p:cNvSpPr>
          <p:nvPr>
            <p:ph type="title"/>
          </p:nvPr>
        </p:nvSpPr>
        <p:spPr/>
        <p:txBody>
          <a:bodyPr/>
          <a:lstStyle/>
          <a:p>
            <a:r>
              <a:rPr lang="en-US" dirty="0"/>
              <a:t>Azure Data Share</a:t>
            </a:r>
          </a:p>
        </p:txBody>
      </p:sp>
      <p:sp>
        <p:nvSpPr>
          <p:cNvPr id="16" name="Rectangle 15">
            <a:extLst>
              <a:ext uri="{FF2B5EF4-FFF2-40B4-BE49-F238E27FC236}">
                <a16:creationId xmlns:a16="http://schemas.microsoft.com/office/drawing/2014/main" id="{C1E862E3-9266-4721-BD6E-C9B47BA93F0B}"/>
              </a:ext>
            </a:extLst>
          </p:cNvPr>
          <p:cNvSpPr/>
          <p:nvPr/>
        </p:nvSpPr>
        <p:spPr bwMode="auto">
          <a:xfrm>
            <a:off x="5842995" y="3095580"/>
            <a:ext cx="3040837" cy="4230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ctr" anchorCtr="0" forceAA="0" compatLnSpc="1">
            <a:prstTxWarp prst="textNoShape">
              <a:avLst/>
            </a:prstTxWarp>
            <a:noAutofit/>
          </a:bodyPr>
          <a:lstStyle/>
          <a:p>
            <a:pPr marL="0" marR="0" lvl="0" indent="0" algn="ctr" defTabSz="1243265"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a:ln>
                  <a:noFill/>
                </a:ln>
                <a:solidFill>
                  <a:srgbClr val="44546A"/>
                </a:solidFill>
                <a:effectLst/>
                <a:uLnTx/>
                <a:uFillTx/>
                <a:latin typeface="+mj-lt"/>
                <a:cs typeface="Segoe UI" panose="020B0502040204020203" pitchFamily="34" charset="0"/>
              </a:rPr>
              <a:t>Secure and controlled</a:t>
            </a:r>
          </a:p>
        </p:txBody>
      </p:sp>
      <p:sp>
        <p:nvSpPr>
          <p:cNvPr id="17" name="binary" title="Icon of binary code, ones and zeros">
            <a:extLst>
              <a:ext uri="{FF2B5EF4-FFF2-40B4-BE49-F238E27FC236}">
                <a16:creationId xmlns:a16="http://schemas.microsoft.com/office/drawing/2014/main" id="{5A9DAED7-997B-4754-A5ED-D38E76C163F5}"/>
              </a:ext>
            </a:extLst>
          </p:cNvPr>
          <p:cNvSpPr>
            <a:spLocks noChangeAspect="1" noEditPoints="1"/>
          </p:cNvSpPr>
          <p:nvPr/>
        </p:nvSpPr>
        <p:spPr bwMode="auto">
          <a:xfrm>
            <a:off x="6894503" y="1878753"/>
            <a:ext cx="855168" cy="761578"/>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solidFill>
            <a:schemeClr val="accent1"/>
          </a:solidFill>
          <a:ln w="2222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8" name="Rectangle 17">
            <a:extLst>
              <a:ext uri="{FF2B5EF4-FFF2-40B4-BE49-F238E27FC236}">
                <a16:creationId xmlns:a16="http://schemas.microsoft.com/office/drawing/2014/main" id="{E55D7290-333A-4170-A4CC-FFF927F6A6EE}"/>
              </a:ext>
            </a:extLst>
          </p:cNvPr>
          <p:cNvSpPr/>
          <p:nvPr/>
        </p:nvSpPr>
        <p:spPr bwMode="auto">
          <a:xfrm>
            <a:off x="6091861" y="3693784"/>
            <a:ext cx="2543103" cy="98488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lvl="0" algn="ctr" defTabSz="1243265" fontAlgn="base">
              <a:spcBef>
                <a:spcPct val="0"/>
              </a:spcBef>
              <a:spcAft>
                <a:spcPct val="0"/>
              </a:spcAft>
              <a:defRPr/>
            </a:pPr>
            <a:r>
              <a:rPr lang="en-US" sz="1400" dirty="0">
                <a:solidFill>
                  <a:srgbClr val="44546A"/>
                </a:solidFill>
                <a:ea typeface="Segoe UI" panose="020B0502040204020203" pitchFamily="34" charset="0"/>
                <a:cs typeface="Segoe UI" panose="020B0502040204020203" pitchFamily="34" charset="0"/>
              </a:rPr>
              <a:t>Manage what data is shared and with who. No exchange of credentials between provider and consumer</a:t>
            </a:r>
            <a:endParaRPr kumimoji="0" lang="en-US" sz="1400" b="0" i="0" u="none" strike="noStrike" kern="1200" cap="none" spc="0" normalizeH="0" baseline="0" noProof="0" dirty="0">
              <a:ln>
                <a:noFill/>
              </a:ln>
              <a:solidFill>
                <a:srgbClr val="44546A"/>
              </a:solidFill>
              <a:effectLst/>
              <a:uLnTx/>
              <a:uFillTx/>
              <a:ea typeface="Segoe UI" panose="020B0502040204020203" pitchFamily="34" charset="0"/>
              <a:cs typeface="Segoe UI" panose="020B0502040204020203" pitchFamily="34" charset="0"/>
            </a:endParaRPr>
          </a:p>
        </p:txBody>
      </p:sp>
      <p:sp>
        <p:nvSpPr>
          <p:cNvPr id="19" name="Rectangle 18">
            <a:extLst>
              <a:ext uri="{FF2B5EF4-FFF2-40B4-BE49-F238E27FC236}">
                <a16:creationId xmlns:a16="http://schemas.microsoft.com/office/drawing/2014/main" id="{CD34BB1B-A17E-41AB-88C4-9A6B77DF3C16}"/>
              </a:ext>
            </a:extLst>
          </p:cNvPr>
          <p:cNvSpPr/>
          <p:nvPr/>
        </p:nvSpPr>
        <p:spPr bwMode="auto">
          <a:xfrm>
            <a:off x="2757435" y="3112688"/>
            <a:ext cx="3114347" cy="4230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ctr" anchorCtr="0" forceAA="0" compatLnSpc="1">
            <a:prstTxWarp prst="textNoShape">
              <a:avLst/>
            </a:prstTxWarp>
            <a:noAutofit/>
          </a:bodyPr>
          <a:lstStyle/>
          <a:p>
            <a:pPr marL="0" marR="0" lvl="0" indent="0" algn="ctr" defTabSz="1243265"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a:ln>
                  <a:noFill/>
                </a:ln>
                <a:solidFill>
                  <a:srgbClr val="44546A"/>
                </a:solidFill>
                <a:effectLst/>
                <a:uLnTx/>
                <a:uFillTx/>
                <a:latin typeface="+mj-lt"/>
                <a:ea typeface="Segoe UI" panose="020B0502040204020203" pitchFamily="34" charset="0"/>
                <a:cs typeface="Segoe UI" panose="020B0502040204020203" pitchFamily="34" charset="0"/>
              </a:rPr>
              <a:t>Flexible</a:t>
            </a:r>
          </a:p>
        </p:txBody>
      </p:sp>
      <p:sp>
        <p:nvSpPr>
          <p:cNvPr id="20" name="Rectangle 19">
            <a:extLst>
              <a:ext uri="{FF2B5EF4-FFF2-40B4-BE49-F238E27FC236}">
                <a16:creationId xmlns:a16="http://schemas.microsoft.com/office/drawing/2014/main" id="{5B6FB5AE-6FB1-41EA-AFED-C5FD1AE423B0}"/>
              </a:ext>
            </a:extLst>
          </p:cNvPr>
          <p:cNvSpPr/>
          <p:nvPr/>
        </p:nvSpPr>
        <p:spPr bwMode="auto">
          <a:xfrm>
            <a:off x="3105317" y="3704181"/>
            <a:ext cx="2463625" cy="7694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lvl="0" algn="ctr" defTabSz="1243265" fontAlgn="base">
              <a:spcBef>
                <a:spcPct val="0"/>
              </a:spcBef>
              <a:spcAft>
                <a:spcPct val="0"/>
              </a:spcAft>
              <a:defRPr/>
            </a:pPr>
            <a:r>
              <a:rPr lang="en-US" sz="1400">
                <a:solidFill>
                  <a:srgbClr val="44546A"/>
                </a:solidFill>
                <a:ea typeface="Segoe UI" panose="020B0502040204020203" pitchFamily="34" charset="0"/>
                <a:cs typeface="Segoe UI" panose="020B0502040204020203" pitchFamily="34" charset="0"/>
              </a:rPr>
              <a:t>Share by snapshot or in-place, from and to different Azure data store</a:t>
            </a:r>
            <a:endParaRPr kumimoji="0" lang="en-US" sz="1400" b="0" i="0" u="none" strike="noStrike" kern="1200" cap="none" spc="0" normalizeH="0" baseline="0" noProof="0">
              <a:ln>
                <a:noFill/>
              </a:ln>
              <a:solidFill>
                <a:srgbClr val="44546A"/>
              </a:solidFill>
              <a:effectLst/>
              <a:uLnTx/>
              <a:uFillTx/>
              <a:ea typeface="Segoe UI" panose="020B0502040204020203" pitchFamily="34" charset="0"/>
              <a:cs typeface="Segoe UI" panose="020B0502040204020203" pitchFamily="34" charset="0"/>
            </a:endParaRPr>
          </a:p>
        </p:txBody>
      </p:sp>
      <p:sp>
        <p:nvSpPr>
          <p:cNvPr id="21" name="Freeform 18">
            <a:extLst>
              <a:ext uri="{FF2B5EF4-FFF2-40B4-BE49-F238E27FC236}">
                <a16:creationId xmlns:a16="http://schemas.microsoft.com/office/drawing/2014/main" id="{DB18F963-80ED-4DCC-ACF4-2FEE833BEE7C}"/>
              </a:ext>
            </a:extLst>
          </p:cNvPr>
          <p:cNvSpPr>
            <a:spLocks noEditPoints="1"/>
          </p:cNvSpPr>
          <p:nvPr/>
        </p:nvSpPr>
        <p:spPr bwMode="black">
          <a:xfrm>
            <a:off x="1289489" y="1769218"/>
            <a:ext cx="827574" cy="1001074"/>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tx2"/>
          </a:solidFill>
          <a:ln>
            <a:solidFill>
              <a:schemeClr val="bg1"/>
            </a:solidFill>
          </a:ln>
        </p:spPr>
        <p:txBody>
          <a:bodyPr vert="horz" wrap="square" lIns="98783" tIns="49392" rIns="98783" bIns="49392" numCol="1" anchor="t" anchorCtr="0" compatLnSpc="1">
            <a:prstTxWarp prst="textNoShape">
              <a:avLst/>
            </a:prstTxWarp>
          </a:bodyPr>
          <a:lstStyle/>
          <a:p>
            <a:pPr marL="0" marR="0" lvl="0" indent="0" algn="l" defTabSz="1097391"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prstClr val="black"/>
              </a:solidFill>
              <a:effectLst/>
              <a:uLnTx/>
              <a:uFillTx/>
              <a:latin typeface="Segoe UI Semilight"/>
              <a:ea typeface="+mn-ea"/>
              <a:cs typeface="+mn-cs"/>
            </a:endParaRPr>
          </a:p>
        </p:txBody>
      </p:sp>
      <p:sp>
        <p:nvSpPr>
          <p:cNvPr id="22" name="Rectangle 21">
            <a:extLst>
              <a:ext uri="{FF2B5EF4-FFF2-40B4-BE49-F238E27FC236}">
                <a16:creationId xmlns:a16="http://schemas.microsoft.com/office/drawing/2014/main" id="{234B6388-371E-4EE7-9CD3-4B4294AB404A}"/>
              </a:ext>
            </a:extLst>
          </p:cNvPr>
          <p:cNvSpPr/>
          <p:nvPr/>
        </p:nvSpPr>
        <p:spPr bwMode="auto">
          <a:xfrm>
            <a:off x="491873" y="3692492"/>
            <a:ext cx="2257836" cy="7694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lvl="0" algn="ctr" defTabSz="1243265" fontAlgn="base">
              <a:spcBef>
                <a:spcPct val="0"/>
              </a:spcBef>
              <a:spcAft>
                <a:spcPct val="0"/>
              </a:spcAft>
              <a:defRPr/>
            </a:pPr>
            <a:r>
              <a:rPr lang="en-US" sz="1400">
                <a:solidFill>
                  <a:srgbClr val="44546A"/>
                </a:solidFill>
                <a:ea typeface="Segoe UI" panose="020B0502040204020203" pitchFamily="34" charset="0"/>
                <a:cs typeface="Segoe UI" panose="020B0502040204020203" pitchFamily="34" charset="0"/>
              </a:rPr>
              <a:t>Code free data sharing with just a few clicks. No infrastructure to set up </a:t>
            </a:r>
            <a:endParaRPr kumimoji="0" lang="en-US" sz="1400" b="0" i="0" u="none" strike="noStrike" kern="1200" cap="none" spc="0" normalizeH="0" baseline="0" noProof="0">
              <a:ln>
                <a:noFill/>
              </a:ln>
              <a:solidFill>
                <a:srgbClr val="44546A"/>
              </a:solidFill>
              <a:effectLst/>
              <a:uLnTx/>
              <a:uFillTx/>
              <a:ea typeface="Segoe UI" panose="020B0502040204020203" pitchFamily="34" charset="0"/>
              <a:cs typeface="Segoe UI" panose="020B0502040204020203" pitchFamily="34" charset="0"/>
            </a:endParaRPr>
          </a:p>
        </p:txBody>
      </p:sp>
      <p:sp>
        <p:nvSpPr>
          <p:cNvPr id="30" name="Rectangle 29">
            <a:extLst>
              <a:ext uri="{FF2B5EF4-FFF2-40B4-BE49-F238E27FC236}">
                <a16:creationId xmlns:a16="http://schemas.microsoft.com/office/drawing/2014/main" id="{E3968861-3436-4C42-9CDE-1EB63E4D0D13}"/>
              </a:ext>
            </a:extLst>
          </p:cNvPr>
          <p:cNvSpPr/>
          <p:nvPr/>
        </p:nvSpPr>
        <p:spPr bwMode="auto">
          <a:xfrm>
            <a:off x="8847368" y="3097801"/>
            <a:ext cx="2959510" cy="4230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ctr" anchorCtr="0" forceAA="0" compatLnSpc="1">
            <a:prstTxWarp prst="textNoShape">
              <a:avLst/>
            </a:prstTxWarp>
            <a:noAutofit/>
          </a:bodyPr>
          <a:lstStyle/>
          <a:p>
            <a:pPr marL="0" marR="0" lvl="0" indent="0" algn="ctr" defTabSz="1243265"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a:ln>
                  <a:noFill/>
                </a:ln>
                <a:solidFill>
                  <a:srgbClr val="44546A"/>
                </a:solidFill>
                <a:effectLst/>
                <a:uLnTx/>
                <a:uFillTx/>
                <a:latin typeface="+mj-lt"/>
                <a:cs typeface="Segoe UI" panose="020B0502040204020203" pitchFamily="34" charset="0"/>
              </a:rPr>
              <a:t>Enhance analytics</a:t>
            </a:r>
          </a:p>
        </p:txBody>
      </p:sp>
      <p:sp>
        <p:nvSpPr>
          <p:cNvPr id="31" name="Rectangle 30">
            <a:extLst>
              <a:ext uri="{FF2B5EF4-FFF2-40B4-BE49-F238E27FC236}">
                <a16:creationId xmlns:a16="http://schemas.microsoft.com/office/drawing/2014/main" id="{BC5583DB-9EB0-4357-B8D7-359D97DF0E4C}"/>
              </a:ext>
            </a:extLst>
          </p:cNvPr>
          <p:cNvSpPr/>
          <p:nvPr/>
        </p:nvSpPr>
        <p:spPr bwMode="auto">
          <a:xfrm>
            <a:off x="9211490" y="3681144"/>
            <a:ext cx="2369371" cy="7694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lvl="0" algn="ctr" defTabSz="1243265" fontAlgn="base">
              <a:spcBef>
                <a:spcPct val="0"/>
              </a:spcBef>
              <a:spcAft>
                <a:spcPct val="0"/>
              </a:spcAft>
              <a:defRPr/>
            </a:pPr>
            <a:r>
              <a:rPr lang="en-US" sz="1400">
                <a:solidFill>
                  <a:srgbClr val="44546A"/>
                </a:solidFill>
                <a:ea typeface="Segoe UI" panose="020B0502040204020203" pitchFamily="34" charset="0"/>
                <a:cs typeface="Segoe UI" panose="020B0502040204020203" pitchFamily="34" charset="0"/>
              </a:rPr>
              <a:t>Use the power of Azure analytics tools to enhance insights with shared data</a:t>
            </a:r>
          </a:p>
        </p:txBody>
      </p:sp>
      <p:pic>
        <p:nvPicPr>
          <p:cNvPr id="32" name="Picture 31">
            <a:extLst>
              <a:ext uri="{FF2B5EF4-FFF2-40B4-BE49-F238E27FC236}">
                <a16:creationId xmlns:a16="http://schemas.microsoft.com/office/drawing/2014/main" id="{B45745A4-1E7C-4316-994A-71F0F74AE28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687018" y="2535134"/>
            <a:ext cx="351764" cy="351764"/>
          </a:xfrm>
          <a:prstGeom prst="rect">
            <a:avLst/>
          </a:prstGeom>
        </p:spPr>
      </p:pic>
      <p:pic>
        <p:nvPicPr>
          <p:cNvPr id="33" name="Picture 32">
            <a:extLst>
              <a:ext uri="{FF2B5EF4-FFF2-40B4-BE49-F238E27FC236}">
                <a16:creationId xmlns:a16="http://schemas.microsoft.com/office/drawing/2014/main" id="{5F358377-E363-4971-8237-92A612327CC4}"/>
              </a:ext>
            </a:extLst>
          </p:cNvPr>
          <p:cNvPicPr>
            <a:picLocks noChangeAspect="1"/>
          </p:cNvPicPr>
          <p:nvPr/>
        </p:nvPicPr>
        <p:blipFill>
          <a:blip r:embed="rId5"/>
          <a:stretch>
            <a:fillRect/>
          </a:stretch>
        </p:blipFill>
        <p:spPr>
          <a:xfrm>
            <a:off x="9550994" y="1619839"/>
            <a:ext cx="649997" cy="545159"/>
          </a:xfrm>
          <a:prstGeom prst="rect">
            <a:avLst/>
          </a:prstGeom>
        </p:spPr>
      </p:pic>
      <p:pic>
        <p:nvPicPr>
          <p:cNvPr id="34" name="Picture 33">
            <a:extLst>
              <a:ext uri="{FF2B5EF4-FFF2-40B4-BE49-F238E27FC236}">
                <a16:creationId xmlns:a16="http://schemas.microsoft.com/office/drawing/2014/main" id="{C4B5BFF9-1D25-482B-B0DB-C9FE5239B5C2}"/>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551488" y="1691850"/>
            <a:ext cx="468947" cy="468947"/>
          </a:xfrm>
          <a:prstGeom prst="rect">
            <a:avLst/>
          </a:prstGeom>
          <a:solidFill>
            <a:schemeClr val="tx1"/>
          </a:solidFill>
        </p:spPr>
      </p:pic>
      <p:sp>
        <p:nvSpPr>
          <p:cNvPr id="37" name="Rectangle 36">
            <a:extLst>
              <a:ext uri="{FF2B5EF4-FFF2-40B4-BE49-F238E27FC236}">
                <a16:creationId xmlns:a16="http://schemas.microsoft.com/office/drawing/2014/main" id="{458CE159-F6A2-48BE-81FB-2AA4DBAFFAF7}"/>
              </a:ext>
            </a:extLst>
          </p:cNvPr>
          <p:cNvSpPr/>
          <p:nvPr/>
        </p:nvSpPr>
        <p:spPr bwMode="auto">
          <a:xfrm>
            <a:off x="50060" y="3121860"/>
            <a:ext cx="3187923" cy="4230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ctr" anchorCtr="0" forceAA="0" compatLnSpc="1">
            <a:prstTxWarp prst="textNoShape">
              <a:avLst/>
            </a:prstTxWarp>
            <a:noAutofit/>
          </a:bodyPr>
          <a:lstStyle/>
          <a:p>
            <a:pPr marL="0" marR="0" lvl="0" indent="0" algn="ctr" defTabSz="1243265"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44546A"/>
                </a:solidFill>
                <a:effectLst/>
                <a:uLnTx/>
                <a:uFillTx/>
                <a:latin typeface="+mj-lt"/>
                <a:ea typeface="Segoe UI" panose="020B0502040204020203" pitchFamily="34" charset="0"/>
                <a:cs typeface="Segoe UI" panose="020B0502040204020203" pitchFamily="34" charset="0"/>
              </a:rPr>
              <a:t>Easily share data</a:t>
            </a:r>
          </a:p>
        </p:txBody>
      </p:sp>
      <p:pic>
        <p:nvPicPr>
          <p:cNvPr id="2" name="Picture 1">
            <a:extLst>
              <a:ext uri="{FF2B5EF4-FFF2-40B4-BE49-F238E27FC236}">
                <a16:creationId xmlns:a16="http://schemas.microsoft.com/office/drawing/2014/main" id="{30DE04F2-9C87-4473-9ABE-45D866D9C21B}"/>
              </a:ext>
            </a:extLst>
          </p:cNvPr>
          <p:cNvPicPr>
            <a:picLocks noChangeAspect="1"/>
          </p:cNvPicPr>
          <p:nvPr/>
        </p:nvPicPr>
        <p:blipFill>
          <a:blip r:embed="rId8"/>
          <a:stretch>
            <a:fillRect/>
          </a:stretch>
        </p:blipFill>
        <p:spPr>
          <a:xfrm>
            <a:off x="9619569" y="2409069"/>
            <a:ext cx="436955" cy="436955"/>
          </a:xfrm>
          <a:prstGeom prst="rect">
            <a:avLst/>
          </a:prstGeom>
        </p:spPr>
      </p:pic>
      <p:pic>
        <p:nvPicPr>
          <p:cNvPr id="3" name="Graphic 2">
            <a:extLst>
              <a:ext uri="{FF2B5EF4-FFF2-40B4-BE49-F238E27FC236}">
                <a16:creationId xmlns:a16="http://schemas.microsoft.com/office/drawing/2014/main" id="{D04A8F42-C8B1-44B7-A6E1-05668FDE154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95889" y="2160796"/>
            <a:ext cx="386785" cy="386785"/>
          </a:xfrm>
          <a:prstGeom prst="rect">
            <a:avLst/>
          </a:prstGeom>
        </p:spPr>
      </p:pic>
      <p:pic>
        <p:nvPicPr>
          <p:cNvPr id="4" name="Graphic 3">
            <a:extLst>
              <a:ext uri="{FF2B5EF4-FFF2-40B4-BE49-F238E27FC236}">
                <a16:creationId xmlns:a16="http://schemas.microsoft.com/office/drawing/2014/main" id="{D334B4EE-A2BB-4C9D-BB23-3EA2176F386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689403" y="2335771"/>
            <a:ext cx="446049" cy="446049"/>
          </a:xfrm>
          <a:prstGeom prst="rect">
            <a:avLst/>
          </a:prstGeom>
        </p:spPr>
      </p:pic>
      <p:pic>
        <p:nvPicPr>
          <p:cNvPr id="5" name="Graphic 4">
            <a:extLst>
              <a:ext uri="{FF2B5EF4-FFF2-40B4-BE49-F238E27FC236}">
                <a16:creationId xmlns:a16="http://schemas.microsoft.com/office/drawing/2014/main" id="{7A7636F0-99AE-486F-ACFA-4D69FE029C2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206749" y="2051341"/>
            <a:ext cx="415798" cy="415798"/>
          </a:xfrm>
          <a:prstGeom prst="rect">
            <a:avLst/>
          </a:prstGeom>
        </p:spPr>
      </p:pic>
      <p:pic>
        <p:nvPicPr>
          <p:cNvPr id="6" name="Graphic 5">
            <a:extLst>
              <a:ext uri="{FF2B5EF4-FFF2-40B4-BE49-F238E27FC236}">
                <a16:creationId xmlns:a16="http://schemas.microsoft.com/office/drawing/2014/main" id="{50DA6741-7BF3-4400-9231-710933F7DAC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677382" y="2384199"/>
            <a:ext cx="415798" cy="415798"/>
          </a:xfrm>
          <a:prstGeom prst="rect">
            <a:avLst/>
          </a:prstGeom>
        </p:spPr>
      </p:pic>
      <p:pic>
        <p:nvPicPr>
          <p:cNvPr id="8" name="Graphic 7">
            <a:extLst>
              <a:ext uri="{FF2B5EF4-FFF2-40B4-BE49-F238E27FC236}">
                <a16:creationId xmlns:a16="http://schemas.microsoft.com/office/drawing/2014/main" id="{C141746B-FF58-4BA8-AC08-D826BC7BF28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677661" y="1684960"/>
            <a:ext cx="415798" cy="415798"/>
          </a:xfrm>
          <a:prstGeom prst="rect">
            <a:avLst/>
          </a:prstGeom>
        </p:spPr>
      </p:pic>
      <p:pic>
        <p:nvPicPr>
          <p:cNvPr id="9" name="Graphic 8">
            <a:extLst>
              <a:ext uri="{FF2B5EF4-FFF2-40B4-BE49-F238E27FC236}">
                <a16:creationId xmlns:a16="http://schemas.microsoft.com/office/drawing/2014/main" id="{8ADFD506-6223-4561-841D-5F712AE5856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728909" y="1718304"/>
            <a:ext cx="343676" cy="343676"/>
          </a:xfrm>
          <a:prstGeom prst="rect">
            <a:avLst/>
          </a:prstGeom>
        </p:spPr>
      </p:pic>
    </p:spTree>
    <p:extLst>
      <p:ext uri="{BB962C8B-B14F-4D97-AF65-F5344CB8AC3E}">
        <p14:creationId xmlns:p14="http://schemas.microsoft.com/office/powerpoint/2010/main" val="30724046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81153-8D24-478F-BCC1-76594EA6421A}"/>
              </a:ext>
            </a:extLst>
          </p:cNvPr>
          <p:cNvSpPr>
            <a:spLocks noGrp="1"/>
          </p:cNvSpPr>
          <p:nvPr>
            <p:ph type="title"/>
          </p:nvPr>
        </p:nvSpPr>
        <p:spPr/>
        <p:txBody>
          <a:bodyPr/>
          <a:lstStyle/>
          <a:p>
            <a:r>
              <a:rPr lang="en-US" dirty="0"/>
              <a:t>Expand analytics</a:t>
            </a:r>
          </a:p>
        </p:txBody>
      </p:sp>
      <p:sp>
        <p:nvSpPr>
          <p:cNvPr id="67" name="Text Placeholder 4">
            <a:extLst>
              <a:ext uri="{FF2B5EF4-FFF2-40B4-BE49-F238E27FC236}">
                <a16:creationId xmlns:a16="http://schemas.microsoft.com/office/drawing/2014/main" id="{69535EB9-4A67-F643-8ED3-1BF752966977}"/>
              </a:ext>
            </a:extLst>
          </p:cNvPr>
          <p:cNvSpPr>
            <a:spLocks noGrp="1"/>
          </p:cNvSpPr>
          <p:nvPr>
            <p:ph type="body" sz="quarter" idx="10"/>
          </p:nvPr>
        </p:nvSpPr>
        <p:spPr>
          <a:xfrm>
            <a:off x="586391" y="1434370"/>
            <a:ext cx="3125043" cy="3170099"/>
          </a:xfrm>
        </p:spPr>
        <p:txBody>
          <a:bodyPr/>
          <a:lstStyle/>
          <a:p>
            <a:pPr lvl="0" defTabSz="914192">
              <a:spcBef>
                <a:spcPts val="0"/>
              </a:spcBef>
              <a:spcAft>
                <a:spcPts val="200"/>
              </a:spcAft>
            </a:pPr>
            <a:r>
              <a:rPr lang="en-US" sz="1400" b="1" dirty="0">
                <a:solidFill>
                  <a:srgbClr val="0078D7"/>
                </a:solidFill>
              </a:rPr>
              <a:t>Enrich</a:t>
            </a:r>
          </a:p>
          <a:p>
            <a:pPr marL="285750" lvl="0" indent="-285750" defTabSz="914192">
              <a:spcBef>
                <a:spcPts val="0"/>
              </a:spcBef>
              <a:buFont typeface="Arial" panose="020B0604020202020204" pitchFamily="34" charset="0"/>
              <a:buChar char="•"/>
            </a:pPr>
            <a:r>
              <a:rPr lang="en-US" sz="1400" dirty="0">
                <a:solidFill>
                  <a:srgbClr val="000000"/>
                </a:solidFill>
              </a:rPr>
              <a:t>Enhance insights in the modern data warehouse with data from partners and customers</a:t>
            </a:r>
          </a:p>
          <a:p>
            <a:pPr marL="285750" lvl="0" indent="-285750" defTabSz="914192">
              <a:spcBef>
                <a:spcPts val="0"/>
              </a:spcBef>
              <a:buFont typeface="Arial" panose="020B0604020202020204" pitchFamily="34" charset="0"/>
              <a:buChar char="•"/>
            </a:pPr>
            <a:endParaRPr lang="en-US" sz="1400" b="1" dirty="0">
              <a:solidFill>
                <a:srgbClr val="0078D7"/>
              </a:solidFill>
            </a:endParaRPr>
          </a:p>
          <a:p>
            <a:pPr lvl="0" defTabSz="914192">
              <a:spcBef>
                <a:spcPts val="0"/>
              </a:spcBef>
              <a:spcAft>
                <a:spcPts val="200"/>
              </a:spcAft>
            </a:pPr>
            <a:endParaRPr lang="en-US" sz="1400" b="1" dirty="0">
              <a:solidFill>
                <a:srgbClr val="0078D7"/>
              </a:solidFill>
            </a:endParaRPr>
          </a:p>
          <a:p>
            <a:pPr lvl="0" defTabSz="914192">
              <a:spcBef>
                <a:spcPts val="0"/>
              </a:spcBef>
              <a:spcAft>
                <a:spcPts val="200"/>
              </a:spcAft>
            </a:pPr>
            <a:r>
              <a:rPr lang="en-US" sz="1400" b="1" dirty="0">
                <a:solidFill>
                  <a:srgbClr val="0078D7"/>
                </a:solidFill>
              </a:rPr>
              <a:t>Collaborate</a:t>
            </a:r>
          </a:p>
          <a:p>
            <a:pPr marL="285750" lvl="0" indent="-285750" defTabSz="914192">
              <a:spcBef>
                <a:spcPts val="0"/>
              </a:spcBef>
              <a:buFont typeface="Arial" panose="020B0604020202020204" pitchFamily="34" charset="0"/>
              <a:buChar char="•"/>
            </a:pPr>
            <a:r>
              <a:rPr lang="en-US" sz="1400" dirty="0">
                <a:solidFill>
                  <a:srgbClr val="000000"/>
                </a:solidFill>
              </a:rPr>
              <a:t>Form industry specific consortium to pool data among members</a:t>
            </a:r>
          </a:p>
          <a:p>
            <a:pPr lvl="0" defTabSz="914192">
              <a:spcBef>
                <a:spcPts val="0"/>
              </a:spcBef>
              <a:spcAft>
                <a:spcPts val="200"/>
              </a:spcAft>
            </a:pPr>
            <a:endParaRPr lang="en-US" sz="1400" b="1" dirty="0">
              <a:solidFill>
                <a:srgbClr val="0078D7"/>
              </a:solidFill>
            </a:endParaRPr>
          </a:p>
          <a:p>
            <a:pPr lvl="0" defTabSz="914192">
              <a:spcBef>
                <a:spcPts val="0"/>
              </a:spcBef>
              <a:spcAft>
                <a:spcPts val="200"/>
              </a:spcAft>
            </a:pPr>
            <a:endParaRPr lang="en-US" sz="1400" b="1" dirty="0">
              <a:solidFill>
                <a:srgbClr val="0078D7"/>
              </a:solidFill>
            </a:endParaRPr>
          </a:p>
          <a:p>
            <a:pPr lvl="0" defTabSz="914192">
              <a:spcBef>
                <a:spcPts val="0"/>
              </a:spcBef>
              <a:spcAft>
                <a:spcPts val="200"/>
              </a:spcAft>
            </a:pPr>
            <a:r>
              <a:rPr lang="en-US" sz="1400" b="1" dirty="0">
                <a:solidFill>
                  <a:srgbClr val="0078D7"/>
                </a:solidFill>
              </a:rPr>
              <a:t>Innovate</a:t>
            </a:r>
          </a:p>
          <a:p>
            <a:pPr marL="285750" lvl="0" indent="-285750" defTabSz="914192">
              <a:spcBef>
                <a:spcPts val="0"/>
              </a:spcBef>
              <a:buFont typeface="Arial" panose="020B0604020202020204" pitchFamily="34" charset="0"/>
              <a:buChar char="•"/>
            </a:pPr>
            <a:r>
              <a:rPr lang="en-US" sz="1400" dirty="0">
                <a:solidFill>
                  <a:srgbClr val="000000"/>
                </a:solidFill>
              </a:rPr>
              <a:t>Integrate into custom solutions; expand market via new service capabilities</a:t>
            </a:r>
          </a:p>
        </p:txBody>
      </p:sp>
      <p:pic>
        <p:nvPicPr>
          <p:cNvPr id="70" name="Picture 69">
            <a:extLst>
              <a:ext uri="{FF2B5EF4-FFF2-40B4-BE49-F238E27FC236}">
                <a16:creationId xmlns:a16="http://schemas.microsoft.com/office/drawing/2014/main" id="{4D596453-D8EC-0141-82DE-9F463F39E7D9}"/>
              </a:ext>
            </a:extLst>
          </p:cNvPr>
          <p:cNvPicPr>
            <a:picLocks noChangeAspect="1"/>
          </p:cNvPicPr>
          <p:nvPr/>
        </p:nvPicPr>
        <p:blipFill>
          <a:blip r:embed="rId3"/>
          <a:stretch>
            <a:fillRect/>
          </a:stretch>
        </p:blipFill>
        <p:spPr>
          <a:xfrm>
            <a:off x="11154421" y="491822"/>
            <a:ext cx="507802" cy="507802"/>
          </a:xfrm>
          <a:prstGeom prst="rect">
            <a:avLst/>
          </a:prstGeom>
        </p:spPr>
      </p:pic>
      <p:grpSp>
        <p:nvGrpSpPr>
          <p:cNvPr id="3" name="Group 2">
            <a:extLst>
              <a:ext uri="{FF2B5EF4-FFF2-40B4-BE49-F238E27FC236}">
                <a16:creationId xmlns:a16="http://schemas.microsoft.com/office/drawing/2014/main" id="{1654D190-EF77-4312-A2E6-3C23662F7D3A}"/>
              </a:ext>
            </a:extLst>
          </p:cNvPr>
          <p:cNvGrpSpPr/>
          <p:nvPr/>
        </p:nvGrpSpPr>
        <p:grpSpPr>
          <a:xfrm>
            <a:off x="4011473" y="1621305"/>
            <a:ext cx="7928600" cy="3387676"/>
            <a:chOff x="877433" y="1734302"/>
            <a:chExt cx="10460060" cy="3973517"/>
          </a:xfrm>
        </p:grpSpPr>
        <p:sp>
          <p:nvSpPr>
            <p:cNvPr id="154" name="Rectangle 153">
              <a:extLst>
                <a:ext uri="{FF2B5EF4-FFF2-40B4-BE49-F238E27FC236}">
                  <a16:creationId xmlns:a16="http://schemas.microsoft.com/office/drawing/2014/main" id="{4813C99E-F0CB-4905-92AD-BF8869F19EC8}"/>
                </a:ext>
              </a:extLst>
            </p:cNvPr>
            <p:cNvSpPr/>
            <p:nvPr/>
          </p:nvSpPr>
          <p:spPr bwMode="auto">
            <a:xfrm>
              <a:off x="2578372" y="4053319"/>
              <a:ext cx="6998167" cy="1506692"/>
            </a:xfrm>
            <a:prstGeom prst="rect">
              <a:avLst/>
            </a:prstGeom>
            <a:solidFill>
              <a:schemeClr val="bg1">
                <a:lumMod val="95000"/>
              </a:schemeClr>
            </a:solidFill>
            <a:ln>
              <a:noFill/>
              <a:headEnd type="none" w="med" len="med"/>
              <a:tailEnd type="none" w="med" len="med"/>
            </a:ln>
            <a:effectLst>
              <a:outerShdw blurRad="635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Rectangle 154">
              <a:extLst>
                <a:ext uri="{FF2B5EF4-FFF2-40B4-BE49-F238E27FC236}">
                  <a16:creationId xmlns:a16="http://schemas.microsoft.com/office/drawing/2014/main" id="{ECA4CA1B-CDC0-4871-93D6-8C639520971E}"/>
                </a:ext>
              </a:extLst>
            </p:cNvPr>
            <p:cNvSpPr/>
            <p:nvPr/>
          </p:nvSpPr>
          <p:spPr bwMode="auto">
            <a:xfrm>
              <a:off x="4957467" y="1768047"/>
              <a:ext cx="2259474" cy="2177835"/>
            </a:xfrm>
            <a:prstGeom prst="rect">
              <a:avLst/>
            </a:prstGeom>
            <a:solidFill>
              <a:schemeClr val="bg1">
                <a:lumMod val="95000"/>
              </a:schemeClr>
            </a:solidFill>
            <a:ln>
              <a:noFill/>
              <a:headEnd type="none" w="med" len="med"/>
              <a:tailEnd type="none" w="med" len="med"/>
            </a:ln>
            <a:effectLst>
              <a:outerShdw blurRad="635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ectangle 155">
              <a:extLst>
                <a:ext uri="{FF2B5EF4-FFF2-40B4-BE49-F238E27FC236}">
                  <a16:creationId xmlns:a16="http://schemas.microsoft.com/office/drawing/2014/main" id="{A4270F3D-2F83-426C-8B97-A7CCEFCAA042}"/>
                </a:ext>
              </a:extLst>
            </p:cNvPr>
            <p:cNvSpPr/>
            <p:nvPr/>
          </p:nvSpPr>
          <p:spPr bwMode="auto">
            <a:xfrm>
              <a:off x="7344267" y="1768047"/>
              <a:ext cx="2232277" cy="2177835"/>
            </a:xfrm>
            <a:prstGeom prst="rect">
              <a:avLst/>
            </a:prstGeom>
            <a:solidFill>
              <a:schemeClr val="bg1">
                <a:lumMod val="95000"/>
              </a:schemeClr>
            </a:solidFill>
            <a:ln>
              <a:noFill/>
              <a:headEnd type="none" w="med" len="med"/>
              <a:tailEnd type="none" w="med" len="med"/>
            </a:ln>
            <a:effectLst>
              <a:outerShdw blurRad="635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7" name="Rectangle 156">
              <a:extLst>
                <a:ext uri="{FF2B5EF4-FFF2-40B4-BE49-F238E27FC236}">
                  <a16:creationId xmlns:a16="http://schemas.microsoft.com/office/drawing/2014/main" id="{390A8DEA-C926-4534-81B8-BDE9C135154F}"/>
                </a:ext>
              </a:extLst>
            </p:cNvPr>
            <p:cNvSpPr/>
            <p:nvPr/>
          </p:nvSpPr>
          <p:spPr bwMode="auto">
            <a:xfrm>
              <a:off x="2562108" y="1768047"/>
              <a:ext cx="2259473" cy="2177835"/>
            </a:xfrm>
            <a:prstGeom prst="rect">
              <a:avLst/>
            </a:prstGeom>
            <a:solidFill>
              <a:schemeClr val="bg1">
                <a:lumMod val="95000"/>
              </a:schemeClr>
            </a:solidFill>
            <a:ln>
              <a:noFill/>
              <a:headEnd type="none" w="med" len="med"/>
              <a:tailEnd type="none" w="med" len="med"/>
            </a:ln>
            <a:effectLst>
              <a:outerShdw blurRad="635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8" name="TextBox 157">
              <a:extLst>
                <a:ext uri="{FF2B5EF4-FFF2-40B4-BE49-F238E27FC236}">
                  <a16:creationId xmlns:a16="http://schemas.microsoft.com/office/drawing/2014/main" id="{0DCBC3C3-313E-44C6-A574-71FED39164C3}"/>
                </a:ext>
              </a:extLst>
            </p:cNvPr>
            <p:cNvSpPr txBox="1"/>
            <p:nvPr/>
          </p:nvSpPr>
          <p:spPr>
            <a:xfrm>
              <a:off x="1407473" y="2011126"/>
              <a:ext cx="922686" cy="284606"/>
            </a:xfrm>
            <a:prstGeom prst="rect">
              <a:avLst/>
            </a:prstGeom>
            <a:noFill/>
          </p:spPr>
          <p:txBody>
            <a:bodyPr wrap="square" lIns="0" tIns="0" rIns="0" bIns="0" rtlCol="0" anchor="ctr" anchorCtr="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a:ea typeface="+mn-ea"/>
                  <a:cs typeface="+mn-cs"/>
                </a:rPr>
                <a:t>Logs (unstructured)</a:t>
              </a:r>
            </a:p>
          </p:txBody>
        </p:sp>
        <p:sp>
          <p:nvSpPr>
            <p:cNvPr id="159" name="TextBox 158">
              <a:extLst>
                <a:ext uri="{FF2B5EF4-FFF2-40B4-BE49-F238E27FC236}">
                  <a16:creationId xmlns:a16="http://schemas.microsoft.com/office/drawing/2014/main" id="{C0ABD6FA-5D59-43B9-B1B2-28A083D7A508}"/>
                </a:ext>
              </a:extLst>
            </p:cNvPr>
            <p:cNvSpPr txBox="1"/>
            <p:nvPr/>
          </p:nvSpPr>
          <p:spPr>
            <a:xfrm>
              <a:off x="1407473" y="2556372"/>
              <a:ext cx="917168" cy="426910"/>
            </a:xfrm>
            <a:prstGeom prst="rect">
              <a:avLst/>
            </a:prstGeom>
            <a:noFill/>
          </p:spPr>
          <p:txBody>
            <a:bodyPr wrap="square" lIns="0" tIns="0" rIns="0" bIns="0" rtlCol="0" anchor="ctr" anchorCtr="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a:ea typeface="+mn-ea"/>
                  <a:cs typeface="+mn-cs"/>
                </a:rPr>
                <a:t>Media (unstructured)</a:t>
              </a:r>
            </a:p>
          </p:txBody>
        </p:sp>
        <p:sp>
          <p:nvSpPr>
            <p:cNvPr id="160" name="TextBox 159">
              <a:extLst>
                <a:ext uri="{FF2B5EF4-FFF2-40B4-BE49-F238E27FC236}">
                  <a16:creationId xmlns:a16="http://schemas.microsoft.com/office/drawing/2014/main" id="{074A9F7A-3E4E-42E4-B613-456CA60DD12D}"/>
                </a:ext>
              </a:extLst>
            </p:cNvPr>
            <p:cNvSpPr txBox="1"/>
            <p:nvPr/>
          </p:nvSpPr>
          <p:spPr>
            <a:xfrm>
              <a:off x="1407471" y="3263840"/>
              <a:ext cx="957423" cy="284606"/>
            </a:xfrm>
            <a:prstGeom prst="rect">
              <a:avLst/>
            </a:prstGeom>
            <a:noFill/>
          </p:spPr>
          <p:txBody>
            <a:bodyPr wrap="square" lIns="0" tIns="0" rIns="0" bIns="0" rtlCol="0" anchor="ctr" anchorCtr="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a:ea typeface="+mn-ea"/>
                  <a:cs typeface="+mn-cs"/>
                </a:rPr>
                <a:t>Files (unstructured)</a:t>
              </a:r>
            </a:p>
          </p:txBody>
        </p:sp>
        <p:sp>
          <p:nvSpPr>
            <p:cNvPr id="161" name="TextBox 160">
              <a:extLst>
                <a:ext uri="{FF2B5EF4-FFF2-40B4-BE49-F238E27FC236}">
                  <a16:creationId xmlns:a16="http://schemas.microsoft.com/office/drawing/2014/main" id="{1EFD7DA0-0019-47B0-A386-BAFCB9087B1B}"/>
                </a:ext>
              </a:extLst>
            </p:cNvPr>
            <p:cNvSpPr txBox="1"/>
            <p:nvPr/>
          </p:nvSpPr>
          <p:spPr>
            <a:xfrm>
              <a:off x="1407471" y="3844955"/>
              <a:ext cx="809771" cy="569212"/>
            </a:xfrm>
            <a:prstGeom prst="rect">
              <a:avLst/>
            </a:prstGeom>
            <a:noFill/>
          </p:spPr>
          <p:txBody>
            <a:bodyPr wrap="square" lIns="0" tIns="0" rIns="0" bIns="0" rtlCol="0" anchor="ctr" anchorCtr="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a:ea typeface="+mn-ea"/>
                  <a:cs typeface="+mn-cs"/>
                </a:rPr>
                <a:t>Business/</a:t>
              </a:r>
              <a:br>
                <a:rPr kumimoji="0" lang="en-US"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a:ea typeface="+mn-ea"/>
                  <a:cs typeface="+mn-cs"/>
                </a:rPr>
              </a:br>
              <a:r>
                <a:rPr kumimoji="0" lang="en-US"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a:ea typeface="+mn-ea"/>
                  <a:cs typeface="+mn-cs"/>
                </a:rPr>
                <a:t>custom apps </a:t>
              </a:r>
              <a:br>
                <a:rPr kumimoji="0" lang="en-US"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a:ea typeface="+mn-ea"/>
                  <a:cs typeface="+mn-cs"/>
                </a:rPr>
              </a:br>
              <a:r>
                <a:rPr kumimoji="0" lang="en-US"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a:ea typeface="+mn-ea"/>
                  <a:cs typeface="+mn-cs"/>
                </a:rPr>
                <a:t>(structured)</a:t>
              </a:r>
            </a:p>
          </p:txBody>
        </p:sp>
        <p:sp>
          <p:nvSpPr>
            <p:cNvPr id="162" name="PhotoCollection_E7AA" title="Icon of a stacked photo of a landscape">
              <a:extLst>
                <a:ext uri="{FF2B5EF4-FFF2-40B4-BE49-F238E27FC236}">
                  <a16:creationId xmlns:a16="http://schemas.microsoft.com/office/drawing/2014/main" id="{B89D54B4-DE91-4245-A3B1-510372F12CA6}"/>
                </a:ext>
              </a:extLst>
            </p:cNvPr>
            <p:cNvSpPr>
              <a:spLocks noChangeAspect="1" noEditPoints="1"/>
            </p:cNvSpPr>
            <p:nvPr/>
          </p:nvSpPr>
          <p:spPr bwMode="auto">
            <a:xfrm>
              <a:off x="1051578" y="2661087"/>
              <a:ext cx="265439" cy="227984"/>
            </a:xfrm>
            <a:custGeom>
              <a:avLst/>
              <a:gdLst>
                <a:gd name="T0" fmla="*/ 3326 w 3752"/>
                <a:gd name="T1" fmla="*/ 2439 h 2865"/>
                <a:gd name="T2" fmla="*/ 0 w 3752"/>
                <a:gd name="T3" fmla="*/ 2439 h 2865"/>
                <a:gd name="T4" fmla="*/ 0 w 3752"/>
                <a:gd name="T5" fmla="*/ 0 h 2865"/>
                <a:gd name="T6" fmla="*/ 3326 w 3752"/>
                <a:gd name="T7" fmla="*/ 0 h 2865"/>
                <a:gd name="T8" fmla="*/ 3326 w 3752"/>
                <a:gd name="T9" fmla="*/ 2439 h 2865"/>
                <a:gd name="T10" fmla="*/ 2616 w 3752"/>
                <a:gd name="T11" fmla="*/ 665 h 2865"/>
                <a:gd name="T12" fmla="*/ 2660 w 3752"/>
                <a:gd name="T13" fmla="*/ 710 h 2865"/>
                <a:gd name="T14" fmla="*/ 2705 w 3752"/>
                <a:gd name="T15" fmla="*/ 665 h 2865"/>
                <a:gd name="T16" fmla="*/ 2660 w 3752"/>
                <a:gd name="T17" fmla="*/ 620 h 2865"/>
                <a:gd name="T18" fmla="*/ 2616 w 3752"/>
                <a:gd name="T19" fmla="*/ 665 h 2865"/>
                <a:gd name="T20" fmla="*/ 2660 w 3752"/>
                <a:gd name="T21" fmla="*/ 2439 h 2865"/>
                <a:gd name="T22" fmla="*/ 887 w 3752"/>
                <a:gd name="T23" fmla="*/ 665 h 2865"/>
                <a:gd name="T24" fmla="*/ 0 w 3752"/>
                <a:gd name="T25" fmla="*/ 1552 h 2865"/>
                <a:gd name="T26" fmla="*/ 3326 w 3752"/>
                <a:gd name="T27" fmla="*/ 2217 h 2865"/>
                <a:gd name="T28" fmla="*/ 2439 w 3752"/>
                <a:gd name="T29" fmla="*/ 1330 h 2865"/>
                <a:gd name="T30" fmla="*/ 1995 w 3752"/>
                <a:gd name="T31" fmla="*/ 1774 h 2865"/>
                <a:gd name="T32" fmla="*/ 426 w 3752"/>
                <a:gd name="T33" fmla="*/ 2439 h 2865"/>
                <a:gd name="T34" fmla="*/ 426 w 3752"/>
                <a:gd name="T35" fmla="*/ 2865 h 2865"/>
                <a:gd name="T36" fmla="*/ 3752 w 3752"/>
                <a:gd name="T37" fmla="*/ 2865 h 2865"/>
                <a:gd name="T38" fmla="*/ 3752 w 3752"/>
                <a:gd name="T39" fmla="*/ 426 h 2865"/>
                <a:gd name="T40" fmla="*/ 3326 w 3752"/>
                <a:gd name="T41" fmla="*/ 426 h 2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52" h="2865">
                  <a:moveTo>
                    <a:pt x="3326" y="2439"/>
                  </a:moveTo>
                  <a:cubicBezTo>
                    <a:pt x="0" y="2439"/>
                    <a:pt x="0" y="2439"/>
                    <a:pt x="0" y="2439"/>
                  </a:cubicBezTo>
                  <a:cubicBezTo>
                    <a:pt x="0" y="0"/>
                    <a:pt x="0" y="0"/>
                    <a:pt x="0" y="0"/>
                  </a:cubicBezTo>
                  <a:cubicBezTo>
                    <a:pt x="3326" y="0"/>
                    <a:pt x="3326" y="0"/>
                    <a:pt x="3326" y="0"/>
                  </a:cubicBezTo>
                  <a:lnTo>
                    <a:pt x="3326" y="2439"/>
                  </a:lnTo>
                  <a:close/>
                  <a:moveTo>
                    <a:pt x="2616" y="665"/>
                  </a:moveTo>
                  <a:cubicBezTo>
                    <a:pt x="2616" y="690"/>
                    <a:pt x="2636" y="710"/>
                    <a:pt x="2660" y="710"/>
                  </a:cubicBezTo>
                  <a:cubicBezTo>
                    <a:pt x="2685" y="710"/>
                    <a:pt x="2705" y="690"/>
                    <a:pt x="2705" y="665"/>
                  </a:cubicBezTo>
                  <a:cubicBezTo>
                    <a:pt x="2705" y="640"/>
                    <a:pt x="2685" y="620"/>
                    <a:pt x="2660" y="620"/>
                  </a:cubicBezTo>
                  <a:cubicBezTo>
                    <a:pt x="2636" y="620"/>
                    <a:pt x="2616" y="640"/>
                    <a:pt x="2616" y="665"/>
                  </a:cubicBezTo>
                  <a:close/>
                  <a:moveTo>
                    <a:pt x="2660" y="2439"/>
                  </a:moveTo>
                  <a:cubicBezTo>
                    <a:pt x="887" y="665"/>
                    <a:pt x="887" y="665"/>
                    <a:pt x="887" y="665"/>
                  </a:cubicBezTo>
                  <a:cubicBezTo>
                    <a:pt x="0" y="1552"/>
                    <a:pt x="0" y="1552"/>
                    <a:pt x="0" y="1552"/>
                  </a:cubicBezTo>
                  <a:moveTo>
                    <a:pt x="3326" y="2217"/>
                  </a:moveTo>
                  <a:cubicBezTo>
                    <a:pt x="2439" y="1330"/>
                    <a:pt x="2439" y="1330"/>
                    <a:pt x="2439" y="1330"/>
                  </a:cubicBezTo>
                  <a:cubicBezTo>
                    <a:pt x="1995" y="1774"/>
                    <a:pt x="1995" y="1774"/>
                    <a:pt x="1995" y="1774"/>
                  </a:cubicBezTo>
                  <a:moveTo>
                    <a:pt x="426" y="2439"/>
                  </a:moveTo>
                  <a:cubicBezTo>
                    <a:pt x="426" y="2865"/>
                    <a:pt x="426" y="2865"/>
                    <a:pt x="426" y="2865"/>
                  </a:cubicBezTo>
                  <a:cubicBezTo>
                    <a:pt x="3752" y="2865"/>
                    <a:pt x="3752" y="2865"/>
                    <a:pt x="3752" y="2865"/>
                  </a:cubicBezTo>
                  <a:cubicBezTo>
                    <a:pt x="3752" y="426"/>
                    <a:pt x="3752" y="426"/>
                    <a:pt x="3752" y="426"/>
                  </a:cubicBezTo>
                  <a:cubicBezTo>
                    <a:pt x="3326" y="426"/>
                    <a:pt x="3326" y="426"/>
                    <a:pt x="3326" y="42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1A1A1A"/>
                </a:solidFill>
                <a:effectLst/>
                <a:uLnTx/>
                <a:uFillTx/>
                <a:latin typeface="Segoe UI"/>
                <a:ea typeface="+mn-ea"/>
                <a:cs typeface="+mn-cs"/>
              </a:endParaRPr>
            </a:p>
          </p:txBody>
        </p:sp>
        <p:sp>
          <p:nvSpPr>
            <p:cNvPr id="163" name="Copy_E8C8" title="Icon of two documents stacked together">
              <a:extLst>
                <a:ext uri="{FF2B5EF4-FFF2-40B4-BE49-F238E27FC236}">
                  <a16:creationId xmlns:a16="http://schemas.microsoft.com/office/drawing/2014/main" id="{60D84128-8E31-4C9E-80AB-5DB72FAC40E8}"/>
                </a:ext>
              </a:extLst>
            </p:cNvPr>
            <p:cNvSpPr>
              <a:spLocks noChangeAspect="1" noEditPoints="1"/>
            </p:cNvSpPr>
            <p:nvPr/>
          </p:nvSpPr>
          <p:spPr bwMode="auto">
            <a:xfrm>
              <a:off x="1077940" y="3274569"/>
              <a:ext cx="212714" cy="275861"/>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1A1A1A"/>
                </a:solidFill>
                <a:effectLst/>
                <a:uLnTx/>
                <a:uFillTx/>
                <a:latin typeface="Segoe UI"/>
                <a:ea typeface="+mn-ea"/>
                <a:cs typeface="+mn-cs"/>
              </a:endParaRPr>
            </a:p>
          </p:txBody>
        </p:sp>
        <p:sp>
          <p:nvSpPr>
            <p:cNvPr id="164" name="Browser_2" title="Icon of a browser window with a home symbol inside">
              <a:extLst>
                <a:ext uri="{FF2B5EF4-FFF2-40B4-BE49-F238E27FC236}">
                  <a16:creationId xmlns:a16="http://schemas.microsoft.com/office/drawing/2014/main" id="{934B7145-1C9B-4716-B5CB-D6ACFBE60357}"/>
                </a:ext>
              </a:extLst>
            </p:cNvPr>
            <p:cNvSpPr>
              <a:spLocks noChangeAspect="1" noEditPoints="1"/>
            </p:cNvSpPr>
            <p:nvPr/>
          </p:nvSpPr>
          <p:spPr bwMode="auto">
            <a:xfrm>
              <a:off x="1053090" y="4009945"/>
              <a:ext cx="262414" cy="250783"/>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1A1A1A"/>
                </a:solidFill>
                <a:effectLst/>
                <a:uLnTx/>
                <a:uFillTx/>
                <a:latin typeface="Segoe UI"/>
                <a:ea typeface="+mn-ea"/>
                <a:cs typeface="+mn-cs"/>
              </a:endParaRPr>
            </a:p>
          </p:txBody>
        </p:sp>
        <p:sp>
          <p:nvSpPr>
            <p:cNvPr id="165" name="Script_F03A" title="Icon of an unrolled document with writing on it">
              <a:extLst>
                <a:ext uri="{FF2B5EF4-FFF2-40B4-BE49-F238E27FC236}">
                  <a16:creationId xmlns:a16="http://schemas.microsoft.com/office/drawing/2014/main" id="{8815CEF5-7897-4A3B-92E0-6FC0DACDA869}"/>
                </a:ext>
              </a:extLst>
            </p:cNvPr>
            <p:cNvSpPr>
              <a:spLocks noChangeAspect="1" noEditPoints="1"/>
            </p:cNvSpPr>
            <p:nvPr/>
          </p:nvSpPr>
          <p:spPr bwMode="auto">
            <a:xfrm>
              <a:off x="1061653" y="2021853"/>
              <a:ext cx="245288" cy="275861"/>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1A1A1A"/>
                </a:solidFill>
                <a:effectLst/>
                <a:uLnTx/>
                <a:uFillTx/>
                <a:latin typeface="Segoe UI"/>
                <a:ea typeface="+mn-ea"/>
                <a:cs typeface="+mn-cs"/>
              </a:endParaRPr>
            </a:p>
          </p:txBody>
        </p:sp>
        <p:sp>
          <p:nvSpPr>
            <p:cNvPr id="166" name="Right Bracket 165">
              <a:extLst>
                <a:ext uri="{FF2B5EF4-FFF2-40B4-BE49-F238E27FC236}">
                  <a16:creationId xmlns:a16="http://schemas.microsoft.com/office/drawing/2014/main" id="{94660D35-AAF5-4DBA-A020-0A1CE3933EB3}"/>
                </a:ext>
              </a:extLst>
            </p:cNvPr>
            <p:cNvSpPr/>
            <p:nvPr/>
          </p:nvSpPr>
          <p:spPr>
            <a:xfrm>
              <a:off x="2267424" y="1965263"/>
              <a:ext cx="45719" cy="2485810"/>
            </a:xfrm>
            <a:prstGeom prst="rightBracket">
              <a:avLst>
                <a:gd name="adj" fmla="val 0"/>
              </a:avLst>
            </a:prstGeom>
            <a:ln w="19050">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A1A1A"/>
                </a:solidFill>
                <a:effectLst/>
                <a:uLnTx/>
                <a:uFillTx/>
                <a:latin typeface="Segoe UI"/>
                <a:ea typeface="+mn-ea"/>
                <a:cs typeface="+mn-cs"/>
              </a:endParaRPr>
            </a:p>
          </p:txBody>
        </p:sp>
        <p:cxnSp>
          <p:nvCxnSpPr>
            <p:cNvPr id="167" name="Straight Arrow Connector 166">
              <a:extLst>
                <a:ext uri="{FF2B5EF4-FFF2-40B4-BE49-F238E27FC236}">
                  <a16:creationId xmlns:a16="http://schemas.microsoft.com/office/drawing/2014/main" id="{C95C02AC-6194-4A03-BB14-B7C150294218}"/>
                </a:ext>
              </a:extLst>
            </p:cNvPr>
            <p:cNvCxnSpPr>
              <a:cxnSpLocks/>
            </p:cNvCxnSpPr>
            <p:nvPr/>
          </p:nvCxnSpPr>
          <p:spPr>
            <a:xfrm>
              <a:off x="2301919" y="2162497"/>
              <a:ext cx="482097" cy="0"/>
            </a:xfrm>
            <a:prstGeom prst="straightConnector1">
              <a:avLst/>
            </a:prstGeom>
            <a:ln w="19050">
              <a:solidFill>
                <a:schemeClr val="accent1"/>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6876D3AD-83D6-41C5-B85A-8914CD69B209}"/>
                </a:ext>
              </a:extLst>
            </p:cNvPr>
            <p:cNvCxnSpPr>
              <a:cxnSpLocks/>
            </p:cNvCxnSpPr>
            <p:nvPr/>
          </p:nvCxnSpPr>
          <p:spPr>
            <a:xfrm>
              <a:off x="4778908" y="2024479"/>
              <a:ext cx="482530" cy="0"/>
            </a:xfrm>
            <a:prstGeom prst="straightConnector1">
              <a:avLst/>
            </a:prstGeom>
            <a:ln w="19050">
              <a:solidFill>
                <a:schemeClr val="accent1"/>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52B6CF61-0CA5-4FF4-9C43-4E1B5CCE169F}"/>
                </a:ext>
              </a:extLst>
            </p:cNvPr>
            <p:cNvCxnSpPr>
              <a:cxnSpLocks/>
            </p:cNvCxnSpPr>
            <p:nvPr/>
          </p:nvCxnSpPr>
          <p:spPr>
            <a:xfrm>
              <a:off x="2337323" y="4272908"/>
              <a:ext cx="482097" cy="0"/>
            </a:xfrm>
            <a:prstGeom prst="straightConnector1">
              <a:avLst/>
            </a:prstGeom>
            <a:ln w="19050">
              <a:solidFill>
                <a:schemeClr val="accent1"/>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133B1FC-88ED-4250-85D7-1ACF7F74CCDF}"/>
                </a:ext>
              </a:extLst>
            </p:cNvPr>
            <p:cNvCxnSpPr>
              <a:cxnSpLocks/>
            </p:cNvCxnSpPr>
            <p:nvPr/>
          </p:nvCxnSpPr>
          <p:spPr>
            <a:xfrm>
              <a:off x="7200751" y="2020831"/>
              <a:ext cx="482530" cy="0"/>
            </a:xfrm>
            <a:prstGeom prst="straightConnector1">
              <a:avLst/>
            </a:prstGeom>
            <a:ln w="19050">
              <a:solidFill>
                <a:schemeClr val="accent1"/>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379E443-B737-4E3B-822F-EFC9F0657443}"/>
                </a:ext>
              </a:extLst>
            </p:cNvPr>
            <p:cNvCxnSpPr>
              <a:cxnSpLocks/>
            </p:cNvCxnSpPr>
            <p:nvPr/>
          </p:nvCxnSpPr>
          <p:spPr>
            <a:xfrm>
              <a:off x="6072383" y="4015588"/>
              <a:ext cx="0" cy="19570"/>
            </a:xfrm>
            <a:prstGeom prst="straightConnector1">
              <a:avLst/>
            </a:prstGeom>
            <a:ln w="19050">
              <a:solidFill>
                <a:schemeClr val="accent1"/>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sp>
          <p:nvSpPr>
            <p:cNvPr id="172" name="factory_3" title="Icon of a factory">
              <a:extLst>
                <a:ext uri="{FF2B5EF4-FFF2-40B4-BE49-F238E27FC236}">
                  <a16:creationId xmlns:a16="http://schemas.microsoft.com/office/drawing/2014/main" id="{0A2CBD3D-02E3-4DDF-AD4A-7BA9202E9EB9}"/>
                </a:ext>
              </a:extLst>
            </p:cNvPr>
            <p:cNvSpPr>
              <a:spLocks noChangeAspect="1" noEditPoints="1"/>
            </p:cNvSpPr>
            <p:nvPr/>
          </p:nvSpPr>
          <p:spPr bwMode="auto">
            <a:xfrm>
              <a:off x="2985120" y="2304485"/>
              <a:ext cx="382941" cy="288049"/>
            </a:xfrm>
            <a:custGeom>
              <a:avLst/>
              <a:gdLst>
                <a:gd name="T0" fmla="*/ 394 w 394"/>
                <a:gd name="T1" fmla="*/ 101 h 244"/>
                <a:gd name="T2" fmla="*/ 394 w 394"/>
                <a:gd name="T3" fmla="*/ 244 h 244"/>
                <a:gd name="T4" fmla="*/ 0 w 394"/>
                <a:gd name="T5" fmla="*/ 244 h 244"/>
                <a:gd name="T6" fmla="*/ 0 w 394"/>
                <a:gd name="T7" fmla="*/ 101 h 244"/>
                <a:gd name="T8" fmla="*/ 76 w 394"/>
                <a:gd name="T9" fmla="*/ 45 h 244"/>
                <a:gd name="T10" fmla="*/ 76 w 394"/>
                <a:gd name="T11" fmla="*/ 101 h 244"/>
                <a:gd name="T12" fmla="*/ 160 w 394"/>
                <a:gd name="T13" fmla="*/ 45 h 244"/>
                <a:gd name="T14" fmla="*/ 160 w 394"/>
                <a:gd name="T15" fmla="*/ 101 h 244"/>
                <a:gd name="T16" fmla="*/ 394 w 394"/>
                <a:gd name="T17" fmla="*/ 101 h 244"/>
                <a:gd name="T18" fmla="*/ 309 w 394"/>
                <a:gd name="T19" fmla="*/ 101 h 244"/>
                <a:gd name="T20" fmla="*/ 289 w 394"/>
                <a:gd name="T21" fmla="*/ 0 h 244"/>
                <a:gd name="T22" fmla="*/ 273 w 394"/>
                <a:gd name="T23" fmla="*/ 0 h 244"/>
                <a:gd name="T24" fmla="*/ 256 w 394"/>
                <a:gd name="T25" fmla="*/ 101 h 244"/>
                <a:gd name="T26" fmla="*/ 378 w 394"/>
                <a:gd name="T27" fmla="*/ 101 h 244"/>
                <a:gd name="T28" fmla="*/ 358 w 394"/>
                <a:gd name="T29" fmla="*/ 0 h 244"/>
                <a:gd name="T30" fmla="*/ 340 w 394"/>
                <a:gd name="T31" fmla="*/ 0 h 244"/>
                <a:gd name="T32" fmla="*/ 324 w 394"/>
                <a:gd name="T33" fmla="*/ 101 h 244"/>
                <a:gd name="T34" fmla="*/ 57 w 394"/>
                <a:gd name="T35" fmla="*/ 144 h 244"/>
                <a:gd name="T36" fmla="*/ 36 w 394"/>
                <a:gd name="T37" fmla="*/ 144 h 244"/>
                <a:gd name="T38" fmla="*/ 36 w 394"/>
                <a:gd name="T39" fmla="*/ 165 h 244"/>
                <a:gd name="T40" fmla="*/ 57 w 394"/>
                <a:gd name="T41" fmla="*/ 165 h 244"/>
                <a:gd name="T42" fmla="*/ 57 w 394"/>
                <a:gd name="T43" fmla="*/ 144 h 244"/>
                <a:gd name="T44" fmla="*/ 131 w 394"/>
                <a:gd name="T45" fmla="*/ 144 h 244"/>
                <a:gd name="T46" fmla="*/ 112 w 394"/>
                <a:gd name="T47" fmla="*/ 144 h 244"/>
                <a:gd name="T48" fmla="*/ 112 w 394"/>
                <a:gd name="T49" fmla="*/ 165 h 244"/>
                <a:gd name="T50" fmla="*/ 131 w 394"/>
                <a:gd name="T51" fmla="*/ 165 h 244"/>
                <a:gd name="T52" fmla="*/ 131 w 394"/>
                <a:gd name="T53" fmla="*/ 144 h 244"/>
                <a:gd name="T54" fmla="*/ 207 w 394"/>
                <a:gd name="T55" fmla="*/ 144 h 244"/>
                <a:gd name="T56" fmla="*/ 188 w 394"/>
                <a:gd name="T57" fmla="*/ 144 h 244"/>
                <a:gd name="T58" fmla="*/ 188 w 394"/>
                <a:gd name="T59" fmla="*/ 165 h 244"/>
                <a:gd name="T60" fmla="*/ 207 w 394"/>
                <a:gd name="T61" fmla="*/ 165 h 244"/>
                <a:gd name="T62" fmla="*/ 207 w 394"/>
                <a:gd name="T63" fmla="*/ 144 h 244"/>
                <a:gd name="T64" fmla="*/ 283 w 394"/>
                <a:gd name="T65" fmla="*/ 144 h 244"/>
                <a:gd name="T66" fmla="*/ 262 w 394"/>
                <a:gd name="T67" fmla="*/ 144 h 244"/>
                <a:gd name="T68" fmla="*/ 262 w 394"/>
                <a:gd name="T69" fmla="*/ 165 h 244"/>
                <a:gd name="T70" fmla="*/ 283 w 394"/>
                <a:gd name="T71" fmla="*/ 165 h 244"/>
                <a:gd name="T72" fmla="*/ 283 w 394"/>
                <a:gd name="T73" fmla="*/ 144 h 244"/>
                <a:gd name="T74" fmla="*/ 358 w 394"/>
                <a:gd name="T75" fmla="*/ 144 h 244"/>
                <a:gd name="T76" fmla="*/ 338 w 394"/>
                <a:gd name="T77" fmla="*/ 144 h 244"/>
                <a:gd name="T78" fmla="*/ 338 w 394"/>
                <a:gd name="T79" fmla="*/ 165 h 244"/>
                <a:gd name="T80" fmla="*/ 358 w 394"/>
                <a:gd name="T81" fmla="*/ 165 h 244"/>
                <a:gd name="T82" fmla="*/ 358 w 394"/>
                <a:gd name="T83" fmla="*/ 1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4" h="244">
                  <a:moveTo>
                    <a:pt x="394" y="101"/>
                  </a:moveTo>
                  <a:lnTo>
                    <a:pt x="394" y="244"/>
                  </a:lnTo>
                  <a:lnTo>
                    <a:pt x="0" y="244"/>
                  </a:lnTo>
                  <a:lnTo>
                    <a:pt x="0" y="101"/>
                  </a:lnTo>
                  <a:lnTo>
                    <a:pt x="76" y="45"/>
                  </a:lnTo>
                  <a:lnTo>
                    <a:pt x="76" y="101"/>
                  </a:lnTo>
                  <a:lnTo>
                    <a:pt x="160" y="45"/>
                  </a:lnTo>
                  <a:lnTo>
                    <a:pt x="160" y="101"/>
                  </a:lnTo>
                  <a:lnTo>
                    <a:pt x="394" y="101"/>
                  </a:lnTo>
                  <a:moveTo>
                    <a:pt x="309" y="101"/>
                  </a:moveTo>
                  <a:lnTo>
                    <a:pt x="289" y="0"/>
                  </a:lnTo>
                  <a:lnTo>
                    <a:pt x="273" y="0"/>
                  </a:lnTo>
                  <a:lnTo>
                    <a:pt x="256" y="101"/>
                  </a:lnTo>
                  <a:moveTo>
                    <a:pt x="378" y="101"/>
                  </a:moveTo>
                  <a:lnTo>
                    <a:pt x="358" y="0"/>
                  </a:lnTo>
                  <a:lnTo>
                    <a:pt x="340" y="0"/>
                  </a:lnTo>
                  <a:lnTo>
                    <a:pt x="324" y="101"/>
                  </a:lnTo>
                  <a:moveTo>
                    <a:pt x="57" y="144"/>
                  </a:moveTo>
                  <a:lnTo>
                    <a:pt x="36" y="144"/>
                  </a:lnTo>
                  <a:lnTo>
                    <a:pt x="36" y="165"/>
                  </a:lnTo>
                  <a:lnTo>
                    <a:pt x="57" y="165"/>
                  </a:lnTo>
                  <a:lnTo>
                    <a:pt x="57" y="144"/>
                  </a:lnTo>
                  <a:moveTo>
                    <a:pt x="131" y="144"/>
                  </a:moveTo>
                  <a:lnTo>
                    <a:pt x="112" y="144"/>
                  </a:lnTo>
                  <a:lnTo>
                    <a:pt x="112" y="165"/>
                  </a:lnTo>
                  <a:lnTo>
                    <a:pt x="131" y="165"/>
                  </a:lnTo>
                  <a:lnTo>
                    <a:pt x="131" y="144"/>
                  </a:lnTo>
                  <a:moveTo>
                    <a:pt x="207" y="144"/>
                  </a:moveTo>
                  <a:lnTo>
                    <a:pt x="188" y="144"/>
                  </a:lnTo>
                  <a:lnTo>
                    <a:pt x="188" y="165"/>
                  </a:lnTo>
                  <a:lnTo>
                    <a:pt x="207" y="165"/>
                  </a:lnTo>
                  <a:lnTo>
                    <a:pt x="207" y="144"/>
                  </a:lnTo>
                  <a:moveTo>
                    <a:pt x="283" y="144"/>
                  </a:moveTo>
                  <a:lnTo>
                    <a:pt x="262" y="144"/>
                  </a:lnTo>
                  <a:lnTo>
                    <a:pt x="262" y="165"/>
                  </a:lnTo>
                  <a:lnTo>
                    <a:pt x="283" y="165"/>
                  </a:lnTo>
                  <a:lnTo>
                    <a:pt x="283" y="144"/>
                  </a:lnTo>
                  <a:moveTo>
                    <a:pt x="358" y="144"/>
                  </a:moveTo>
                  <a:lnTo>
                    <a:pt x="338" y="144"/>
                  </a:lnTo>
                  <a:lnTo>
                    <a:pt x="338" y="165"/>
                  </a:lnTo>
                  <a:lnTo>
                    <a:pt x="358" y="165"/>
                  </a:lnTo>
                  <a:lnTo>
                    <a:pt x="358" y="14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73" name="TextBox 172">
              <a:extLst>
                <a:ext uri="{FF2B5EF4-FFF2-40B4-BE49-F238E27FC236}">
                  <a16:creationId xmlns:a16="http://schemas.microsoft.com/office/drawing/2014/main" id="{ADF37671-8E4F-4C47-B92F-D8516E9B6E76}"/>
                </a:ext>
              </a:extLst>
            </p:cNvPr>
            <p:cNvSpPr txBox="1"/>
            <p:nvPr/>
          </p:nvSpPr>
          <p:spPr>
            <a:xfrm>
              <a:off x="3547745" y="2297186"/>
              <a:ext cx="897889" cy="480274"/>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a:ln>
                    <a:noFill/>
                  </a:ln>
                  <a:solidFill>
                    <a:srgbClr val="1A1A1A"/>
                  </a:solidFill>
                  <a:effectLst/>
                  <a:uLnTx/>
                  <a:uFillTx/>
                  <a:latin typeface="Segoe UI Semibold"/>
                  <a:ea typeface="+mn-ea"/>
                  <a:cs typeface="+mn-cs"/>
                </a:rPr>
                <a:t>Azure </a:t>
              </a:r>
              <a:br>
                <a:rPr kumimoji="0" lang="en-US" sz="900" b="0" i="0" u="none" strike="noStrike" kern="1200" cap="none" spc="0" normalizeH="0" baseline="0" noProof="0">
                  <a:ln>
                    <a:noFill/>
                  </a:ln>
                  <a:solidFill>
                    <a:srgbClr val="1A1A1A"/>
                  </a:solidFill>
                  <a:effectLst/>
                  <a:uLnTx/>
                  <a:uFillTx/>
                  <a:latin typeface="Segoe UI Semibold"/>
                  <a:ea typeface="+mn-ea"/>
                  <a:cs typeface="+mn-cs"/>
                </a:rPr>
              </a:br>
              <a:r>
                <a:rPr kumimoji="0" lang="en-US" sz="900" b="0" i="0" u="none" strike="noStrike" kern="1200" cap="none" spc="0" normalizeH="0" baseline="0" noProof="0">
                  <a:ln>
                    <a:noFill/>
                  </a:ln>
                  <a:solidFill>
                    <a:srgbClr val="1A1A1A"/>
                  </a:solidFill>
                  <a:effectLst/>
                  <a:uLnTx/>
                  <a:uFillTx/>
                  <a:latin typeface="Segoe UI Semibold"/>
                  <a:ea typeface="+mn-ea"/>
                  <a:cs typeface="+mn-cs"/>
                </a:rPr>
                <a:t>Data Factory</a:t>
              </a:r>
            </a:p>
          </p:txBody>
        </p:sp>
        <p:sp>
          <p:nvSpPr>
            <p:cNvPr id="174" name="TextBox 173">
              <a:extLst>
                <a:ext uri="{FF2B5EF4-FFF2-40B4-BE49-F238E27FC236}">
                  <a16:creationId xmlns:a16="http://schemas.microsoft.com/office/drawing/2014/main" id="{A9C1DD45-982F-43E2-9D0C-A2D4B2273074}"/>
                </a:ext>
              </a:extLst>
            </p:cNvPr>
            <p:cNvSpPr txBox="1"/>
            <p:nvPr/>
          </p:nvSpPr>
          <p:spPr>
            <a:xfrm>
              <a:off x="3526713" y="3088595"/>
              <a:ext cx="1113082" cy="480274"/>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1A1A1A"/>
                  </a:solidFill>
                  <a:effectLst/>
                  <a:uLnTx/>
                  <a:uFillTx/>
                  <a:latin typeface="Segoe UI Semibold"/>
                  <a:ea typeface="+mn-ea"/>
                  <a:cs typeface="+mn-cs"/>
                </a:rPr>
                <a:t>Azure Databricks</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1A1A1A"/>
                  </a:solidFill>
                  <a:effectLst/>
                  <a:uLnTx/>
                  <a:uFillTx/>
                  <a:latin typeface="Segoe UI"/>
                  <a:ea typeface="+mn-ea"/>
                  <a:cs typeface="+mn-cs"/>
                </a:rPr>
                <a:t>(Data Prep)</a:t>
              </a:r>
            </a:p>
          </p:txBody>
        </p:sp>
        <p:grpSp>
          <p:nvGrpSpPr>
            <p:cNvPr id="175" name="Group 174">
              <a:extLst>
                <a:ext uri="{FF2B5EF4-FFF2-40B4-BE49-F238E27FC236}">
                  <a16:creationId xmlns:a16="http://schemas.microsoft.com/office/drawing/2014/main" id="{08D9040C-7ED1-479C-BD70-1A29ECEE3C56}"/>
                </a:ext>
              </a:extLst>
            </p:cNvPr>
            <p:cNvGrpSpPr/>
            <p:nvPr/>
          </p:nvGrpSpPr>
          <p:grpSpPr>
            <a:xfrm>
              <a:off x="3037231" y="3088595"/>
              <a:ext cx="321734" cy="418091"/>
              <a:chOff x="2924028" y="5536385"/>
              <a:chExt cx="554846" cy="616619"/>
            </a:xfrm>
          </p:grpSpPr>
          <p:sp>
            <p:nvSpPr>
              <p:cNvPr id="176" name="Freeform: Shape 175">
                <a:extLst>
                  <a:ext uri="{FF2B5EF4-FFF2-40B4-BE49-F238E27FC236}">
                    <a16:creationId xmlns:a16="http://schemas.microsoft.com/office/drawing/2014/main" id="{EEE93D37-3AD3-4947-A31A-2FC58FEF9352}"/>
                  </a:ext>
                </a:extLst>
              </p:cNvPr>
              <p:cNvSpPr/>
              <p:nvPr/>
            </p:nvSpPr>
            <p:spPr>
              <a:xfrm>
                <a:off x="2924955" y="5536385"/>
                <a:ext cx="553919" cy="312541"/>
              </a:xfrm>
              <a:custGeom>
                <a:avLst/>
                <a:gdLst>
                  <a:gd name="connsiteX0" fmla="*/ 52815 w 278466"/>
                  <a:gd name="connsiteY0" fmla="*/ 107833 h 157123"/>
                  <a:gd name="connsiteX1" fmla="*/ 108042 w 278466"/>
                  <a:gd name="connsiteY1" fmla="*/ 139569 h 157123"/>
                  <a:gd name="connsiteX2" fmla="*/ 139156 w 278466"/>
                  <a:gd name="connsiteY2" fmla="*/ 156526 h 157123"/>
                  <a:gd name="connsiteX3" fmla="*/ 171203 w 278466"/>
                  <a:gd name="connsiteY3" fmla="*/ 139413 h 157123"/>
                  <a:gd name="connsiteX4" fmla="*/ 217406 w 278466"/>
                  <a:gd name="connsiteY4" fmla="*/ 113278 h 157123"/>
                  <a:gd name="connsiteX5" fmla="*/ 271699 w 278466"/>
                  <a:gd name="connsiteY5" fmla="*/ 82009 h 157123"/>
                  <a:gd name="connsiteX6" fmla="*/ 277922 w 278466"/>
                  <a:gd name="connsiteY6" fmla="*/ 79519 h 157123"/>
                  <a:gd name="connsiteX7" fmla="*/ 275122 w 278466"/>
                  <a:gd name="connsiteY7" fmla="*/ 77186 h 157123"/>
                  <a:gd name="connsiteX8" fmla="*/ 196560 w 278466"/>
                  <a:gd name="connsiteY8" fmla="*/ 32382 h 157123"/>
                  <a:gd name="connsiteX9" fmla="*/ 144289 w 278466"/>
                  <a:gd name="connsiteY9" fmla="*/ 2825 h 157123"/>
                  <a:gd name="connsiteX10" fmla="*/ 134489 w 278466"/>
                  <a:gd name="connsiteY10" fmla="*/ 2669 h 157123"/>
                  <a:gd name="connsiteX11" fmla="*/ 71483 w 278466"/>
                  <a:gd name="connsiteY11" fmla="*/ 38605 h 157123"/>
                  <a:gd name="connsiteX12" fmla="*/ 5056 w 278466"/>
                  <a:gd name="connsiteY12" fmla="*/ 76097 h 157123"/>
                  <a:gd name="connsiteX13" fmla="*/ 1167 w 278466"/>
                  <a:gd name="connsiteY13" fmla="*/ 79364 h 157123"/>
                  <a:gd name="connsiteX14" fmla="*/ 21546 w 278466"/>
                  <a:gd name="connsiteY14" fmla="*/ 90098 h 157123"/>
                  <a:gd name="connsiteX15" fmla="*/ 33680 w 278466"/>
                  <a:gd name="connsiteY15" fmla="*/ 96787 h 157123"/>
                  <a:gd name="connsiteX16" fmla="*/ 52815 w 278466"/>
                  <a:gd name="connsiteY16" fmla="*/ 107833 h 157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8466" h="157123">
                    <a:moveTo>
                      <a:pt x="52815" y="107833"/>
                    </a:moveTo>
                    <a:cubicBezTo>
                      <a:pt x="70550" y="119500"/>
                      <a:pt x="89529" y="129146"/>
                      <a:pt x="108042" y="139569"/>
                    </a:cubicBezTo>
                    <a:cubicBezTo>
                      <a:pt x="118309" y="145325"/>
                      <a:pt x="128266" y="151703"/>
                      <a:pt x="139156" y="156526"/>
                    </a:cubicBezTo>
                    <a:cubicBezTo>
                      <a:pt x="150356" y="151859"/>
                      <a:pt x="160468" y="145169"/>
                      <a:pt x="171203" y="139413"/>
                    </a:cubicBezTo>
                    <a:cubicBezTo>
                      <a:pt x="186759" y="131012"/>
                      <a:pt x="202472" y="122767"/>
                      <a:pt x="217406" y="113278"/>
                    </a:cubicBezTo>
                    <a:cubicBezTo>
                      <a:pt x="235141" y="102077"/>
                      <a:pt x="253809" y="92898"/>
                      <a:pt x="271699" y="82009"/>
                    </a:cubicBezTo>
                    <a:cubicBezTo>
                      <a:pt x="273566" y="80764"/>
                      <a:pt x="275589" y="79364"/>
                      <a:pt x="277922" y="79519"/>
                    </a:cubicBezTo>
                    <a:cubicBezTo>
                      <a:pt x="277767" y="77808"/>
                      <a:pt x="276211" y="77653"/>
                      <a:pt x="275122" y="77186"/>
                    </a:cubicBezTo>
                    <a:cubicBezTo>
                      <a:pt x="249142" y="61940"/>
                      <a:pt x="222229" y="48250"/>
                      <a:pt x="196560" y="32382"/>
                    </a:cubicBezTo>
                    <a:cubicBezTo>
                      <a:pt x="179603" y="21804"/>
                      <a:pt x="161713" y="12781"/>
                      <a:pt x="144289" y="2825"/>
                    </a:cubicBezTo>
                    <a:cubicBezTo>
                      <a:pt x="140867" y="802"/>
                      <a:pt x="138067" y="491"/>
                      <a:pt x="134489" y="2669"/>
                    </a:cubicBezTo>
                    <a:cubicBezTo>
                      <a:pt x="113642" y="14803"/>
                      <a:pt x="92330" y="26004"/>
                      <a:pt x="71483" y="38605"/>
                    </a:cubicBezTo>
                    <a:cubicBezTo>
                      <a:pt x="49704" y="51828"/>
                      <a:pt x="27147" y="63652"/>
                      <a:pt x="5056" y="76097"/>
                    </a:cubicBezTo>
                    <a:cubicBezTo>
                      <a:pt x="3656" y="76875"/>
                      <a:pt x="1478" y="77030"/>
                      <a:pt x="1167" y="79364"/>
                    </a:cubicBezTo>
                    <a:cubicBezTo>
                      <a:pt x="8323" y="82320"/>
                      <a:pt x="14857" y="86209"/>
                      <a:pt x="21546" y="90098"/>
                    </a:cubicBezTo>
                    <a:cubicBezTo>
                      <a:pt x="25591" y="92432"/>
                      <a:pt x="29480" y="94765"/>
                      <a:pt x="33680" y="96787"/>
                    </a:cubicBezTo>
                    <a:cubicBezTo>
                      <a:pt x="40059" y="100210"/>
                      <a:pt x="46593" y="103788"/>
                      <a:pt x="52815" y="107833"/>
                    </a:cubicBezTo>
                    <a:close/>
                  </a:path>
                </a:pathLst>
              </a:custGeom>
              <a:noFill/>
              <a:ln w="15875" cap="flat">
                <a:solidFill>
                  <a:schemeClr val="tx1"/>
                </a:solidFill>
                <a:prstDash val="solid"/>
                <a:round/>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600" b="0" i="0" u="none" strike="noStrike" kern="0" cap="none" spc="0" normalizeH="0" baseline="0" noProof="0">
                  <a:ln>
                    <a:noFill/>
                  </a:ln>
                  <a:solidFill>
                    <a:srgbClr val="505050"/>
                  </a:solidFill>
                  <a:effectLst/>
                  <a:uLnTx/>
                  <a:uFillTx/>
                  <a:latin typeface="Segoe UI"/>
                  <a:ea typeface="+mn-ea"/>
                  <a:cs typeface="+mn-cs"/>
                </a:endParaRPr>
              </a:p>
            </p:txBody>
          </p:sp>
          <p:sp>
            <p:nvSpPr>
              <p:cNvPr id="177" name="Freeform: Shape 176">
                <a:extLst>
                  <a:ext uri="{FF2B5EF4-FFF2-40B4-BE49-F238E27FC236}">
                    <a16:creationId xmlns:a16="http://schemas.microsoft.com/office/drawing/2014/main" id="{B6A09DB2-4BBB-4CD9-AFAE-FCB78E86F6A6}"/>
                  </a:ext>
                </a:extLst>
              </p:cNvPr>
              <p:cNvSpPr/>
              <p:nvPr/>
            </p:nvSpPr>
            <p:spPr>
              <a:xfrm>
                <a:off x="2924336" y="5843249"/>
                <a:ext cx="553919" cy="210423"/>
              </a:xfrm>
              <a:custGeom>
                <a:avLst/>
                <a:gdLst>
                  <a:gd name="connsiteX0" fmla="*/ 113331 w 278466"/>
                  <a:gd name="connsiteY0" fmla="*/ 91241 h 105786"/>
                  <a:gd name="connsiteX1" fmla="*/ 139467 w 278466"/>
                  <a:gd name="connsiteY1" fmla="*/ 105864 h 105786"/>
                  <a:gd name="connsiteX2" fmla="*/ 203716 w 278466"/>
                  <a:gd name="connsiteY2" fmla="*/ 69928 h 105786"/>
                  <a:gd name="connsiteX3" fmla="*/ 256454 w 278466"/>
                  <a:gd name="connsiteY3" fmla="*/ 40525 h 105786"/>
                  <a:gd name="connsiteX4" fmla="*/ 277767 w 278466"/>
                  <a:gd name="connsiteY4" fmla="*/ 27769 h 105786"/>
                  <a:gd name="connsiteX5" fmla="*/ 273877 w 278466"/>
                  <a:gd name="connsiteY5" fmla="*/ 24969 h 105786"/>
                  <a:gd name="connsiteX6" fmla="*/ 231407 w 278466"/>
                  <a:gd name="connsiteY6" fmla="*/ 1167 h 105786"/>
                  <a:gd name="connsiteX7" fmla="*/ 195316 w 278466"/>
                  <a:gd name="connsiteY7" fmla="*/ 20924 h 105786"/>
                  <a:gd name="connsiteX8" fmla="*/ 143511 w 278466"/>
                  <a:gd name="connsiteY8" fmla="*/ 50948 h 105786"/>
                  <a:gd name="connsiteX9" fmla="*/ 142578 w 278466"/>
                  <a:gd name="connsiteY9" fmla="*/ 51415 h 105786"/>
                  <a:gd name="connsiteX10" fmla="*/ 139467 w 278466"/>
                  <a:gd name="connsiteY10" fmla="*/ 52504 h 105786"/>
                  <a:gd name="connsiteX11" fmla="*/ 98552 w 278466"/>
                  <a:gd name="connsiteY11" fmla="*/ 29169 h 105786"/>
                  <a:gd name="connsiteX12" fmla="*/ 50482 w 278466"/>
                  <a:gd name="connsiteY12" fmla="*/ 2256 h 105786"/>
                  <a:gd name="connsiteX13" fmla="*/ 47682 w 278466"/>
                  <a:gd name="connsiteY13" fmla="*/ 1322 h 105786"/>
                  <a:gd name="connsiteX14" fmla="*/ 4123 w 278466"/>
                  <a:gd name="connsiteY14" fmla="*/ 25746 h 105786"/>
                  <a:gd name="connsiteX15" fmla="*/ 1167 w 278466"/>
                  <a:gd name="connsiteY15" fmla="*/ 28080 h 105786"/>
                  <a:gd name="connsiteX16" fmla="*/ 29947 w 278466"/>
                  <a:gd name="connsiteY16" fmla="*/ 45037 h 105786"/>
                  <a:gd name="connsiteX17" fmla="*/ 59194 w 278466"/>
                  <a:gd name="connsiteY17" fmla="*/ 61216 h 105786"/>
                  <a:gd name="connsiteX18" fmla="*/ 113331 w 278466"/>
                  <a:gd name="connsiteY18" fmla="*/ 91241 h 105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8466" h="105786">
                    <a:moveTo>
                      <a:pt x="113331" y="91241"/>
                    </a:moveTo>
                    <a:cubicBezTo>
                      <a:pt x="122043" y="96063"/>
                      <a:pt x="130755" y="101041"/>
                      <a:pt x="139467" y="105864"/>
                    </a:cubicBezTo>
                    <a:cubicBezTo>
                      <a:pt x="160935" y="93885"/>
                      <a:pt x="182248" y="81906"/>
                      <a:pt x="203716" y="69928"/>
                    </a:cubicBezTo>
                    <a:cubicBezTo>
                      <a:pt x="221295" y="60127"/>
                      <a:pt x="238875" y="50171"/>
                      <a:pt x="256454" y="40525"/>
                    </a:cubicBezTo>
                    <a:cubicBezTo>
                      <a:pt x="263766" y="36636"/>
                      <a:pt x="270455" y="31658"/>
                      <a:pt x="277767" y="27769"/>
                    </a:cubicBezTo>
                    <a:cubicBezTo>
                      <a:pt x="276833" y="26213"/>
                      <a:pt x="275122" y="25746"/>
                      <a:pt x="273877" y="24969"/>
                    </a:cubicBezTo>
                    <a:cubicBezTo>
                      <a:pt x="259721" y="17035"/>
                      <a:pt x="245564" y="9101"/>
                      <a:pt x="231407" y="1167"/>
                    </a:cubicBezTo>
                    <a:cubicBezTo>
                      <a:pt x="218962" y="7078"/>
                      <a:pt x="207294" y="14234"/>
                      <a:pt x="195316" y="20924"/>
                    </a:cubicBezTo>
                    <a:cubicBezTo>
                      <a:pt x="177892" y="30725"/>
                      <a:pt x="160780" y="40992"/>
                      <a:pt x="143511" y="50948"/>
                    </a:cubicBezTo>
                    <a:cubicBezTo>
                      <a:pt x="143200" y="51104"/>
                      <a:pt x="142889" y="51260"/>
                      <a:pt x="142578" y="51415"/>
                    </a:cubicBezTo>
                    <a:cubicBezTo>
                      <a:pt x="141645" y="51882"/>
                      <a:pt x="140556" y="52037"/>
                      <a:pt x="139467" y="52504"/>
                    </a:cubicBezTo>
                    <a:cubicBezTo>
                      <a:pt x="125621" y="45037"/>
                      <a:pt x="111931" y="37414"/>
                      <a:pt x="98552" y="29169"/>
                    </a:cubicBezTo>
                    <a:cubicBezTo>
                      <a:pt x="82996" y="19524"/>
                      <a:pt x="66661" y="11123"/>
                      <a:pt x="50482" y="2256"/>
                    </a:cubicBezTo>
                    <a:cubicBezTo>
                      <a:pt x="49704" y="1789"/>
                      <a:pt x="48615" y="1633"/>
                      <a:pt x="47682" y="1322"/>
                    </a:cubicBezTo>
                    <a:cubicBezTo>
                      <a:pt x="33214" y="9412"/>
                      <a:pt x="18590" y="17501"/>
                      <a:pt x="4123" y="25746"/>
                    </a:cubicBezTo>
                    <a:cubicBezTo>
                      <a:pt x="3034" y="26369"/>
                      <a:pt x="1633" y="26524"/>
                      <a:pt x="1167" y="28080"/>
                    </a:cubicBezTo>
                    <a:cubicBezTo>
                      <a:pt x="10656" y="33992"/>
                      <a:pt x="20302" y="39592"/>
                      <a:pt x="29947" y="45037"/>
                    </a:cubicBezTo>
                    <a:cubicBezTo>
                      <a:pt x="39592" y="50482"/>
                      <a:pt x="49393" y="55771"/>
                      <a:pt x="59194" y="61216"/>
                    </a:cubicBezTo>
                    <a:cubicBezTo>
                      <a:pt x="77395" y="71017"/>
                      <a:pt x="95285" y="81129"/>
                      <a:pt x="113331" y="91241"/>
                    </a:cubicBezTo>
                    <a:close/>
                  </a:path>
                </a:pathLst>
              </a:custGeom>
              <a:noFill/>
              <a:ln w="15875" cap="flat">
                <a:solidFill>
                  <a:schemeClr val="tx1"/>
                </a:solidFill>
                <a:prstDash val="solid"/>
                <a:round/>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600" b="0" i="0" u="none" strike="noStrike" kern="0" cap="none" spc="0" normalizeH="0" baseline="0" noProof="0">
                  <a:ln>
                    <a:noFill/>
                  </a:ln>
                  <a:solidFill>
                    <a:srgbClr val="505050"/>
                  </a:solidFill>
                  <a:effectLst/>
                  <a:uLnTx/>
                  <a:uFillTx/>
                  <a:latin typeface="Segoe UI"/>
                  <a:ea typeface="+mn-ea"/>
                  <a:cs typeface="+mn-cs"/>
                </a:endParaRPr>
              </a:p>
            </p:txBody>
          </p:sp>
          <p:sp>
            <p:nvSpPr>
              <p:cNvPr id="178" name="Freeform: Shape 177">
                <a:extLst>
                  <a:ext uri="{FF2B5EF4-FFF2-40B4-BE49-F238E27FC236}">
                    <a16:creationId xmlns:a16="http://schemas.microsoft.com/office/drawing/2014/main" id="{E720B987-6B39-4A1F-9A31-890F7977E45C}"/>
                  </a:ext>
                </a:extLst>
              </p:cNvPr>
              <p:cNvSpPr/>
              <p:nvPr/>
            </p:nvSpPr>
            <p:spPr>
              <a:xfrm>
                <a:off x="3199749" y="5896164"/>
                <a:ext cx="278506" cy="256840"/>
              </a:xfrm>
              <a:custGeom>
                <a:avLst/>
                <a:gdLst>
                  <a:gd name="connsiteX0" fmla="*/ 139933 w 140011"/>
                  <a:gd name="connsiteY0" fmla="*/ 26680 h 129121"/>
                  <a:gd name="connsiteX1" fmla="*/ 139467 w 140011"/>
                  <a:gd name="connsiteY1" fmla="*/ 1167 h 129121"/>
                  <a:gd name="connsiteX2" fmla="*/ 118154 w 140011"/>
                  <a:gd name="connsiteY2" fmla="*/ 13923 h 129121"/>
                  <a:gd name="connsiteX3" fmla="*/ 65416 w 140011"/>
                  <a:gd name="connsiteY3" fmla="*/ 43326 h 129121"/>
                  <a:gd name="connsiteX4" fmla="*/ 1167 w 140011"/>
                  <a:gd name="connsiteY4" fmla="*/ 79262 h 129121"/>
                  <a:gd name="connsiteX5" fmla="*/ 1167 w 140011"/>
                  <a:gd name="connsiteY5" fmla="*/ 129044 h 129121"/>
                  <a:gd name="connsiteX6" fmla="*/ 5989 w 140011"/>
                  <a:gd name="connsiteY6" fmla="*/ 127021 h 129121"/>
                  <a:gd name="connsiteX7" fmla="*/ 96374 w 140011"/>
                  <a:gd name="connsiteY7" fmla="*/ 75684 h 129121"/>
                  <a:gd name="connsiteX8" fmla="*/ 136666 w 140011"/>
                  <a:gd name="connsiteY8" fmla="*/ 53126 h 129121"/>
                  <a:gd name="connsiteX9" fmla="*/ 140245 w 140011"/>
                  <a:gd name="connsiteY9" fmla="*/ 47059 h 129121"/>
                  <a:gd name="connsiteX10" fmla="*/ 139933 w 140011"/>
                  <a:gd name="connsiteY10" fmla="*/ 26680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11" h="129121">
                    <a:moveTo>
                      <a:pt x="139933" y="26680"/>
                    </a:moveTo>
                    <a:cubicBezTo>
                      <a:pt x="139778" y="18124"/>
                      <a:pt x="140711" y="9723"/>
                      <a:pt x="139467" y="1167"/>
                    </a:cubicBezTo>
                    <a:cubicBezTo>
                      <a:pt x="132155" y="5056"/>
                      <a:pt x="125466" y="10034"/>
                      <a:pt x="118154" y="13923"/>
                    </a:cubicBezTo>
                    <a:cubicBezTo>
                      <a:pt x="100419" y="23569"/>
                      <a:pt x="82996" y="33525"/>
                      <a:pt x="65416" y="43326"/>
                    </a:cubicBezTo>
                    <a:cubicBezTo>
                      <a:pt x="43948" y="55304"/>
                      <a:pt x="22635" y="67283"/>
                      <a:pt x="1167" y="79262"/>
                    </a:cubicBezTo>
                    <a:cubicBezTo>
                      <a:pt x="1167" y="95908"/>
                      <a:pt x="1167" y="112398"/>
                      <a:pt x="1167" y="129044"/>
                    </a:cubicBezTo>
                    <a:cubicBezTo>
                      <a:pt x="3189" y="129199"/>
                      <a:pt x="4434" y="127799"/>
                      <a:pt x="5989" y="127021"/>
                    </a:cubicBezTo>
                    <a:cubicBezTo>
                      <a:pt x="36014" y="109753"/>
                      <a:pt x="66816" y="93885"/>
                      <a:pt x="96374" y="75684"/>
                    </a:cubicBezTo>
                    <a:cubicBezTo>
                      <a:pt x="109442" y="67594"/>
                      <a:pt x="123132" y="60438"/>
                      <a:pt x="136666" y="53126"/>
                    </a:cubicBezTo>
                    <a:cubicBezTo>
                      <a:pt x="139311" y="51726"/>
                      <a:pt x="140400" y="50015"/>
                      <a:pt x="140245" y="47059"/>
                    </a:cubicBezTo>
                    <a:cubicBezTo>
                      <a:pt x="139933" y="40059"/>
                      <a:pt x="140089" y="33369"/>
                      <a:pt x="139933" y="26680"/>
                    </a:cubicBezTo>
                    <a:close/>
                  </a:path>
                </a:pathLst>
              </a:custGeom>
              <a:noFill/>
              <a:ln w="15875" cap="flat">
                <a:solidFill>
                  <a:schemeClr val="tx1"/>
                </a:solidFill>
                <a:prstDash val="solid"/>
                <a:round/>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600" b="0" i="0" u="none" strike="noStrike" kern="0" cap="none" spc="0" normalizeH="0" baseline="0" noProof="0">
                  <a:ln>
                    <a:noFill/>
                  </a:ln>
                  <a:solidFill>
                    <a:srgbClr val="505050"/>
                  </a:solidFill>
                  <a:effectLst/>
                  <a:uLnTx/>
                  <a:uFillTx/>
                  <a:latin typeface="Segoe UI"/>
                  <a:ea typeface="+mn-ea"/>
                  <a:cs typeface="+mn-cs"/>
                </a:endParaRPr>
              </a:p>
            </p:txBody>
          </p:sp>
          <p:sp>
            <p:nvSpPr>
              <p:cNvPr id="179" name="Freeform: Shape 178">
                <a:extLst>
                  <a:ext uri="{FF2B5EF4-FFF2-40B4-BE49-F238E27FC236}">
                    <a16:creationId xmlns:a16="http://schemas.microsoft.com/office/drawing/2014/main" id="{21672DCA-FB3D-4EE3-A3C5-098B10BB2BCE}"/>
                  </a:ext>
                </a:extLst>
              </p:cNvPr>
              <p:cNvSpPr/>
              <p:nvPr/>
            </p:nvSpPr>
            <p:spPr>
              <a:xfrm>
                <a:off x="3199131" y="5691930"/>
                <a:ext cx="278506" cy="256840"/>
              </a:xfrm>
              <a:custGeom>
                <a:avLst/>
                <a:gdLst>
                  <a:gd name="connsiteX0" fmla="*/ 79417 w 140011"/>
                  <a:gd name="connsiteY0" fmla="*/ 35081 h 129121"/>
                  <a:gd name="connsiteX1" fmla="*/ 33214 w 140011"/>
                  <a:gd name="connsiteY1" fmla="*/ 61216 h 129121"/>
                  <a:gd name="connsiteX2" fmla="*/ 1167 w 140011"/>
                  <a:gd name="connsiteY2" fmla="*/ 78328 h 129121"/>
                  <a:gd name="connsiteX3" fmla="*/ 1167 w 140011"/>
                  <a:gd name="connsiteY3" fmla="*/ 128577 h 129121"/>
                  <a:gd name="connsiteX4" fmla="*/ 4278 w 140011"/>
                  <a:gd name="connsiteY4" fmla="*/ 127488 h 129121"/>
                  <a:gd name="connsiteX5" fmla="*/ 5212 w 140011"/>
                  <a:gd name="connsiteY5" fmla="*/ 127021 h 129121"/>
                  <a:gd name="connsiteX6" fmla="*/ 57016 w 140011"/>
                  <a:gd name="connsiteY6" fmla="*/ 96997 h 129121"/>
                  <a:gd name="connsiteX7" fmla="*/ 93107 w 140011"/>
                  <a:gd name="connsiteY7" fmla="*/ 77239 h 129121"/>
                  <a:gd name="connsiteX8" fmla="*/ 95752 w 140011"/>
                  <a:gd name="connsiteY8" fmla="*/ 75373 h 129121"/>
                  <a:gd name="connsiteX9" fmla="*/ 136355 w 140011"/>
                  <a:gd name="connsiteY9" fmla="*/ 52504 h 129121"/>
                  <a:gd name="connsiteX10" fmla="*/ 140089 w 140011"/>
                  <a:gd name="connsiteY10" fmla="*/ 47993 h 129121"/>
                  <a:gd name="connsiteX11" fmla="*/ 139778 w 140011"/>
                  <a:gd name="connsiteY11" fmla="*/ 1167 h 129121"/>
                  <a:gd name="connsiteX12" fmla="*/ 133555 w 140011"/>
                  <a:gd name="connsiteY12" fmla="*/ 3656 h 129121"/>
                  <a:gd name="connsiteX13" fmla="*/ 79417 w 140011"/>
                  <a:gd name="connsiteY13" fmla="*/ 35081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011" h="129121">
                    <a:moveTo>
                      <a:pt x="79417" y="35081"/>
                    </a:moveTo>
                    <a:cubicBezTo>
                      <a:pt x="64483" y="44570"/>
                      <a:pt x="48771" y="52815"/>
                      <a:pt x="33214" y="61216"/>
                    </a:cubicBezTo>
                    <a:cubicBezTo>
                      <a:pt x="22635" y="66972"/>
                      <a:pt x="12368" y="73661"/>
                      <a:pt x="1167" y="78328"/>
                    </a:cubicBezTo>
                    <a:cubicBezTo>
                      <a:pt x="1167" y="95130"/>
                      <a:pt x="1167" y="111775"/>
                      <a:pt x="1167" y="128577"/>
                    </a:cubicBezTo>
                    <a:cubicBezTo>
                      <a:pt x="2256" y="128266"/>
                      <a:pt x="3345" y="127955"/>
                      <a:pt x="4278" y="127488"/>
                    </a:cubicBezTo>
                    <a:cubicBezTo>
                      <a:pt x="4589" y="127332"/>
                      <a:pt x="4900" y="127177"/>
                      <a:pt x="5212" y="127021"/>
                    </a:cubicBezTo>
                    <a:cubicBezTo>
                      <a:pt x="22480" y="117065"/>
                      <a:pt x="39592" y="106797"/>
                      <a:pt x="57016" y="96997"/>
                    </a:cubicBezTo>
                    <a:cubicBezTo>
                      <a:pt x="68994" y="90307"/>
                      <a:pt x="80662" y="82995"/>
                      <a:pt x="93107" y="77239"/>
                    </a:cubicBezTo>
                    <a:cubicBezTo>
                      <a:pt x="94041" y="76617"/>
                      <a:pt x="94819" y="75839"/>
                      <a:pt x="95752" y="75373"/>
                    </a:cubicBezTo>
                    <a:cubicBezTo>
                      <a:pt x="109287" y="67750"/>
                      <a:pt x="122821" y="60127"/>
                      <a:pt x="136355" y="52504"/>
                    </a:cubicBezTo>
                    <a:cubicBezTo>
                      <a:pt x="138222" y="51571"/>
                      <a:pt x="140089" y="50948"/>
                      <a:pt x="140089" y="47993"/>
                    </a:cubicBezTo>
                    <a:cubicBezTo>
                      <a:pt x="139933" y="32436"/>
                      <a:pt x="139933" y="16879"/>
                      <a:pt x="139778" y="1167"/>
                    </a:cubicBezTo>
                    <a:cubicBezTo>
                      <a:pt x="137289" y="1167"/>
                      <a:pt x="135422" y="2567"/>
                      <a:pt x="133555" y="3656"/>
                    </a:cubicBezTo>
                    <a:cubicBezTo>
                      <a:pt x="115976" y="14546"/>
                      <a:pt x="97152" y="23880"/>
                      <a:pt x="79417" y="35081"/>
                    </a:cubicBezTo>
                    <a:close/>
                  </a:path>
                </a:pathLst>
              </a:custGeom>
              <a:noFill/>
              <a:ln w="15875" cap="flat">
                <a:solidFill>
                  <a:schemeClr val="tx1"/>
                </a:solidFill>
                <a:prstDash val="solid"/>
                <a:round/>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600" b="0" i="0" u="none" strike="noStrike" kern="0" cap="none" spc="0" normalizeH="0" baseline="0" noProof="0">
                  <a:ln>
                    <a:noFill/>
                  </a:ln>
                  <a:solidFill>
                    <a:srgbClr val="505050"/>
                  </a:solidFill>
                  <a:effectLst/>
                  <a:uLnTx/>
                  <a:uFillTx/>
                  <a:latin typeface="Segoe UI"/>
                  <a:ea typeface="+mn-ea"/>
                  <a:cs typeface="+mn-cs"/>
                </a:endParaRPr>
              </a:p>
            </p:txBody>
          </p:sp>
          <p:sp>
            <p:nvSpPr>
              <p:cNvPr id="180" name="Freeform: Shape 179">
                <a:extLst>
                  <a:ext uri="{FF2B5EF4-FFF2-40B4-BE49-F238E27FC236}">
                    <a16:creationId xmlns:a16="http://schemas.microsoft.com/office/drawing/2014/main" id="{F84301E6-DBEA-4B53-9A28-05F89AB1535F}"/>
                  </a:ext>
                </a:extLst>
              </p:cNvPr>
              <p:cNvSpPr/>
              <p:nvPr/>
            </p:nvSpPr>
            <p:spPr>
              <a:xfrm>
                <a:off x="2924028" y="5896164"/>
                <a:ext cx="278506" cy="256840"/>
              </a:xfrm>
              <a:custGeom>
                <a:avLst/>
                <a:gdLst>
                  <a:gd name="connsiteX0" fmla="*/ 113487 w 140011"/>
                  <a:gd name="connsiteY0" fmla="*/ 64638 h 129121"/>
                  <a:gd name="connsiteX1" fmla="*/ 59505 w 140011"/>
                  <a:gd name="connsiteY1" fmla="*/ 34303 h 129121"/>
                  <a:gd name="connsiteX2" fmla="*/ 30258 w 140011"/>
                  <a:gd name="connsiteY2" fmla="*/ 18124 h 129121"/>
                  <a:gd name="connsiteX3" fmla="*/ 1478 w 140011"/>
                  <a:gd name="connsiteY3" fmla="*/ 1167 h 129121"/>
                  <a:gd name="connsiteX4" fmla="*/ 1167 w 140011"/>
                  <a:gd name="connsiteY4" fmla="*/ 47993 h 129121"/>
                  <a:gd name="connsiteX5" fmla="*/ 4123 w 140011"/>
                  <a:gd name="connsiteY5" fmla="*/ 52504 h 129121"/>
                  <a:gd name="connsiteX6" fmla="*/ 56082 w 140011"/>
                  <a:gd name="connsiteY6" fmla="*/ 82218 h 129121"/>
                  <a:gd name="connsiteX7" fmla="*/ 117843 w 140011"/>
                  <a:gd name="connsiteY7" fmla="*/ 117065 h 129121"/>
                  <a:gd name="connsiteX8" fmla="*/ 139467 w 140011"/>
                  <a:gd name="connsiteY8" fmla="*/ 128888 h 129121"/>
                  <a:gd name="connsiteX9" fmla="*/ 139467 w 140011"/>
                  <a:gd name="connsiteY9" fmla="*/ 79106 h 129121"/>
                  <a:gd name="connsiteX10" fmla="*/ 113487 w 140011"/>
                  <a:gd name="connsiteY10" fmla="*/ 64638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11" h="129121">
                    <a:moveTo>
                      <a:pt x="113487" y="64638"/>
                    </a:moveTo>
                    <a:cubicBezTo>
                      <a:pt x="95441" y="54527"/>
                      <a:pt x="77551" y="44415"/>
                      <a:pt x="59505" y="34303"/>
                    </a:cubicBezTo>
                    <a:cubicBezTo>
                      <a:pt x="49860" y="28858"/>
                      <a:pt x="40059" y="23569"/>
                      <a:pt x="30258" y="18124"/>
                    </a:cubicBezTo>
                    <a:cubicBezTo>
                      <a:pt x="20613" y="12679"/>
                      <a:pt x="10968" y="7078"/>
                      <a:pt x="1478" y="1167"/>
                    </a:cubicBezTo>
                    <a:cubicBezTo>
                      <a:pt x="1478" y="16724"/>
                      <a:pt x="1478" y="32436"/>
                      <a:pt x="1167" y="47993"/>
                    </a:cubicBezTo>
                    <a:cubicBezTo>
                      <a:pt x="1167" y="50482"/>
                      <a:pt x="2256" y="51415"/>
                      <a:pt x="4123" y="52504"/>
                    </a:cubicBezTo>
                    <a:cubicBezTo>
                      <a:pt x="21391" y="62616"/>
                      <a:pt x="38970" y="71795"/>
                      <a:pt x="56082" y="82218"/>
                    </a:cubicBezTo>
                    <a:cubicBezTo>
                      <a:pt x="76306" y="94507"/>
                      <a:pt x="97308" y="105553"/>
                      <a:pt x="117843" y="117065"/>
                    </a:cubicBezTo>
                    <a:cubicBezTo>
                      <a:pt x="124999" y="121110"/>
                      <a:pt x="132311" y="124843"/>
                      <a:pt x="139467" y="128888"/>
                    </a:cubicBezTo>
                    <a:cubicBezTo>
                      <a:pt x="139467" y="112242"/>
                      <a:pt x="139467" y="95752"/>
                      <a:pt x="139467" y="79106"/>
                    </a:cubicBezTo>
                    <a:cubicBezTo>
                      <a:pt x="130910" y="74439"/>
                      <a:pt x="122199" y="69617"/>
                      <a:pt x="113487" y="64638"/>
                    </a:cubicBezTo>
                    <a:close/>
                  </a:path>
                </a:pathLst>
              </a:custGeom>
              <a:noFill/>
              <a:ln w="15875" cap="flat">
                <a:solidFill>
                  <a:schemeClr val="tx1"/>
                </a:solidFill>
                <a:prstDash val="solid"/>
                <a:round/>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600" b="0" i="0" u="none" strike="noStrike" kern="0" cap="none" spc="0" normalizeH="0" baseline="0" noProof="0">
                  <a:ln>
                    <a:noFill/>
                  </a:ln>
                  <a:solidFill>
                    <a:srgbClr val="505050"/>
                  </a:solidFill>
                  <a:effectLst/>
                  <a:uLnTx/>
                  <a:uFillTx/>
                  <a:latin typeface="Segoe UI"/>
                  <a:ea typeface="+mn-ea"/>
                  <a:cs typeface="+mn-cs"/>
                </a:endParaRPr>
              </a:p>
            </p:txBody>
          </p:sp>
          <p:sp>
            <p:nvSpPr>
              <p:cNvPr id="181" name="Freeform: Shape 180">
                <a:extLst>
                  <a:ext uri="{FF2B5EF4-FFF2-40B4-BE49-F238E27FC236}">
                    <a16:creationId xmlns:a16="http://schemas.microsoft.com/office/drawing/2014/main" id="{48FB1362-1534-4F6E-A79D-EDC25FA1D84B}"/>
                  </a:ext>
                </a:extLst>
              </p:cNvPr>
              <p:cNvSpPr/>
              <p:nvPr/>
            </p:nvSpPr>
            <p:spPr>
              <a:xfrm>
                <a:off x="2924028" y="5692240"/>
                <a:ext cx="278506" cy="256840"/>
              </a:xfrm>
              <a:custGeom>
                <a:avLst/>
                <a:gdLst>
                  <a:gd name="connsiteX0" fmla="*/ 98708 w 140011"/>
                  <a:gd name="connsiteY0" fmla="*/ 105086 h 129121"/>
                  <a:gd name="connsiteX1" fmla="*/ 139622 w 140011"/>
                  <a:gd name="connsiteY1" fmla="*/ 128421 h 129121"/>
                  <a:gd name="connsiteX2" fmla="*/ 139622 w 140011"/>
                  <a:gd name="connsiteY2" fmla="*/ 78173 h 129121"/>
                  <a:gd name="connsiteX3" fmla="*/ 108509 w 140011"/>
                  <a:gd name="connsiteY3" fmla="*/ 61216 h 129121"/>
                  <a:gd name="connsiteX4" fmla="*/ 53126 w 140011"/>
                  <a:gd name="connsiteY4" fmla="*/ 29480 h 129121"/>
                  <a:gd name="connsiteX5" fmla="*/ 33836 w 140011"/>
                  <a:gd name="connsiteY5" fmla="*/ 18590 h 129121"/>
                  <a:gd name="connsiteX6" fmla="*/ 21702 w 140011"/>
                  <a:gd name="connsiteY6" fmla="*/ 11901 h 129121"/>
                  <a:gd name="connsiteX7" fmla="*/ 1322 w 140011"/>
                  <a:gd name="connsiteY7" fmla="*/ 1167 h 129121"/>
                  <a:gd name="connsiteX8" fmla="*/ 1167 w 140011"/>
                  <a:gd name="connsiteY8" fmla="*/ 46593 h 129121"/>
                  <a:gd name="connsiteX9" fmla="*/ 4900 w 140011"/>
                  <a:gd name="connsiteY9" fmla="*/ 52660 h 129121"/>
                  <a:gd name="connsiteX10" fmla="*/ 36325 w 140011"/>
                  <a:gd name="connsiteY10" fmla="*/ 70239 h 129121"/>
                  <a:gd name="connsiteX11" fmla="*/ 47993 w 140011"/>
                  <a:gd name="connsiteY11" fmla="*/ 77395 h 129121"/>
                  <a:gd name="connsiteX12" fmla="*/ 50793 w 140011"/>
                  <a:gd name="connsiteY12" fmla="*/ 78328 h 129121"/>
                  <a:gd name="connsiteX13" fmla="*/ 98708 w 140011"/>
                  <a:gd name="connsiteY13" fmla="*/ 105086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011" h="129121">
                    <a:moveTo>
                      <a:pt x="98708" y="105086"/>
                    </a:moveTo>
                    <a:cubicBezTo>
                      <a:pt x="112087" y="113331"/>
                      <a:pt x="125777" y="120954"/>
                      <a:pt x="139622" y="128421"/>
                    </a:cubicBezTo>
                    <a:cubicBezTo>
                      <a:pt x="139622" y="111620"/>
                      <a:pt x="139622" y="94974"/>
                      <a:pt x="139622" y="78173"/>
                    </a:cubicBezTo>
                    <a:cubicBezTo>
                      <a:pt x="128888" y="73350"/>
                      <a:pt x="118776" y="66972"/>
                      <a:pt x="108509" y="61216"/>
                    </a:cubicBezTo>
                    <a:cubicBezTo>
                      <a:pt x="89996" y="50793"/>
                      <a:pt x="71017" y="40992"/>
                      <a:pt x="53126" y="29480"/>
                    </a:cubicBezTo>
                    <a:cubicBezTo>
                      <a:pt x="46904" y="25435"/>
                      <a:pt x="40525" y="21857"/>
                      <a:pt x="33836" y="18590"/>
                    </a:cubicBezTo>
                    <a:cubicBezTo>
                      <a:pt x="29791" y="16412"/>
                      <a:pt x="25747" y="14234"/>
                      <a:pt x="21702" y="11901"/>
                    </a:cubicBezTo>
                    <a:cubicBezTo>
                      <a:pt x="15012" y="8012"/>
                      <a:pt x="8478" y="4123"/>
                      <a:pt x="1322" y="1167"/>
                    </a:cubicBezTo>
                    <a:cubicBezTo>
                      <a:pt x="1322" y="16257"/>
                      <a:pt x="1322" y="31502"/>
                      <a:pt x="1167" y="46593"/>
                    </a:cubicBezTo>
                    <a:cubicBezTo>
                      <a:pt x="1167" y="49704"/>
                      <a:pt x="2256" y="51260"/>
                      <a:pt x="4900" y="52660"/>
                    </a:cubicBezTo>
                    <a:cubicBezTo>
                      <a:pt x="15479" y="58416"/>
                      <a:pt x="25902" y="64327"/>
                      <a:pt x="36325" y="70239"/>
                    </a:cubicBezTo>
                    <a:cubicBezTo>
                      <a:pt x="40214" y="72417"/>
                      <a:pt x="44570" y="74128"/>
                      <a:pt x="47993" y="77395"/>
                    </a:cubicBezTo>
                    <a:cubicBezTo>
                      <a:pt x="48926" y="77706"/>
                      <a:pt x="49860" y="77862"/>
                      <a:pt x="50793" y="78328"/>
                    </a:cubicBezTo>
                    <a:cubicBezTo>
                      <a:pt x="66816" y="87040"/>
                      <a:pt x="83151" y="95441"/>
                      <a:pt x="98708" y="105086"/>
                    </a:cubicBezTo>
                    <a:close/>
                  </a:path>
                </a:pathLst>
              </a:custGeom>
              <a:noFill/>
              <a:ln w="15875" cap="flat">
                <a:solidFill>
                  <a:schemeClr val="tx1"/>
                </a:solidFill>
                <a:prstDash val="solid"/>
                <a:round/>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600" b="0" i="0" u="none" strike="noStrike" kern="0" cap="none" spc="0" normalizeH="0" baseline="0" noProof="0">
                  <a:ln>
                    <a:noFill/>
                  </a:ln>
                  <a:solidFill>
                    <a:srgbClr val="505050"/>
                  </a:solidFill>
                  <a:effectLst/>
                  <a:uLnTx/>
                  <a:uFillTx/>
                  <a:latin typeface="Segoe UI"/>
                  <a:ea typeface="+mn-ea"/>
                  <a:cs typeface="+mn-cs"/>
                </a:endParaRPr>
              </a:p>
            </p:txBody>
          </p:sp>
        </p:grpSp>
        <p:sp>
          <p:nvSpPr>
            <p:cNvPr id="182" name="binary" title="Icon of binary code, ones and zeros">
              <a:extLst>
                <a:ext uri="{FF2B5EF4-FFF2-40B4-BE49-F238E27FC236}">
                  <a16:creationId xmlns:a16="http://schemas.microsoft.com/office/drawing/2014/main" id="{8D0E1A88-3AC4-4A9A-B07A-BEB4035F1A2F}"/>
                </a:ext>
              </a:extLst>
            </p:cNvPr>
            <p:cNvSpPr>
              <a:spLocks noChangeAspect="1" noEditPoints="1"/>
            </p:cNvSpPr>
            <p:nvPr/>
          </p:nvSpPr>
          <p:spPr bwMode="auto">
            <a:xfrm>
              <a:off x="5369165" y="4653868"/>
              <a:ext cx="279351" cy="311373"/>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1A1A1A"/>
                </a:solidFill>
                <a:effectLst/>
                <a:uLnTx/>
                <a:uFillTx/>
                <a:latin typeface="Segoe UI"/>
                <a:ea typeface="+mn-ea"/>
                <a:cs typeface="+mn-cs"/>
              </a:endParaRPr>
            </a:p>
          </p:txBody>
        </p:sp>
        <p:sp>
          <p:nvSpPr>
            <p:cNvPr id="183" name="TextBox 182">
              <a:extLst>
                <a:ext uri="{FF2B5EF4-FFF2-40B4-BE49-F238E27FC236}">
                  <a16:creationId xmlns:a16="http://schemas.microsoft.com/office/drawing/2014/main" id="{07634DD9-270F-448B-BCAC-1D4ECE837F09}"/>
                </a:ext>
              </a:extLst>
            </p:cNvPr>
            <p:cNvSpPr txBox="1"/>
            <p:nvPr/>
          </p:nvSpPr>
          <p:spPr>
            <a:xfrm>
              <a:off x="5873854" y="4653869"/>
              <a:ext cx="1091293" cy="292411"/>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1A1A1A"/>
                  </a:solidFill>
                  <a:effectLst/>
                  <a:uLnTx/>
                  <a:uFillTx/>
                  <a:latin typeface="Segoe UI Semibold"/>
                  <a:ea typeface="+mn-ea"/>
                  <a:cs typeface="+mn-cs"/>
                </a:rPr>
                <a:t>Azure Data Lake Storage</a:t>
              </a:r>
            </a:p>
          </p:txBody>
        </p:sp>
        <p:sp>
          <p:nvSpPr>
            <p:cNvPr id="184" name="TextBox 183">
              <a:extLst>
                <a:ext uri="{FF2B5EF4-FFF2-40B4-BE49-F238E27FC236}">
                  <a16:creationId xmlns:a16="http://schemas.microsoft.com/office/drawing/2014/main" id="{555E6E66-73E4-4ADB-B282-AA937B87A8FB}"/>
                </a:ext>
              </a:extLst>
            </p:cNvPr>
            <p:cNvSpPr txBox="1"/>
            <p:nvPr/>
          </p:nvSpPr>
          <p:spPr>
            <a:xfrm>
              <a:off x="5893892" y="2373341"/>
              <a:ext cx="1218027" cy="292411"/>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1A1A1A"/>
                  </a:solidFill>
                  <a:effectLst/>
                  <a:uLnTx/>
                  <a:uFillTx/>
                  <a:latin typeface="Segoe UI Semibold"/>
                  <a:ea typeface="+mn-ea"/>
                  <a:cs typeface="+mn-cs"/>
                </a:rPr>
                <a:t>Azure </a:t>
              </a:r>
              <a:r>
                <a:rPr lang="en-US" sz="900" dirty="0">
                  <a:solidFill>
                    <a:srgbClr val="1A1A1A"/>
                  </a:solidFill>
                  <a:latin typeface="Segoe UI Semibold"/>
                </a:rPr>
                <a:t>Synapse Analytics</a:t>
              </a:r>
              <a:endParaRPr kumimoji="0" lang="en-US" sz="900" b="0" i="0" u="none" strike="noStrike" kern="1200" cap="none" spc="0" normalizeH="0" baseline="0" noProof="0" dirty="0">
                <a:ln>
                  <a:noFill/>
                </a:ln>
                <a:solidFill>
                  <a:srgbClr val="1A1A1A"/>
                </a:solidFill>
                <a:effectLst/>
                <a:uLnTx/>
                <a:uFillTx/>
                <a:latin typeface="Segoe UI Semibold"/>
                <a:ea typeface="+mn-ea"/>
                <a:cs typeface="+mn-cs"/>
              </a:endParaRPr>
            </a:p>
          </p:txBody>
        </p:sp>
        <p:grpSp>
          <p:nvGrpSpPr>
            <p:cNvPr id="185" name="Group 184">
              <a:extLst>
                <a:ext uri="{FF2B5EF4-FFF2-40B4-BE49-F238E27FC236}">
                  <a16:creationId xmlns:a16="http://schemas.microsoft.com/office/drawing/2014/main" id="{4DBE333B-D516-4F2C-B526-7399C200D4F3}"/>
                </a:ext>
              </a:extLst>
            </p:cNvPr>
            <p:cNvGrpSpPr/>
            <p:nvPr/>
          </p:nvGrpSpPr>
          <p:grpSpPr>
            <a:xfrm>
              <a:off x="5215190" y="2247095"/>
              <a:ext cx="558297" cy="608604"/>
              <a:chOff x="8644239" y="3571990"/>
              <a:chExt cx="722371" cy="700530"/>
            </a:xfrm>
          </p:grpSpPr>
          <p:sp>
            <p:nvSpPr>
              <p:cNvPr id="186" name="Freeform: Shape 185">
                <a:extLst>
                  <a:ext uri="{FF2B5EF4-FFF2-40B4-BE49-F238E27FC236}">
                    <a16:creationId xmlns:a16="http://schemas.microsoft.com/office/drawing/2014/main" id="{AD68FCB1-FB52-48F1-94AC-EC650B01ED80}"/>
                  </a:ext>
                </a:extLst>
              </p:cNvPr>
              <p:cNvSpPr/>
              <p:nvPr/>
            </p:nvSpPr>
            <p:spPr>
              <a:xfrm>
                <a:off x="9083140" y="3879662"/>
                <a:ext cx="252185" cy="77741"/>
              </a:xfrm>
              <a:custGeom>
                <a:avLst/>
                <a:gdLst>
                  <a:gd name="connsiteX0" fmla="*/ 337736 w 339531"/>
                  <a:gd name="connsiteY0" fmla="*/ 58707 h 104667"/>
                  <a:gd name="connsiteX1" fmla="*/ 336970 w 339531"/>
                  <a:gd name="connsiteY1" fmla="*/ 61004 h 104667"/>
                  <a:gd name="connsiteX2" fmla="*/ 335949 w 339531"/>
                  <a:gd name="connsiteY2" fmla="*/ 63302 h 104667"/>
                  <a:gd name="connsiteX3" fmla="*/ 335949 w 339531"/>
                  <a:gd name="connsiteY3" fmla="*/ 63557 h 104667"/>
                  <a:gd name="connsiteX4" fmla="*/ 334417 w 339531"/>
                  <a:gd name="connsiteY4" fmla="*/ 65600 h 104667"/>
                  <a:gd name="connsiteX5" fmla="*/ 334162 w 339531"/>
                  <a:gd name="connsiteY5" fmla="*/ 65855 h 104667"/>
                  <a:gd name="connsiteX6" fmla="*/ 334162 w 339531"/>
                  <a:gd name="connsiteY6" fmla="*/ 65855 h 104667"/>
                  <a:gd name="connsiteX7" fmla="*/ 332119 w 339531"/>
                  <a:gd name="connsiteY7" fmla="*/ 67897 h 104667"/>
                  <a:gd name="connsiteX8" fmla="*/ 331864 w 339531"/>
                  <a:gd name="connsiteY8" fmla="*/ 68152 h 104667"/>
                  <a:gd name="connsiteX9" fmla="*/ 329822 w 339531"/>
                  <a:gd name="connsiteY9" fmla="*/ 70450 h 104667"/>
                  <a:gd name="connsiteX10" fmla="*/ 329566 w 339531"/>
                  <a:gd name="connsiteY10" fmla="*/ 70705 h 104667"/>
                  <a:gd name="connsiteX11" fmla="*/ 327014 w 339531"/>
                  <a:gd name="connsiteY11" fmla="*/ 72492 h 104667"/>
                  <a:gd name="connsiteX12" fmla="*/ 326758 w 339531"/>
                  <a:gd name="connsiteY12" fmla="*/ 72748 h 104667"/>
                  <a:gd name="connsiteX13" fmla="*/ 324205 w 339531"/>
                  <a:gd name="connsiteY13" fmla="*/ 74790 h 104667"/>
                  <a:gd name="connsiteX14" fmla="*/ 323950 w 339531"/>
                  <a:gd name="connsiteY14" fmla="*/ 75045 h 104667"/>
                  <a:gd name="connsiteX15" fmla="*/ 321142 w 339531"/>
                  <a:gd name="connsiteY15" fmla="*/ 76832 h 104667"/>
                  <a:gd name="connsiteX16" fmla="*/ 320887 w 339531"/>
                  <a:gd name="connsiteY16" fmla="*/ 77087 h 104667"/>
                  <a:gd name="connsiteX17" fmla="*/ 317823 w 339531"/>
                  <a:gd name="connsiteY17" fmla="*/ 79130 h 104667"/>
                  <a:gd name="connsiteX18" fmla="*/ 317568 w 339531"/>
                  <a:gd name="connsiteY18" fmla="*/ 79385 h 104667"/>
                  <a:gd name="connsiteX19" fmla="*/ 313994 w 339531"/>
                  <a:gd name="connsiteY19" fmla="*/ 81172 h 104667"/>
                  <a:gd name="connsiteX20" fmla="*/ 285147 w 339531"/>
                  <a:gd name="connsiteY20" fmla="*/ 91639 h 104667"/>
                  <a:gd name="connsiteX21" fmla="*/ 284636 w 339531"/>
                  <a:gd name="connsiteY21" fmla="*/ 91894 h 104667"/>
                  <a:gd name="connsiteX22" fmla="*/ 280041 w 339531"/>
                  <a:gd name="connsiteY22" fmla="*/ 92915 h 104667"/>
                  <a:gd name="connsiteX23" fmla="*/ 278509 w 339531"/>
                  <a:gd name="connsiteY23" fmla="*/ 93426 h 104667"/>
                  <a:gd name="connsiteX24" fmla="*/ 274680 w 339531"/>
                  <a:gd name="connsiteY24" fmla="*/ 94447 h 104667"/>
                  <a:gd name="connsiteX25" fmla="*/ 272637 w 339531"/>
                  <a:gd name="connsiteY25" fmla="*/ 94958 h 104667"/>
                  <a:gd name="connsiteX26" fmla="*/ 268808 w 339531"/>
                  <a:gd name="connsiteY26" fmla="*/ 95723 h 104667"/>
                  <a:gd name="connsiteX27" fmla="*/ 266255 w 339531"/>
                  <a:gd name="connsiteY27" fmla="*/ 96234 h 104667"/>
                  <a:gd name="connsiteX28" fmla="*/ 262426 w 339531"/>
                  <a:gd name="connsiteY28" fmla="*/ 97000 h 104667"/>
                  <a:gd name="connsiteX29" fmla="*/ 259618 w 339531"/>
                  <a:gd name="connsiteY29" fmla="*/ 97510 h 104667"/>
                  <a:gd name="connsiteX30" fmla="*/ 256044 w 339531"/>
                  <a:gd name="connsiteY30" fmla="*/ 98276 h 104667"/>
                  <a:gd name="connsiteX31" fmla="*/ 252980 w 339531"/>
                  <a:gd name="connsiteY31" fmla="*/ 98787 h 104667"/>
                  <a:gd name="connsiteX32" fmla="*/ 249406 w 339531"/>
                  <a:gd name="connsiteY32" fmla="*/ 99297 h 104667"/>
                  <a:gd name="connsiteX33" fmla="*/ 246088 w 339531"/>
                  <a:gd name="connsiteY33" fmla="*/ 99808 h 104667"/>
                  <a:gd name="connsiteX34" fmla="*/ 242514 w 339531"/>
                  <a:gd name="connsiteY34" fmla="*/ 100319 h 104667"/>
                  <a:gd name="connsiteX35" fmla="*/ 238940 w 339531"/>
                  <a:gd name="connsiteY35" fmla="*/ 100829 h 104667"/>
                  <a:gd name="connsiteX36" fmla="*/ 235366 w 339531"/>
                  <a:gd name="connsiteY36" fmla="*/ 101340 h 104667"/>
                  <a:gd name="connsiteX37" fmla="*/ 231791 w 339531"/>
                  <a:gd name="connsiteY37" fmla="*/ 101850 h 104667"/>
                  <a:gd name="connsiteX38" fmla="*/ 228217 w 339531"/>
                  <a:gd name="connsiteY38" fmla="*/ 102361 h 104667"/>
                  <a:gd name="connsiteX39" fmla="*/ 224388 w 339531"/>
                  <a:gd name="connsiteY39" fmla="*/ 102871 h 104667"/>
                  <a:gd name="connsiteX40" fmla="*/ 220814 w 339531"/>
                  <a:gd name="connsiteY40" fmla="*/ 103127 h 104667"/>
                  <a:gd name="connsiteX41" fmla="*/ 216474 w 339531"/>
                  <a:gd name="connsiteY41" fmla="*/ 103382 h 104667"/>
                  <a:gd name="connsiteX42" fmla="*/ 212900 w 339531"/>
                  <a:gd name="connsiteY42" fmla="*/ 103637 h 104667"/>
                  <a:gd name="connsiteX43" fmla="*/ 208305 w 339531"/>
                  <a:gd name="connsiteY43" fmla="*/ 103893 h 104667"/>
                  <a:gd name="connsiteX44" fmla="*/ 204731 w 339531"/>
                  <a:gd name="connsiteY44" fmla="*/ 104148 h 104667"/>
                  <a:gd name="connsiteX45" fmla="*/ 200136 w 339531"/>
                  <a:gd name="connsiteY45" fmla="*/ 104403 h 104667"/>
                  <a:gd name="connsiteX46" fmla="*/ 196817 w 339531"/>
                  <a:gd name="connsiteY46" fmla="*/ 104658 h 104667"/>
                  <a:gd name="connsiteX47" fmla="*/ 191711 w 339531"/>
                  <a:gd name="connsiteY47" fmla="*/ 104914 h 104667"/>
                  <a:gd name="connsiteX48" fmla="*/ 188137 w 339531"/>
                  <a:gd name="connsiteY48" fmla="*/ 104914 h 104667"/>
                  <a:gd name="connsiteX49" fmla="*/ 182776 w 339531"/>
                  <a:gd name="connsiteY49" fmla="*/ 105169 h 104667"/>
                  <a:gd name="connsiteX50" fmla="*/ 151887 w 339531"/>
                  <a:gd name="connsiteY50" fmla="*/ 105169 h 104667"/>
                  <a:gd name="connsiteX51" fmla="*/ 146781 w 339531"/>
                  <a:gd name="connsiteY51" fmla="*/ 104914 h 104667"/>
                  <a:gd name="connsiteX52" fmla="*/ 143462 w 339531"/>
                  <a:gd name="connsiteY52" fmla="*/ 104658 h 104667"/>
                  <a:gd name="connsiteX53" fmla="*/ 138867 w 339531"/>
                  <a:gd name="connsiteY53" fmla="*/ 104403 h 104667"/>
                  <a:gd name="connsiteX54" fmla="*/ 135293 w 339531"/>
                  <a:gd name="connsiteY54" fmla="*/ 104148 h 104667"/>
                  <a:gd name="connsiteX55" fmla="*/ 130953 w 339531"/>
                  <a:gd name="connsiteY55" fmla="*/ 103893 h 104667"/>
                  <a:gd name="connsiteX56" fmla="*/ 127379 w 339531"/>
                  <a:gd name="connsiteY56" fmla="*/ 103637 h 104667"/>
                  <a:gd name="connsiteX57" fmla="*/ 123039 w 339531"/>
                  <a:gd name="connsiteY57" fmla="*/ 103382 h 104667"/>
                  <a:gd name="connsiteX58" fmla="*/ 119465 w 339531"/>
                  <a:gd name="connsiteY58" fmla="*/ 103127 h 104667"/>
                  <a:gd name="connsiteX59" fmla="*/ 115636 w 339531"/>
                  <a:gd name="connsiteY59" fmla="*/ 102616 h 104667"/>
                  <a:gd name="connsiteX60" fmla="*/ 112062 w 339531"/>
                  <a:gd name="connsiteY60" fmla="*/ 102106 h 104667"/>
                  <a:gd name="connsiteX61" fmla="*/ 108488 w 339531"/>
                  <a:gd name="connsiteY61" fmla="*/ 101595 h 104667"/>
                  <a:gd name="connsiteX62" fmla="*/ 104914 w 339531"/>
                  <a:gd name="connsiteY62" fmla="*/ 101084 h 104667"/>
                  <a:gd name="connsiteX63" fmla="*/ 101595 w 339531"/>
                  <a:gd name="connsiteY63" fmla="*/ 100574 h 104667"/>
                  <a:gd name="connsiteX64" fmla="*/ 98021 w 339531"/>
                  <a:gd name="connsiteY64" fmla="*/ 100063 h 104667"/>
                  <a:gd name="connsiteX65" fmla="*/ 94958 w 339531"/>
                  <a:gd name="connsiteY65" fmla="*/ 99553 h 104667"/>
                  <a:gd name="connsiteX66" fmla="*/ 91128 w 339531"/>
                  <a:gd name="connsiteY66" fmla="*/ 99042 h 104667"/>
                  <a:gd name="connsiteX67" fmla="*/ 88320 w 339531"/>
                  <a:gd name="connsiteY67" fmla="*/ 98532 h 104667"/>
                  <a:gd name="connsiteX68" fmla="*/ 84491 w 339531"/>
                  <a:gd name="connsiteY68" fmla="*/ 97766 h 104667"/>
                  <a:gd name="connsiteX69" fmla="*/ 81938 w 339531"/>
                  <a:gd name="connsiteY69" fmla="*/ 97255 h 104667"/>
                  <a:gd name="connsiteX70" fmla="*/ 78109 w 339531"/>
                  <a:gd name="connsiteY70" fmla="*/ 96489 h 104667"/>
                  <a:gd name="connsiteX71" fmla="*/ 75556 w 339531"/>
                  <a:gd name="connsiteY71" fmla="*/ 95979 h 104667"/>
                  <a:gd name="connsiteX72" fmla="*/ 71726 w 339531"/>
                  <a:gd name="connsiteY72" fmla="*/ 95213 h 104667"/>
                  <a:gd name="connsiteX73" fmla="*/ 69684 w 339531"/>
                  <a:gd name="connsiteY73" fmla="*/ 94702 h 104667"/>
                  <a:gd name="connsiteX74" fmla="*/ 65344 w 339531"/>
                  <a:gd name="connsiteY74" fmla="*/ 93681 h 104667"/>
                  <a:gd name="connsiteX75" fmla="*/ 63813 w 339531"/>
                  <a:gd name="connsiteY75" fmla="*/ 93426 h 104667"/>
                  <a:gd name="connsiteX76" fmla="*/ 59473 w 339531"/>
                  <a:gd name="connsiteY76" fmla="*/ 92149 h 104667"/>
                  <a:gd name="connsiteX77" fmla="*/ 58962 w 339531"/>
                  <a:gd name="connsiteY77" fmla="*/ 91894 h 104667"/>
                  <a:gd name="connsiteX78" fmla="*/ 22711 w 339531"/>
                  <a:gd name="connsiteY78" fmla="*/ 77087 h 104667"/>
                  <a:gd name="connsiteX79" fmla="*/ 19648 w 339531"/>
                  <a:gd name="connsiteY79" fmla="*/ 75045 h 104667"/>
                  <a:gd name="connsiteX80" fmla="*/ 16584 w 339531"/>
                  <a:gd name="connsiteY80" fmla="*/ 75045 h 104667"/>
                  <a:gd name="connsiteX81" fmla="*/ 13521 w 339531"/>
                  <a:gd name="connsiteY81" fmla="*/ 72748 h 104667"/>
                  <a:gd name="connsiteX82" fmla="*/ 13266 w 339531"/>
                  <a:gd name="connsiteY82" fmla="*/ 72492 h 104667"/>
                  <a:gd name="connsiteX83" fmla="*/ 10968 w 339531"/>
                  <a:gd name="connsiteY83" fmla="*/ 70450 h 104667"/>
                  <a:gd name="connsiteX84" fmla="*/ 10713 w 339531"/>
                  <a:gd name="connsiteY84" fmla="*/ 70195 h 104667"/>
                  <a:gd name="connsiteX85" fmla="*/ 8415 w 339531"/>
                  <a:gd name="connsiteY85" fmla="*/ 67897 h 104667"/>
                  <a:gd name="connsiteX86" fmla="*/ 8160 w 339531"/>
                  <a:gd name="connsiteY86" fmla="*/ 67642 h 104667"/>
                  <a:gd name="connsiteX87" fmla="*/ 6373 w 339531"/>
                  <a:gd name="connsiteY87" fmla="*/ 65344 h 104667"/>
                  <a:gd name="connsiteX88" fmla="*/ 6373 w 339531"/>
                  <a:gd name="connsiteY88" fmla="*/ 65089 h 104667"/>
                  <a:gd name="connsiteX89" fmla="*/ 4841 w 339531"/>
                  <a:gd name="connsiteY89" fmla="*/ 63047 h 104667"/>
                  <a:gd name="connsiteX90" fmla="*/ 4841 w 339531"/>
                  <a:gd name="connsiteY90" fmla="*/ 62791 h 104667"/>
                  <a:gd name="connsiteX91" fmla="*/ 3565 w 339531"/>
                  <a:gd name="connsiteY91" fmla="*/ 60239 h 104667"/>
                  <a:gd name="connsiteX92" fmla="*/ 2799 w 339531"/>
                  <a:gd name="connsiteY92" fmla="*/ 57941 h 104667"/>
                  <a:gd name="connsiteX93" fmla="*/ 2033 w 339531"/>
                  <a:gd name="connsiteY93" fmla="*/ 53346 h 104667"/>
                  <a:gd name="connsiteX94" fmla="*/ 170778 w 339531"/>
                  <a:gd name="connsiteY94" fmla="*/ 2033 h 104667"/>
                  <a:gd name="connsiteX95" fmla="*/ 339523 w 339531"/>
                  <a:gd name="connsiteY95" fmla="*/ 53346 h 104667"/>
                  <a:gd name="connsiteX96" fmla="*/ 337736 w 339531"/>
                  <a:gd name="connsiteY96" fmla="*/ 58707 h 104667"/>
                  <a:gd name="connsiteX97" fmla="*/ 337736 w 339531"/>
                  <a:gd name="connsiteY97" fmla="*/ 58707 h 10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39531" h="104667">
                    <a:moveTo>
                      <a:pt x="337736" y="58707"/>
                    </a:moveTo>
                    <a:lnTo>
                      <a:pt x="336970" y="61004"/>
                    </a:lnTo>
                    <a:cubicBezTo>
                      <a:pt x="336714" y="61770"/>
                      <a:pt x="336204" y="62536"/>
                      <a:pt x="335949" y="63302"/>
                    </a:cubicBezTo>
                    <a:lnTo>
                      <a:pt x="335949" y="63557"/>
                    </a:lnTo>
                    <a:cubicBezTo>
                      <a:pt x="335438" y="64068"/>
                      <a:pt x="334928" y="64834"/>
                      <a:pt x="334417" y="65600"/>
                    </a:cubicBezTo>
                    <a:cubicBezTo>
                      <a:pt x="334417" y="65855"/>
                      <a:pt x="334417" y="65855"/>
                      <a:pt x="334162" y="65855"/>
                    </a:cubicBezTo>
                    <a:cubicBezTo>
                      <a:pt x="334162" y="65855"/>
                      <a:pt x="334162" y="65855"/>
                      <a:pt x="334162" y="65855"/>
                    </a:cubicBezTo>
                    <a:cubicBezTo>
                      <a:pt x="333651" y="66621"/>
                      <a:pt x="332885" y="67387"/>
                      <a:pt x="332119" y="67897"/>
                    </a:cubicBezTo>
                    <a:lnTo>
                      <a:pt x="331864" y="68152"/>
                    </a:lnTo>
                    <a:cubicBezTo>
                      <a:pt x="331353" y="68918"/>
                      <a:pt x="330588" y="69429"/>
                      <a:pt x="329822" y="70450"/>
                    </a:cubicBezTo>
                    <a:lnTo>
                      <a:pt x="329566" y="70705"/>
                    </a:lnTo>
                    <a:cubicBezTo>
                      <a:pt x="328801" y="71216"/>
                      <a:pt x="328035" y="71982"/>
                      <a:pt x="327014" y="72492"/>
                    </a:cubicBezTo>
                    <a:lnTo>
                      <a:pt x="326758" y="72748"/>
                    </a:lnTo>
                    <a:cubicBezTo>
                      <a:pt x="325992" y="73513"/>
                      <a:pt x="324971" y="74279"/>
                      <a:pt x="324205" y="74790"/>
                    </a:cubicBezTo>
                    <a:lnTo>
                      <a:pt x="323950" y="75045"/>
                    </a:lnTo>
                    <a:cubicBezTo>
                      <a:pt x="322929" y="75556"/>
                      <a:pt x="322163" y="76322"/>
                      <a:pt x="321142" y="76832"/>
                    </a:cubicBezTo>
                    <a:lnTo>
                      <a:pt x="320887" y="77087"/>
                    </a:lnTo>
                    <a:cubicBezTo>
                      <a:pt x="319866" y="77598"/>
                      <a:pt x="318844" y="78364"/>
                      <a:pt x="317823" y="79130"/>
                    </a:cubicBezTo>
                    <a:cubicBezTo>
                      <a:pt x="317568" y="79130"/>
                      <a:pt x="317568" y="79130"/>
                      <a:pt x="317568" y="79385"/>
                    </a:cubicBezTo>
                    <a:cubicBezTo>
                      <a:pt x="316292" y="79896"/>
                      <a:pt x="315270" y="80662"/>
                      <a:pt x="313994" y="81172"/>
                    </a:cubicBezTo>
                    <a:cubicBezTo>
                      <a:pt x="304804" y="85512"/>
                      <a:pt x="295103" y="89086"/>
                      <a:pt x="285147" y="91639"/>
                    </a:cubicBezTo>
                    <a:cubicBezTo>
                      <a:pt x="284891" y="91639"/>
                      <a:pt x="284636" y="91639"/>
                      <a:pt x="284636" y="91894"/>
                    </a:cubicBezTo>
                    <a:cubicBezTo>
                      <a:pt x="283104" y="92405"/>
                      <a:pt x="281572" y="92660"/>
                      <a:pt x="280041" y="92915"/>
                    </a:cubicBezTo>
                    <a:cubicBezTo>
                      <a:pt x="279530" y="93171"/>
                      <a:pt x="279020" y="93171"/>
                      <a:pt x="278509" y="93426"/>
                    </a:cubicBezTo>
                    <a:cubicBezTo>
                      <a:pt x="277233" y="93681"/>
                      <a:pt x="275956" y="94192"/>
                      <a:pt x="274680" y="94447"/>
                    </a:cubicBezTo>
                    <a:cubicBezTo>
                      <a:pt x="273914" y="94702"/>
                      <a:pt x="273403" y="94702"/>
                      <a:pt x="272637" y="94958"/>
                    </a:cubicBezTo>
                    <a:lnTo>
                      <a:pt x="268808" y="95723"/>
                    </a:lnTo>
                    <a:cubicBezTo>
                      <a:pt x="268042" y="95979"/>
                      <a:pt x="267276" y="95979"/>
                      <a:pt x="266255" y="96234"/>
                    </a:cubicBezTo>
                    <a:cubicBezTo>
                      <a:pt x="264979" y="96489"/>
                      <a:pt x="263447" y="96745"/>
                      <a:pt x="262426" y="97000"/>
                    </a:cubicBezTo>
                    <a:cubicBezTo>
                      <a:pt x="261405" y="97255"/>
                      <a:pt x="260639" y="97255"/>
                      <a:pt x="259618" y="97510"/>
                    </a:cubicBezTo>
                    <a:cubicBezTo>
                      <a:pt x="258597" y="97766"/>
                      <a:pt x="257320" y="98021"/>
                      <a:pt x="256044" y="98276"/>
                    </a:cubicBezTo>
                    <a:cubicBezTo>
                      <a:pt x="255023" y="98276"/>
                      <a:pt x="254001" y="98532"/>
                      <a:pt x="252980" y="98787"/>
                    </a:cubicBezTo>
                    <a:cubicBezTo>
                      <a:pt x="251704" y="99042"/>
                      <a:pt x="250427" y="99297"/>
                      <a:pt x="249406" y="99297"/>
                    </a:cubicBezTo>
                    <a:cubicBezTo>
                      <a:pt x="248385" y="99553"/>
                      <a:pt x="247364" y="99553"/>
                      <a:pt x="246088" y="99808"/>
                    </a:cubicBezTo>
                    <a:cubicBezTo>
                      <a:pt x="244556" y="100063"/>
                      <a:pt x="243790" y="100063"/>
                      <a:pt x="242514" y="100319"/>
                    </a:cubicBezTo>
                    <a:cubicBezTo>
                      <a:pt x="241237" y="100574"/>
                      <a:pt x="239961" y="100574"/>
                      <a:pt x="238940" y="100829"/>
                    </a:cubicBezTo>
                    <a:cubicBezTo>
                      <a:pt x="237663" y="101084"/>
                      <a:pt x="236387" y="101084"/>
                      <a:pt x="235366" y="101340"/>
                    </a:cubicBezTo>
                    <a:cubicBezTo>
                      <a:pt x="234344" y="101595"/>
                      <a:pt x="232813" y="101595"/>
                      <a:pt x="231791" y="101850"/>
                    </a:cubicBezTo>
                    <a:cubicBezTo>
                      <a:pt x="230515" y="101850"/>
                      <a:pt x="229239" y="102106"/>
                      <a:pt x="228217" y="102361"/>
                    </a:cubicBezTo>
                    <a:cubicBezTo>
                      <a:pt x="226941" y="102616"/>
                      <a:pt x="225409" y="102616"/>
                      <a:pt x="224388" y="102871"/>
                    </a:cubicBezTo>
                    <a:cubicBezTo>
                      <a:pt x="223367" y="103127"/>
                      <a:pt x="221835" y="103127"/>
                      <a:pt x="220814" y="103127"/>
                    </a:cubicBezTo>
                    <a:cubicBezTo>
                      <a:pt x="219538" y="103127"/>
                      <a:pt x="218006" y="103382"/>
                      <a:pt x="216474" y="103382"/>
                    </a:cubicBezTo>
                    <a:cubicBezTo>
                      <a:pt x="215198" y="103382"/>
                      <a:pt x="213921" y="103637"/>
                      <a:pt x="212900" y="103637"/>
                    </a:cubicBezTo>
                    <a:cubicBezTo>
                      <a:pt x="211624" y="103637"/>
                      <a:pt x="210092" y="103893"/>
                      <a:pt x="208305" y="103893"/>
                    </a:cubicBezTo>
                    <a:cubicBezTo>
                      <a:pt x="206773" y="103893"/>
                      <a:pt x="206008" y="104148"/>
                      <a:pt x="204731" y="104148"/>
                    </a:cubicBezTo>
                    <a:cubicBezTo>
                      <a:pt x="203455" y="104148"/>
                      <a:pt x="201668" y="104403"/>
                      <a:pt x="200136" y="104403"/>
                    </a:cubicBezTo>
                    <a:cubicBezTo>
                      <a:pt x="199115" y="104403"/>
                      <a:pt x="197838" y="104403"/>
                      <a:pt x="196817" y="104658"/>
                    </a:cubicBezTo>
                    <a:cubicBezTo>
                      <a:pt x="195285" y="104658"/>
                      <a:pt x="193754" y="104914"/>
                      <a:pt x="191711" y="104914"/>
                    </a:cubicBezTo>
                    <a:lnTo>
                      <a:pt x="188137" y="104914"/>
                    </a:lnTo>
                    <a:cubicBezTo>
                      <a:pt x="186350" y="104914"/>
                      <a:pt x="184563" y="104914"/>
                      <a:pt x="182776" y="105169"/>
                    </a:cubicBezTo>
                    <a:lnTo>
                      <a:pt x="151887" y="105169"/>
                    </a:lnTo>
                    <a:cubicBezTo>
                      <a:pt x="150100" y="105169"/>
                      <a:pt x="148568" y="105169"/>
                      <a:pt x="146781" y="104914"/>
                    </a:cubicBezTo>
                    <a:cubicBezTo>
                      <a:pt x="145760" y="104914"/>
                      <a:pt x="144483" y="104914"/>
                      <a:pt x="143462" y="104658"/>
                    </a:cubicBezTo>
                    <a:cubicBezTo>
                      <a:pt x="141930" y="104658"/>
                      <a:pt x="140399" y="104403"/>
                      <a:pt x="138867" y="104403"/>
                    </a:cubicBezTo>
                    <a:cubicBezTo>
                      <a:pt x="137335" y="104403"/>
                      <a:pt x="136569" y="104148"/>
                      <a:pt x="135293" y="104148"/>
                    </a:cubicBezTo>
                    <a:cubicBezTo>
                      <a:pt x="134017" y="104148"/>
                      <a:pt x="132485" y="103893"/>
                      <a:pt x="130953" y="103893"/>
                    </a:cubicBezTo>
                    <a:cubicBezTo>
                      <a:pt x="129677" y="103893"/>
                      <a:pt x="128655" y="103637"/>
                      <a:pt x="127379" y="103637"/>
                    </a:cubicBezTo>
                    <a:cubicBezTo>
                      <a:pt x="126103" y="103637"/>
                      <a:pt x="124826" y="103382"/>
                      <a:pt x="123039" y="103382"/>
                    </a:cubicBezTo>
                    <a:cubicBezTo>
                      <a:pt x="121763" y="103382"/>
                      <a:pt x="120742" y="103127"/>
                      <a:pt x="119465" y="103127"/>
                    </a:cubicBezTo>
                    <a:cubicBezTo>
                      <a:pt x="118189" y="103127"/>
                      <a:pt x="116912" y="102871"/>
                      <a:pt x="115636" y="102616"/>
                    </a:cubicBezTo>
                    <a:cubicBezTo>
                      <a:pt x="114359" y="102361"/>
                      <a:pt x="113083" y="102361"/>
                      <a:pt x="112062" y="102106"/>
                    </a:cubicBezTo>
                    <a:cubicBezTo>
                      <a:pt x="111041" y="101850"/>
                      <a:pt x="109764" y="101850"/>
                      <a:pt x="108488" y="101595"/>
                    </a:cubicBezTo>
                    <a:cubicBezTo>
                      <a:pt x="107211" y="101340"/>
                      <a:pt x="105935" y="101340"/>
                      <a:pt x="104914" y="101084"/>
                    </a:cubicBezTo>
                    <a:cubicBezTo>
                      <a:pt x="103893" y="100829"/>
                      <a:pt x="102616" y="100829"/>
                      <a:pt x="101595" y="100574"/>
                    </a:cubicBezTo>
                    <a:cubicBezTo>
                      <a:pt x="100574" y="100319"/>
                      <a:pt x="99042" y="100319"/>
                      <a:pt x="98021" y="100063"/>
                    </a:cubicBezTo>
                    <a:cubicBezTo>
                      <a:pt x="97000" y="99808"/>
                      <a:pt x="95979" y="99808"/>
                      <a:pt x="94958" y="99553"/>
                    </a:cubicBezTo>
                    <a:cubicBezTo>
                      <a:pt x="93681" y="99297"/>
                      <a:pt x="92405" y="99042"/>
                      <a:pt x="91128" y="99042"/>
                    </a:cubicBezTo>
                    <a:cubicBezTo>
                      <a:pt x="90107" y="98787"/>
                      <a:pt x="89086" y="98787"/>
                      <a:pt x="88320" y="98532"/>
                    </a:cubicBezTo>
                    <a:lnTo>
                      <a:pt x="84491" y="97766"/>
                    </a:lnTo>
                    <a:cubicBezTo>
                      <a:pt x="83470" y="97510"/>
                      <a:pt x="82448" y="97510"/>
                      <a:pt x="81938" y="97255"/>
                    </a:cubicBezTo>
                    <a:lnTo>
                      <a:pt x="78109" y="96489"/>
                    </a:lnTo>
                    <a:cubicBezTo>
                      <a:pt x="77343" y="96234"/>
                      <a:pt x="76577" y="96234"/>
                      <a:pt x="75556" y="95979"/>
                    </a:cubicBezTo>
                    <a:lnTo>
                      <a:pt x="71726" y="95213"/>
                    </a:lnTo>
                    <a:cubicBezTo>
                      <a:pt x="70961" y="94958"/>
                      <a:pt x="70450" y="94958"/>
                      <a:pt x="69684" y="94702"/>
                    </a:cubicBezTo>
                    <a:cubicBezTo>
                      <a:pt x="68408" y="94447"/>
                      <a:pt x="66876" y="93936"/>
                      <a:pt x="65344" y="93681"/>
                    </a:cubicBezTo>
                    <a:cubicBezTo>
                      <a:pt x="64834" y="93681"/>
                      <a:pt x="64323" y="93426"/>
                      <a:pt x="63813" y="93426"/>
                    </a:cubicBezTo>
                    <a:cubicBezTo>
                      <a:pt x="62281" y="93171"/>
                      <a:pt x="60749" y="92660"/>
                      <a:pt x="59473" y="92149"/>
                    </a:cubicBezTo>
                    <a:cubicBezTo>
                      <a:pt x="59217" y="92149"/>
                      <a:pt x="58962" y="92149"/>
                      <a:pt x="58962" y="91894"/>
                    </a:cubicBezTo>
                    <a:cubicBezTo>
                      <a:pt x="46198" y="88575"/>
                      <a:pt x="33944" y="83470"/>
                      <a:pt x="22711" y="77087"/>
                    </a:cubicBezTo>
                    <a:cubicBezTo>
                      <a:pt x="21690" y="76322"/>
                      <a:pt x="20669" y="75811"/>
                      <a:pt x="19648" y="75045"/>
                    </a:cubicBezTo>
                    <a:lnTo>
                      <a:pt x="16584" y="75045"/>
                    </a:lnTo>
                    <a:lnTo>
                      <a:pt x="13521" y="72748"/>
                    </a:lnTo>
                    <a:lnTo>
                      <a:pt x="13266" y="72492"/>
                    </a:lnTo>
                    <a:cubicBezTo>
                      <a:pt x="12500" y="71982"/>
                      <a:pt x="11734" y="71216"/>
                      <a:pt x="10968" y="70450"/>
                    </a:cubicBezTo>
                    <a:lnTo>
                      <a:pt x="10713" y="70195"/>
                    </a:lnTo>
                    <a:cubicBezTo>
                      <a:pt x="9947" y="69429"/>
                      <a:pt x="9181" y="68918"/>
                      <a:pt x="8415" y="67897"/>
                    </a:cubicBezTo>
                    <a:lnTo>
                      <a:pt x="8160" y="67642"/>
                    </a:lnTo>
                    <a:cubicBezTo>
                      <a:pt x="7394" y="66876"/>
                      <a:pt x="6884" y="66365"/>
                      <a:pt x="6373" y="65344"/>
                    </a:cubicBezTo>
                    <a:lnTo>
                      <a:pt x="6373" y="65089"/>
                    </a:lnTo>
                    <a:cubicBezTo>
                      <a:pt x="5862" y="64323"/>
                      <a:pt x="5352" y="63813"/>
                      <a:pt x="4841" y="63047"/>
                    </a:cubicBezTo>
                    <a:lnTo>
                      <a:pt x="4841" y="62791"/>
                    </a:lnTo>
                    <a:cubicBezTo>
                      <a:pt x="4331" y="62026"/>
                      <a:pt x="4075" y="61260"/>
                      <a:pt x="3565" y="60239"/>
                    </a:cubicBezTo>
                    <a:lnTo>
                      <a:pt x="2799" y="57941"/>
                    </a:lnTo>
                    <a:cubicBezTo>
                      <a:pt x="2288" y="56409"/>
                      <a:pt x="2033" y="54878"/>
                      <a:pt x="2033" y="53346"/>
                    </a:cubicBezTo>
                    <a:cubicBezTo>
                      <a:pt x="2033" y="25519"/>
                      <a:pt x="77598" y="2033"/>
                      <a:pt x="170778" y="2033"/>
                    </a:cubicBezTo>
                    <a:cubicBezTo>
                      <a:pt x="263958" y="2033"/>
                      <a:pt x="339523" y="25009"/>
                      <a:pt x="339523" y="53346"/>
                    </a:cubicBezTo>
                    <a:cubicBezTo>
                      <a:pt x="338757" y="55388"/>
                      <a:pt x="337991" y="56920"/>
                      <a:pt x="337736" y="58707"/>
                    </a:cubicBezTo>
                    <a:lnTo>
                      <a:pt x="337736" y="58707"/>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87" name="Freeform: Shape 186">
                <a:extLst>
                  <a:ext uri="{FF2B5EF4-FFF2-40B4-BE49-F238E27FC236}">
                    <a16:creationId xmlns:a16="http://schemas.microsoft.com/office/drawing/2014/main" id="{DFF24575-F07F-4320-824A-712A83F1D55B}"/>
                  </a:ext>
                </a:extLst>
              </p:cNvPr>
              <p:cNvSpPr/>
              <p:nvPr/>
            </p:nvSpPr>
            <p:spPr>
              <a:xfrm>
                <a:off x="9274643" y="4036068"/>
                <a:ext cx="56884" cy="96702"/>
              </a:xfrm>
              <a:custGeom>
                <a:avLst/>
                <a:gdLst>
                  <a:gd name="connsiteX0" fmla="*/ 77350 w 76586"/>
                  <a:gd name="connsiteY0" fmla="*/ 130449 h 130196"/>
                  <a:gd name="connsiteX1" fmla="*/ 508 w 76586"/>
                  <a:gd name="connsiteY1" fmla="*/ 130449 h 130196"/>
                  <a:gd name="connsiteX2" fmla="*/ 508 w 76586"/>
                  <a:gd name="connsiteY2" fmla="*/ 508 h 130196"/>
                  <a:gd name="connsiteX3" fmla="*/ 29611 w 76586"/>
                  <a:gd name="connsiteY3" fmla="*/ 508 h 130196"/>
                  <a:gd name="connsiteX4" fmla="*/ 29611 w 76586"/>
                  <a:gd name="connsiteY4" fmla="*/ 106197 h 130196"/>
                  <a:gd name="connsiteX5" fmla="*/ 77350 w 76586"/>
                  <a:gd name="connsiteY5" fmla="*/ 106197 h 130196"/>
                  <a:gd name="connsiteX6" fmla="*/ 77350 w 76586"/>
                  <a:gd name="connsiteY6" fmla="*/ 130449 h 13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586" h="130196">
                    <a:moveTo>
                      <a:pt x="77350" y="130449"/>
                    </a:moveTo>
                    <a:lnTo>
                      <a:pt x="508" y="130449"/>
                    </a:lnTo>
                    <a:lnTo>
                      <a:pt x="508" y="508"/>
                    </a:lnTo>
                    <a:lnTo>
                      <a:pt x="29611" y="508"/>
                    </a:lnTo>
                    <a:lnTo>
                      <a:pt x="29611" y="106197"/>
                    </a:lnTo>
                    <a:lnTo>
                      <a:pt x="77350" y="106197"/>
                    </a:lnTo>
                    <a:lnTo>
                      <a:pt x="77350" y="130449"/>
                    </a:lnTo>
                    <a:close/>
                  </a:path>
                </a:pathLst>
              </a:custGeom>
              <a:solidFill>
                <a:srgbClr val="231F20"/>
              </a:solidFill>
              <a:ln w="2529"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1A1A1A"/>
                  </a:solidFill>
                  <a:effectLst/>
                  <a:uLnTx/>
                  <a:uFillTx/>
                  <a:latin typeface="Segoe UI"/>
                  <a:ea typeface="+mn-ea"/>
                  <a:cs typeface="+mn-cs"/>
                </a:endParaRPr>
              </a:p>
            </p:txBody>
          </p:sp>
          <p:sp>
            <p:nvSpPr>
              <p:cNvPr id="188" name="Freeform: Shape 187">
                <a:extLst>
                  <a:ext uri="{FF2B5EF4-FFF2-40B4-BE49-F238E27FC236}">
                    <a16:creationId xmlns:a16="http://schemas.microsoft.com/office/drawing/2014/main" id="{3EF01E00-D70F-455D-A4F6-7BF445594D31}"/>
                  </a:ext>
                </a:extLst>
              </p:cNvPr>
              <p:cNvSpPr/>
              <p:nvPr/>
            </p:nvSpPr>
            <p:spPr>
              <a:xfrm>
                <a:off x="9164668" y="4034741"/>
                <a:ext cx="102391" cy="111871"/>
              </a:xfrm>
              <a:custGeom>
                <a:avLst/>
                <a:gdLst>
                  <a:gd name="connsiteX0" fmla="*/ 106197 w 137855"/>
                  <a:gd name="connsiteY0" fmla="*/ 118962 h 150619"/>
                  <a:gd name="connsiteX1" fmla="*/ 108750 w 137855"/>
                  <a:gd name="connsiteY1" fmla="*/ 116409 h 150619"/>
                  <a:gd name="connsiteX2" fmla="*/ 126365 w 137855"/>
                  <a:gd name="connsiteY2" fmla="*/ 66883 h 150619"/>
                  <a:gd name="connsiteX3" fmla="*/ 109261 w 137855"/>
                  <a:gd name="connsiteY3" fmla="*/ 18634 h 150619"/>
                  <a:gd name="connsiteX4" fmla="*/ 64585 w 137855"/>
                  <a:gd name="connsiteY4" fmla="*/ 508 h 150619"/>
                  <a:gd name="connsiteX5" fmla="*/ 18123 w 137855"/>
                  <a:gd name="connsiteY5" fmla="*/ 19655 h 150619"/>
                  <a:gd name="connsiteX6" fmla="*/ 508 w 137855"/>
                  <a:gd name="connsiteY6" fmla="*/ 69181 h 150619"/>
                  <a:gd name="connsiteX7" fmla="*/ 18123 w 137855"/>
                  <a:gd name="connsiteY7" fmla="*/ 116919 h 150619"/>
                  <a:gd name="connsiteX8" fmla="*/ 63309 w 137855"/>
                  <a:gd name="connsiteY8" fmla="*/ 135045 h 150619"/>
                  <a:gd name="connsiteX9" fmla="*/ 80924 w 137855"/>
                  <a:gd name="connsiteY9" fmla="*/ 133002 h 150619"/>
                  <a:gd name="connsiteX10" fmla="*/ 98028 w 137855"/>
                  <a:gd name="connsiteY10" fmla="*/ 150872 h 150619"/>
                  <a:gd name="connsiteX11" fmla="*/ 138874 w 137855"/>
                  <a:gd name="connsiteY11" fmla="*/ 150872 h 150619"/>
                  <a:gd name="connsiteX12" fmla="*/ 106197 w 137855"/>
                  <a:gd name="connsiteY12" fmla="*/ 118962 h 150619"/>
                  <a:gd name="connsiteX13" fmla="*/ 87816 w 137855"/>
                  <a:gd name="connsiteY13" fmla="*/ 98539 h 150619"/>
                  <a:gd name="connsiteX14" fmla="*/ 63819 w 137855"/>
                  <a:gd name="connsiteY14" fmla="*/ 109261 h 150619"/>
                  <a:gd name="connsiteX15" fmla="*/ 40333 w 137855"/>
                  <a:gd name="connsiteY15" fmla="*/ 97773 h 150619"/>
                  <a:gd name="connsiteX16" fmla="*/ 31398 w 137855"/>
                  <a:gd name="connsiteY16" fmla="*/ 67393 h 150619"/>
                  <a:gd name="connsiteX17" fmla="*/ 40333 w 137855"/>
                  <a:gd name="connsiteY17" fmla="*/ 37014 h 150619"/>
                  <a:gd name="connsiteX18" fmla="*/ 64841 w 137855"/>
                  <a:gd name="connsiteY18" fmla="*/ 25526 h 150619"/>
                  <a:gd name="connsiteX19" fmla="*/ 87816 w 137855"/>
                  <a:gd name="connsiteY19" fmla="*/ 36248 h 150619"/>
                  <a:gd name="connsiteX20" fmla="*/ 96751 w 137855"/>
                  <a:gd name="connsiteY20" fmla="*/ 67904 h 150619"/>
                  <a:gd name="connsiteX21" fmla="*/ 87816 w 137855"/>
                  <a:gd name="connsiteY21" fmla="*/ 98539 h 150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855" h="150619">
                    <a:moveTo>
                      <a:pt x="106197" y="118962"/>
                    </a:moveTo>
                    <a:lnTo>
                      <a:pt x="108750" y="116409"/>
                    </a:lnTo>
                    <a:cubicBezTo>
                      <a:pt x="120493" y="103644"/>
                      <a:pt x="126365" y="87306"/>
                      <a:pt x="126365" y="66883"/>
                    </a:cubicBezTo>
                    <a:cubicBezTo>
                      <a:pt x="126365" y="46460"/>
                      <a:pt x="120748" y="30632"/>
                      <a:pt x="109261" y="18634"/>
                    </a:cubicBezTo>
                    <a:cubicBezTo>
                      <a:pt x="98028" y="6635"/>
                      <a:pt x="82711" y="508"/>
                      <a:pt x="64585" y="508"/>
                    </a:cubicBezTo>
                    <a:cubicBezTo>
                      <a:pt x="45184" y="508"/>
                      <a:pt x="29866" y="6635"/>
                      <a:pt x="18123" y="19655"/>
                    </a:cubicBezTo>
                    <a:cubicBezTo>
                      <a:pt x="6380" y="32419"/>
                      <a:pt x="508" y="48758"/>
                      <a:pt x="508" y="69181"/>
                    </a:cubicBezTo>
                    <a:cubicBezTo>
                      <a:pt x="508" y="89093"/>
                      <a:pt x="6890" y="104665"/>
                      <a:pt x="18123" y="116919"/>
                    </a:cubicBezTo>
                    <a:cubicBezTo>
                      <a:pt x="30122" y="128918"/>
                      <a:pt x="46460" y="135555"/>
                      <a:pt x="63309" y="135045"/>
                    </a:cubicBezTo>
                    <a:cubicBezTo>
                      <a:pt x="69180" y="135045"/>
                      <a:pt x="75052" y="134534"/>
                      <a:pt x="80924" y="133002"/>
                    </a:cubicBezTo>
                    <a:lnTo>
                      <a:pt x="98028" y="150872"/>
                    </a:lnTo>
                    <a:lnTo>
                      <a:pt x="138874" y="150872"/>
                    </a:lnTo>
                    <a:lnTo>
                      <a:pt x="106197" y="118962"/>
                    </a:lnTo>
                    <a:close/>
                    <a:moveTo>
                      <a:pt x="87816" y="98539"/>
                    </a:moveTo>
                    <a:cubicBezTo>
                      <a:pt x="81945" y="105687"/>
                      <a:pt x="73010" y="109516"/>
                      <a:pt x="63819" y="109261"/>
                    </a:cubicBezTo>
                    <a:cubicBezTo>
                      <a:pt x="54629" y="109516"/>
                      <a:pt x="45949" y="105176"/>
                      <a:pt x="40333" y="97773"/>
                    </a:cubicBezTo>
                    <a:cubicBezTo>
                      <a:pt x="34461" y="90114"/>
                      <a:pt x="31398" y="79903"/>
                      <a:pt x="31398" y="67393"/>
                    </a:cubicBezTo>
                    <a:cubicBezTo>
                      <a:pt x="31398" y="54884"/>
                      <a:pt x="34206" y="44673"/>
                      <a:pt x="40333" y="37014"/>
                    </a:cubicBezTo>
                    <a:cubicBezTo>
                      <a:pt x="46205" y="29611"/>
                      <a:pt x="55395" y="25271"/>
                      <a:pt x="64841" y="25526"/>
                    </a:cubicBezTo>
                    <a:cubicBezTo>
                      <a:pt x="74797" y="25526"/>
                      <a:pt x="82455" y="29356"/>
                      <a:pt x="87816" y="36248"/>
                    </a:cubicBezTo>
                    <a:cubicBezTo>
                      <a:pt x="93433" y="43907"/>
                      <a:pt x="96751" y="54884"/>
                      <a:pt x="96751" y="67904"/>
                    </a:cubicBezTo>
                    <a:cubicBezTo>
                      <a:pt x="96496" y="80924"/>
                      <a:pt x="93433" y="90880"/>
                      <a:pt x="87816" y="98539"/>
                    </a:cubicBezTo>
                    <a:close/>
                  </a:path>
                </a:pathLst>
              </a:custGeom>
              <a:solidFill>
                <a:srgbClr val="231F20"/>
              </a:solidFill>
              <a:ln w="2529"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1A1A1A"/>
                  </a:solidFill>
                  <a:effectLst/>
                  <a:uLnTx/>
                  <a:uFillTx/>
                  <a:latin typeface="Segoe UI"/>
                  <a:ea typeface="+mn-ea"/>
                  <a:cs typeface="+mn-cs"/>
                </a:endParaRPr>
              </a:p>
            </p:txBody>
          </p:sp>
          <p:sp>
            <p:nvSpPr>
              <p:cNvPr id="189" name="Freeform: Shape 188">
                <a:extLst>
                  <a:ext uri="{FF2B5EF4-FFF2-40B4-BE49-F238E27FC236}">
                    <a16:creationId xmlns:a16="http://schemas.microsoft.com/office/drawing/2014/main" id="{062DF1C6-AB6F-4E43-AA53-7BCC27A37AA2}"/>
                  </a:ext>
                </a:extLst>
              </p:cNvPr>
              <p:cNvSpPr/>
              <p:nvPr/>
            </p:nvSpPr>
            <p:spPr>
              <a:xfrm>
                <a:off x="9088989" y="4033793"/>
                <a:ext cx="66364" cy="98598"/>
              </a:xfrm>
              <a:custGeom>
                <a:avLst/>
                <a:gdLst>
                  <a:gd name="connsiteX0" fmla="*/ 86317 w 89350"/>
                  <a:gd name="connsiteY0" fmla="*/ 114366 h 132749"/>
                  <a:gd name="connsiteX1" fmla="*/ 75084 w 89350"/>
                  <a:gd name="connsiteY1" fmla="*/ 126365 h 132749"/>
                  <a:gd name="connsiteX2" fmla="*/ 58746 w 89350"/>
                  <a:gd name="connsiteY2" fmla="*/ 132747 h 132749"/>
                  <a:gd name="connsiteX3" fmla="*/ 39344 w 89350"/>
                  <a:gd name="connsiteY3" fmla="*/ 134534 h 132749"/>
                  <a:gd name="connsiteX4" fmla="*/ 18921 w 89350"/>
                  <a:gd name="connsiteY4" fmla="*/ 132747 h 132749"/>
                  <a:gd name="connsiteX5" fmla="*/ 2327 w 89350"/>
                  <a:gd name="connsiteY5" fmla="*/ 128152 h 132749"/>
                  <a:gd name="connsiteX6" fmla="*/ 2327 w 89350"/>
                  <a:gd name="connsiteY6" fmla="*/ 99049 h 132749"/>
                  <a:gd name="connsiteX7" fmla="*/ 19432 w 89350"/>
                  <a:gd name="connsiteY7" fmla="*/ 109261 h 132749"/>
                  <a:gd name="connsiteX8" fmla="*/ 37557 w 89350"/>
                  <a:gd name="connsiteY8" fmla="*/ 112324 h 132749"/>
                  <a:gd name="connsiteX9" fmla="*/ 47003 w 89350"/>
                  <a:gd name="connsiteY9" fmla="*/ 111048 h 132749"/>
                  <a:gd name="connsiteX10" fmla="*/ 53895 w 89350"/>
                  <a:gd name="connsiteY10" fmla="*/ 108495 h 132749"/>
                  <a:gd name="connsiteX11" fmla="*/ 57469 w 89350"/>
                  <a:gd name="connsiteY11" fmla="*/ 103900 h 132749"/>
                  <a:gd name="connsiteX12" fmla="*/ 58746 w 89350"/>
                  <a:gd name="connsiteY12" fmla="*/ 99049 h 132749"/>
                  <a:gd name="connsiteX13" fmla="*/ 56703 w 89350"/>
                  <a:gd name="connsiteY13" fmla="*/ 92156 h 132749"/>
                  <a:gd name="connsiteX14" fmla="*/ 51087 w 89350"/>
                  <a:gd name="connsiteY14" fmla="*/ 86285 h 132749"/>
                  <a:gd name="connsiteX15" fmla="*/ 42152 w 89350"/>
                  <a:gd name="connsiteY15" fmla="*/ 81179 h 132749"/>
                  <a:gd name="connsiteX16" fmla="*/ 30919 w 89350"/>
                  <a:gd name="connsiteY16" fmla="*/ 76073 h 132749"/>
                  <a:gd name="connsiteX17" fmla="*/ 8199 w 89350"/>
                  <a:gd name="connsiteY17" fmla="*/ 61011 h 132749"/>
                  <a:gd name="connsiteX18" fmla="*/ 540 w 89350"/>
                  <a:gd name="connsiteY18" fmla="*/ 38801 h 132749"/>
                  <a:gd name="connsiteX19" fmla="*/ 4114 w 89350"/>
                  <a:gd name="connsiteY19" fmla="*/ 21697 h 132749"/>
                  <a:gd name="connsiteX20" fmla="*/ 14836 w 89350"/>
                  <a:gd name="connsiteY20" fmla="*/ 9443 h 132749"/>
                  <a:gd name="connsiteX21" fmla="*/ 31175 w 89350"/>
                  <a:gd name="connsiteY21" fmla="*/ 2551 h 132749"/>
                  <a:gd name="connsiteX22" fmla="*/ 50577 w 89350"/>
                  <a:gd name="connsiteY22" fmla="*/ 508 h 132749"/>
                  <a:gd name="connsiteX23" fmla="*/ 68191 w 89350"/>
                  <a:gd name="connsiteY23" fmla="*/ 1785 h 132749"/>
                  <a:gd name="connsiteX24" fmla="*/ 82743 w 89350"/>
                  <a:gd name="connsiteY24" fmla="*/ 5614 h 132749"/>
                  <a:gd name="connsiteX25" fmla="*/ 82743 w 89350"/>
                  <a:gd name="connsiteY25" fmla="*/ 32930 h 132749"/>
                  <a:gd name="connsiteX26" fmla="*/ 75850 w 89350"/>
                  <a:gd name="connsiteY26" fmla="*/ 29356 h 132749"/>
                  <a:gd name="connsiteX27" fmla="*/ 68191 w 89350"/>
                  <a:gd name="connsiteY27" fmla="*/ 26548 h 132749"/>
                  <a:gd name="connsiteX28" fmla="*/ 60022 w 89350"/>
                  <a:gd name="connsiteY28" fmla="*/ 24761 h 132749"/>
                  <a:gd name="connsiteX29" fmla="*/ 52364 w 89350"/>
                  <a:gd name="connsiteY29" fmla="*/ 24250 h 132749"/>
                  <a:gd name="connsiteX30" fmla="*/ 43429 w 89350"/>
                  <a:gd name="connsiteY30" fmla="*/ 24761 h 132749"/>
                  <a:gd name="connsiteX31" fmla="*/ 36536 w 89350"/>
                  <a:gd name="connsiteY31" fmla="*/ 27313 h 132749"/>
                  <a:gd name="connsiteX32" fmla="*/ 31941 w 89350"/>
                  <a:gd name="connsiteY32" fmla="*/ 31143 h 132749"/>
                  <a:gd name="connsiteX33" fmla="*/ 30664 w 89350"/>
                  <a:gd name="connsiteY33" fmla="*/ 36248 h 132749"/>
                  <a:gd name="connsiteX34" fmla="*/ 32706 w 89350"/>
                  <a:gd name="connsiteY34" fmla="*/ 42120 h 132749"/>
                  <a:gd name="connsiteX35" fmla="*/ 37557 w 89350"/>
                  <a:gd name="connsiteY35" fmla="*/ 47226 h 132749"/>
                  <a:gd name="connsiteX36" fmla="*/ 45216 w 89350"/>
                  <a:gd name="connsiteY36" fmla="*/ 51821 h 132749"/>
                  <a:gd name="connsiteX37" fmla="*/ 55172 w 89350"/>
                  <a:gd name="connsiteY37" fmla="*/ 56416 h 132749"/>
                  <a:gd name="connsiteX38" fmla="*/ 68957 w 89350"/>
                  <a:gd name="connsiteY38" fmla="*/ 63309 h 132749"/>
                  <a:gd name="connsiteX39" fmla="*/ 79679 w 89350"/>
                  <a:gd name="connsiteY39" fmla="*/ 71478 h 132749"/>
                  <a:gd name="connsiteX40" fmla="*/ 86317 w 89350"/>
                  <a:gd name="connsiteY40" fmla="*/ 82455 h 132749"/>
                  <a:gd name="connsiteX41" fmla="*/ 89125 w 89350"/>
                  <a:gd name="connsiteY41" fmla="*/ 96496 h 132749"/>
                  <a:gd name="connsiteX42" fmla="*/ 86317 w 89350"/>
                  <a:gd name="connsiteY42" fmla="*/ 114366 h 132749"/>
                  <a:gd name="connsiteX43" fmla="*/ 86317 w 89350"/>
                  <a:gd name="connsiteY43" fmla="*/ 114366 h 13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9350" h="132749">
                    <a:moveTo>
                      <a:pt x="86317" y="114366"/>
                    </a:moveTo>
                    <a:cubicBezTo>
                      <a:pt x="83509" y="119217"/>
                      <a:pt x="79679" y="123557"/>
                      <a:pt x="75084" y="126365"/>
                    </a:cubicBezTo>
                    <a:cubicBezTo>
                      <a:pt x="70234" y="129684"/>
                      <a:pt x="64617" y="131726"/>
                      <a:pt x="58746" y="132747"/>
                    </a:cubicBezTo>
                    <a:cubicBezTo>
                      <a:pt x="52364" y="134023"/>
                      <a:pt x="45726" y="134534"/>
                      <a:pt x="39344" y="134534"/>
                    </a:cubicBezTo>
                    <a:cubicBezTo>
                      <a:pt x="32451" y="134534"/>
                      <a:pt x="25814" y="134023"/>
                      <a:pt x="18921" y="132747"/>
                    </a:cubicBezTo>
                    <a:cubicBezTo>
                      <a:pt x="13049" y="132492"/>
                      <a:pt x="7433" y="130960"/>
                      <a:pt x="2327" y="128152"/>
                    </a:cubicBezTo>
                    <a:lnTo>
                      <a:pt x="2327" y="99049"/>
                    </a:lnTo>
                    <a:cubicBezTo>
                      <a:pt x="7433" y="103389"/>
                      <a:pt x="13049" y="106963"/>
                      <a:pt x="19432" y="109261"/>
                    </a:cubicBezTo>
                    <a:cubicBezTo>
                      <a:pt x="25303" y="111048"/>
                      <a:pt x="31430" y="112069"/>
                      <a:pt x="37557" y="112324"/>
                    </a:cubicBezTo>
                    <a:cubicBezTo>
                      <a:pt x="40876" y="112324"/>
                      <a:pt x="43939" y="111813"/>
                      <a:pt x="47003" y="111048"/>
                    </a:cubicBezTo>
                    <a:cubicBezTo>
                      <a:pt x="49555" y="110792"/>
                      <a:pt x="51853" y="109771"/>
                      <a:pt x="53895" y="108495"/>
                    </a:cubicBezTo>
                    <a:cubicBezTo>
                      <a:pt x="55682" y="107474"/>
                      <a:pt x="56959" y="105942"/>
                      <a:pt x="57469" y="103900"/>
                    </a:cubicBezTo>
                    <a:cubicBezTo>
                      <a:pt x="58235" y="102368"/>
                      <a:pt x="58746" y="100581"/>
                      <a:pt x="58746" y="99049"/>
                    </a:cubicBezTo>
                    <a:cubicBezTo>
                      <a:pt x="58746" y="96496"/>
                      <a:pt x="58235" y="94199"/>
                      <a:pt x="56703" y="92156"/>
                    </a:cubicBezTo>
                    <a:cubicBezTo>
                      <a:pt x="55172" y="89859"/>
                      <a:pt x="53129" y="88072"/>
                      <a:pt x="51087" y="86285"/>
                    </a:cubicBezTo>
                    <a:cubicBezTo>
                      <a:pt x="48534" y="84242"/>
                      <a:pt x="45216" y="83221"/>
                      <a:pt x="42152" y="81179"/>
                    </a:cubicBezTo>
                    <a:cubicBezTo>
                      <a:pt x="39089" y="80158"/>
                      <a:pt x="35515" y="78116"/>
                      <a:pt x="30919" y="76073"/>
                    </a:cubicBezTo>
                    <a:cubicBezTo>
                      <a:pt x="20963" y="71733"/>
                      <a:pt x="13305" y="66628"/>
                      <a:pt x="8199" y="61011"/>
                    </a:cubicBezTo>
                    <a:cubicBezTo>
                      <a:pt x="3093" y="54884"/>
                      <a:pt x="285" y="46971"/>
                      <a:pt x="540" y="38801"/>
                    </a:cubicBezTo>
                    <a:cubicBezTo>
                      <a:pt x="285" y="32930"/>
                      <a:pt x="1561" y="27058"/>
                      <a:pt x="4114" y="21697"/>
                    </a:cubicBezTo>
                    <a:cubicBezTo>
                      <a:pt x="6667" y="16847"/>
                      <a:pt x="10497" y="12762"/>
                      <a:pt x="14836" y="9443"/>
                    </a:cubicBezTo>
                    <a:cubicBezTo>
                      <a:pt x="19687" y="5869"/>
                      <a:pt x="25303" y="3572"/>
                      <a:pt x="31175" y="2551"/>
                    </a:cubicBezTo>
                    <a:cubicBezTo>
                      <a:pt x="37557" y="1274"/>
                      <a:pt x="44194" y="508"/>
                      <a:pt x="50577" y="508"/>
                    </a:cubicBezTo>
                    <a:cubicBezTo>
                      <a:pt x="56448" y="508"/>
                      <a:pt x="62320" y="1019"/>
                      <a:pt x="68191" y="1785"/>
                    </a:cubicBezTo>
                    <a:cubicBezTo>
                      <a:pt x="73297" y="2295"/>
                      <a:pt x="78148" y="3572"/>
                      <a:pt x="82743" y="5614"/>
                    </a:cubicBezTo>
                    <a:lnTo>
                      <a:pt x="82743" y="32930"/>
                    </a:lnTo>
                    <a:cubicBezTo>
                      <a:pt x="80701" y="31398"/>
                      <a:pt x="78148" y="30122"/>
                      <a:pt x="75850" y="29356"/>
                    </a:cubicBezTo>
                    <a:cubicBezTo>
                      <a:pt x="73297" y="28335"/>
                      <a:pt x="70744" y="27313"/>
                      <a:pt x="68191" y="26548"/>
                    </a:cubicBezTo>
                    <a:cubicBezTo>
                      <a:pt x="65639" y="26037"/>
                      <a:pt x="62575" y="25271"/>
                      <a:pt x="60022" y="24761"/>
                    </a:cubicBezTo>
                    <a:cubicBezTo>
                      <a:pt x="57469" y="24250"/>
                      <a:pt x="54917" y="24250"/>
                      <a:pt x="52364" y="24250"/>
                    </a:cubicBezTo>
                    <a:cubicBezTo>
                      <a:pt x="49300" y="24250"/>
                      <a:pt x="46492" y="24250"/>
                      <a:pt x="43429" y="24761"/>
                    </a:cubicBezTo>
                    <a:cubicBezTo>
                      <a:pt x="41131" y="25271"/>
                      <a:pt x="38578" y="26037"/>
                      <a:pt x="36536" y="27313"/>
                    </a:cubicBezTo>
                    <a:cubicBezTo>
                      <a:pt x="34494" y="28590"/>
                      <a:pt x="33217" y="30122"/>
                      <a:pt x="31941" y="31143"/>
                    </a:cubicBezTo>
                    <a:cubicBezTo>
                      <a:pt x="30919" y="32674"/>
                      <a:pt x="30409" y="34461"/>
                      <a:pt x="30664" y="36248"/>
                    </a:cubicBezTo>
                    <a:cubicBezTo>
                      <a:pt x="30664" y="38291"/>
                      <a:pt x="31430" y="40333"/>
                      <a:pt x="32706" y="42120"/>
                    </a:cubicBezTo>
                    <a:cubicBezTo>
                      <a:pt x="33983" y="44162"/>
                      <a:pt x="35770" y="45694"/>
                      <a:pt x="37557" y="47226"/>
                    </a:cubicBezTo>
                    <a:cubicBezTo>
                      <a:pt x="39855" y="49013"/>
                      <a:pt x="42407" y="50545"/>
                      <a:pt x="45216" y="51821"/>
                    </a:cubicBezTo>
                    <a:cubicBezTo>
                      <a:pt x="48534" y="53097"/>
                      <a:pt x="51598" y="54884"/>
                      <a:pt x="55172" y="56416"/>
                    </a:cubicBezTo>
                    <a:cubicBezTo>
                      <a:pt x="60022" y="58203"/>
                      <a:pt x="64617" y="60501"/>
                      <a:pt x="68957" y="63309"/>
                    </a:cubicBezTo>
                    <a:cubicBezTo>
                      <a:pt x="72787" y="65606"/>
                      <a:pt x="76616" y="68415"/>
                      <a:pt x="79679" y="71478"/>
                    </a:cubicBezTo>
                    <a:cubicBezTo>
                      <a:pt x="82743" y="74541"/>
                      <a:pt x="85040" y="78371"/>
                      <a:pt x="86317" y="82455"/>
                    </a:cubicBezTo>
                    <a:cubicBezTo>
                      <a:pt x="88104" y="86795"/>
                      <a:pt x="89125" y="91646"/>
                      <a:pt x="89125" y="96496"/>
                    </a:cubicBezTo>
                    <a:cubicBezTo>
                      <a:pt x="90146" y="102368"/>
                      <a:pt x="88870" y="108750"/>
                      <a:pt x="86317" y="114366"/>
                    </a:cubicBezTo>
                    <a:lnTo>
                      <a:pt x="86317" y="114366"/>
                    </a:lnTo>
                    <a:close/>
                  </a:path>
                </a:pathLst>
              </a:custGeom>
              <a:solidFill>
                <a:srgbClr val="231F20"/>
              </a:solidFill>
              <a:ln w="2529"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1A1A1A"/>
                  </a:solidFill>
                  <a:effectLst/>
                  <a:uLnTx/>
                  <a:uFillTx/>
                  <a:latin typeface="Segoe UI"/>
                  <a:ea typeface="+mn-ea"/>
                  <a:cs typeface="+mn-cs"/>
                </a:endParaRPr>
              </a:p>
            </p:txBody>
          </p:sp>
          <p:sp>
            <p:nvSpPr>
              <p:cNvPr id="190" name="Freeform: Shape 189">
                <a:extLst>
                  <a:ext uri="{FF2B5EF4-FFF2-40B4-BE49-F238E27FC236}">
                    <a16:creationId xmlns:a16="http://schemas.microsoft.com/office/drawing/2014/main" id="{B968B9C6-31B1-48FC-89C8-D07D93A10673}"/>
                  </a:ext>
                </a:extLst>
              </p:cNvPr>
              <p:cNvSpPr/>
              <p:nvPr/>
            </p:nvSpPr>
            <p:spPr>
              <a:xfrm>
                <a:off x="9049958" y="3851581"/>
                <a:ext cx="316652" cy="420939"/>
              </a:xfrm>
              <a:custGeom>
                <a:avLst/>
                <a:gdLst>
                  <a:gd name="connsiteX0" fmla="*/ 214177 w 426329"/>
                  <a:gd name="connsiteY0" fmla="*/ 2033 h 566737"/>
                  <a:gd name="connsiteX1" fmla="*/ 2033 w 426329"/>
                  <a:gd name="connsiteY1" fmla="*/ 79130 h 566737"/>
                  <a:gd name="connsiteX2" fmla="*/ 2033 w 426329"/>
                  <a:gd name="connsiteY2" fmla="*/ 489887 h 566737"/>
                  <a:gd name="connsiteX3" fmla="*/ 211113 w 426329"/>
                  <a:gd name="connsiteY3" fmla="*/ 566983 h 566737"/>
                  <a:gd name="connsiteX4" fmla="*/ 211113 w 426329"/>
                  <a:gd name="connsiteY4" fmla="*/ 567239 h 566737"/>
                  <a:gd name="connsiteX5" fmla="*/ 214177 w 426329"/>
                  <a:gd name="connsiteY5" fmla="*/ 567239 h 566737"/>
                  <a:gd name="connsiteX6" fmla="*/ 426320 w 426329"/>
                  <a:gd name="connsiteY6" fmla="*/ 490142 h 566737"/>
                  <a:gd name="connsiteX7" fmla="*/ 426320 w 426329"/>
                  <a:gd name="connsiteY7" fmla="*/ 79130 h 566737"/>
                  <a:gd name="connsiteX8" fmla="*/ 214177 w 426329"/>
                  <a:gd name="connsiteY8" fmla="*/ 2033 h 566737"/>
                  <a:gd name="connsiteX9" fmla="*/ 214177 w 426329"/>
                  <a:gd name="connsiteY9" fmla="*/ 2033 h 566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329" h="566737">
                    <a:moveTo>
                      <a:pt x="214177" y="2033"/>
                    </a:moveTo>
                    <a:cubicBezTo>
                      <a:pt x="97255" y="2033"/>
                      <a:pt x="2033" y="36752"/>
                      <a:pt x="2033" y="79130"/>
                    </a:cubicBezTo>
                    <a:lnTo>
                      <a:pt x="2033" y="489887"/>
                    </a:lnTo>
                    <a:cubicBezTo>
                      <a:pt x="2033" y="532009"/>
                      <a:pt x="95468" y="566473"/>
                      <a:pt x="211113" y="566983"/>
                    </a:cubicBezTo>
                    <a:lnTo>
                      <a:pt x="211113" y="567239"/>
                    </a:lnTo>
                    <a:lnTo>
                      <a:pt x="214177" y="567239"/>
                    </a:lnTo>
                    <a:cubicBezTo>
                      <a:pt x="331353" y="567239"/>
                      <a:pt x="426320" y="532264"/>
                      <a:pt x="426320" y="490142"/>
                    </a:cubicBezTo>
                    <a:lnTo>
                      <a:pt x="426320" y="79130"/>
                    </a:lnTo>
                    <a:cubicBezTo>
                      <a:pt x="426320" y="35986"/>
                      <a:pt x="331098" y="2033"/>
                      <a:pt x="214177" y="2033"/>
                    </a:cubicBezTo>
                    <a:lnTo>
                      <a:pt x="214177" y="2033"/>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91" name="Freeform: Shape 190">
                <a:extLst>
                  <a:ext uri="{FF2B5EF4-FFF2-40B4-BE49-F238E27FC236}">
                    <a16:creationId xmlns:a16="http://schemas.microsoft.com/office/drawing/2014/main" id="{5D09E0C7-513C-47F9-961E-906ACE7C322B}"/>
                  </a:ext>
                </a:extLst>
              </p:cNvPr>
              <p:cNvSpPr/>
              <p:nvPr/>
            </p:nvSpPr>
            <p:spPr>
              <a:xfrm>
                <a:off x="8966966" y="3997145"/>
                <a:ext cx="62167" cy="62167"/>
              </a:xfrm>
              <a:custGeom>
                <a:avLst/>
                <a:gdLst>
                  <a:gd name="connsiteX0" fmla="*/ 508 w 94456"/>
                  <a:gd name="connsiteY0" fmla="*/ 94964 h 94456"/>
                  <a:gd name="connsiteX1" fmla="*/ 94199 w 94456"/>
                  <a:gd name="connsiteY1" fmla="*/ 94964 h 94456"/>
                  <a:gd name="connsiteX2" fmla="*/ 94199 w 94456"/>
                  <a:gd name="connsiteY2" fmla="*/ 508 h 94456"/>
                  <a:gd name="connsiteX3" fmla="*/ 508 w 94456"/>
                  <a:gd name="connsiteY3" fmla="*/ 508 h 94456"/>
                  <a:gd name="connsiteX4" fmla="*/ 508 w 94456"/>
                  <a:gd name="connsiteY4" fmla="*/ 94964 h 94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6" h="94456">
                    <a:moveTo>
                      <a:pt x="508" y="94964"/>
                    </a:moveTo>
                    <a:lnTo>
                      <a:pt x="94199" y="94964"/>
                    </a:lnTo>
                    <a:lnTo>
                      <a:pt x="94199" y="508"/>
                    </a:lnTo>
                    <a:lnTo>
                      <a:pt x="508" y="508"/>
                    </a:lnTo>
                    <a:lnTo>
                      <a:pt x="508" y="94964"/>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92" name="Freeform: Shape 191">
                <a:extLst>
                  <a:ext uri="{FF2B5EF4-FFF2-40B4-BE49-F238E27FC236}">
                    <a16:creationId xmlns:a16="http://schemas.microsoft.com/office/drawing/2014/main" id="{D3E3D0A9-1EEF-44F1-912A-F5B954F6CB48}"/>
                  </a:ext>
                </a:extLst>
              </p:cNvPr>
              <p:cNvSpPr/>
              <p:nvPr/>
            </p:nvSpPr>
            <p:spPr>
              <a:xfrm>
                <a:off x="8875821" y="3902150"/>
                <a:ext cx="62167" cy="62167"/>
              </a:xfrm>
              <a:custGeom>
                <a:avLst/>
                <a:gdLst>
                  <a:gd name="connsiteX0" fmla="*/ 508 w 94456"/>
                  <a:gd name="connsiteY0" fmla="*/ 94709 h 94456"/>
                  <a:gd name="connsiteX1" fmla="*/ 94454 w 94456"/>
                  <a:gd name="connsiteY1" fmla="*/ 94709 h 94456"/>
                  <a:gd name="connsiteX2" fmla="*/ 94454 w 94456"/>
                  <a:gd name="connsiteY2" fmla="*/ 508 h 94456"/>
                  <a:gd name="connsiteX3" fmla="*/ 508 w 94456"/>
                  <a:gd name="connsiteY3" fmla="*/ 508 h 94456"/>
                  <a:gd name="connsiteX4" fmla="*/ 508 w 94456"/>
                  <a:gd name="connsiteY4" fmla="*/ 94709 h 94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6" h="94456">
                    <a:moveTo>
                      <a:pt x="508" y="94709"/>
                    </a:moveTo>
                    <a:lnTo>
                      <a:pt x="94454" y="94709"/>
                    </a:lnTo>
                    <a:lnTo>
                      <a:pt x="94454" y="508"/>
                    </a:lnTo>
                    <a:lnTo>
                      <a:pt x="508" y="508"/>
                    </a:lnTo>
                    <a:lnTo>
                      <a:pt x="508" y="94709"/>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93" name="Freeform: Shape 192">
                <a:extLst>
                  <a:ext uri="{FF2B5EF4-FFF2-40B4-BE49-F238E27FC236}">
                    <a16:creationId xmlns:a16="http://schemas.microsoft.com/office/drawing/2014/main" id="{AF9C05A2-0A50-451F-8F1B-7A24A7888C06}"/>
                  </a:ext>
                </a:extLst>
              </p:cNvPr>
              <p:cNvSpPr/>
              <p:nvPr/>
            </p:nvSpPr>
            <p:spPr>
              <a:xfrm>
                <a:off x="8875821" y="3997145"/>
                <a:ext cx="62167" cy="62167"/>
              </a:xfrm>
              <a:custGeom>
                <a:avLst/>
                <a:gdLst>
                  <a:gd name="connsiteX0" fmla="*/ 508 w 94456"/>
                  <a:gd name="connsiteY0" fmla="*/ 94964 h 94456"/>
                  <a:gd name="connsiteX1" fmla="*/ 94454 w 94456"/>
                  <a:gd name="connsiteY1" fmla="*/ 94964 h 94456"/>
                  <a:gd name="connsiteX2" fmla="*/ 94454 w 94456"/>
                  <a:gd name="connsiteY2" fmla="*/ 508 h 94456"/>
                  <a:gd name="connsiteX3" fmla="*/ 508 w 94456"/>
                  <a:gd name="connsiteY3" fmla="*/ 508 h 94456"/>
                  <a:gd name="connsiteX4" fmla="*/ 508 w 94456"/>
                  <a:gd name="connsiteY4" fmla="*/ 94964 h 94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6" h="94456">
                    <a:moveTo>
                      <a:pt x="508" y="94964"/>
                    </a:moveTo>
                    <a:lnTo>
                      <a:pt x="94454" y="94964"/>
                    </a:lnTo>
                    <a:lnTo>
                      <a:pt x="94454" y="508"/>
                    </a:lnTo>
                    <a:lnTo>
                      <a:pt x="508" y="508"/>
                    </a:lnTo>
                    <a:lnTo>
                      <a:pt x="508" y="94964"/>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94" name="Freeform: Shape 193">
                <a:extLst>
                  <a:ext uri="{FF2B5EF4-FFF2-40B4-BE49-F238E27FC236}">
                    <a16:creationId xmlns:a16="http://schemas.microsoft.com/office/drawing/2014/main" id="{5B7AD1C0-463E-4B5A-9FCE-7138C9D0ADD2}"/>
                  </a:ext>
                </a:extLst>
              </p:cNvPr>
              <p:cNvSpPr/>
              <p:nvPr/>
            </p:nvSpPr>
            <p:spPr>
              <a:xfrm>
                <a:off x="8831831" y="3806964"/>
                <a:ext cx="62167" cy="62167"/>
              </a:xfrm>
              <a:custGeom>
                <a:avLst/>
                <a:gdLst>
                  <a:gd name="connsiteX0" fmla="*/ 508 w 94456"/>
                  <a:gd name="connsiteY0" fmla="*/ 94965 h 94456"/>
                  <a:gd name="connsiteX1" fmla="*/ 94454 w 94456"/>
                  <a:gd name="connsiteY1" fmla="*/ 94965 h 94456"/>
                  <a:gd name="connsiteX2" fmla="*/ 94454 w 94456"/>
                  <a:gd name="connsiteY2" fmla="*/ 508 h 94456"/>
                  <a:gd name="connsiteX3" fmla="*/ 508 w 94456"/>
                  <a:gd name="connsiteY3" fmla="*/ 508 h 94456"/>
                  <a:gd name="connsiteX4" fmla="*/ 508 w 94456"/>
                  <a:gd name="connsiteY4" fmla="*/ 94965 h 94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6" h="94456">
                    <a:moveTo>
                      <a:pt x="508" y="94965"/>
                    </a:moveTo>
                    <a:lnTo>
                      <a:pt x="94454" y="94965"/>
                    </a:lnTo>
                    <a:lnTo>
                      <a:pt x="94454" y="508"/>
                    </a:lnTo>
                    <a:lnTo>
                      <a:pt x="508" y="508"/>
                    </a:lnTo>
                    <a:lnTo>
                      <a:pt x="508" y="94965"/>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95" name="Freeform: Shape 194">
                <a:extLst>
                  <a:ext uri="{FF2B5EF4-FFF2-40B4-BE49-F238E27FC236}">
                    <a16:creationId xmlns:a16="http://schemas.microsoft.com/office/drawing/2014/main" id="{9F317F7A-70D5-4037-A5D4-368E97B24852}"/>
                  </a:ext>
                </a:extLst>
              </p:cNvPr>
              <p:cNvSpPr/>
              <p:nvPr/>
            </p:nvSpPr>
            <p:spPr>
              <a:xfrm>
                <a:off x="8783538" y="3902150"/>
                <a:ext cx="62167" cy="62167"/>
              </a:xfrm>
              <a:custGeom>
                <a:avLst/>
                <a:gdLst>
                  <a:gd name="connsiteX0" fmla="*/ 508 w 94456"/>
                  <a:gd name="connsiteY0" fmla="*/ 94709 h 94456"/>
                  <a:gd name="connsiteX1" fmla="*/ 94454 w 94456"/>
                  <a:gd name="connsiteY1" fmla="*/ 94709 h 94456"/>
                  <a:gd name="connsiteX2" fmla="*/ 94454 w 94456"/>
                  <a:gd name="connsiteY2" fmla="*/ 508 h 94456"/>
                  <a:gd name="connsiteX3" fmla="*/ 508 w 94456"/>
                  <a:gd name="connsiteY3" fmla="*/ 508 h 94456"/>
                  <a:gd name="connsiteX4" fmla="*/ 508 w 94456"/>
                  <a:gd name="connsiteY4" fmla="*/ 94709 h 94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6" h="94456">
                    <a:moveTo>
                      <a:pt x="508" y="94709"/>
                    </a:moveTo>
                    <a:lnTo>
                      <a:pt x="94454" y="94709"/>
                    </a:lnTo>
                    <a:lnTo>
                      <a:pt x="94454" y="508"/>
                    </a:lnTo>
                    <a:lnTo>
                      <a:pt x="508" y="508"/>
                    </a:lnTo>
                    <a:lnTo>
                      <a:pt x="508" y="94709"/>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96" name="Freeform: Shape 195">
                <a:extLst>
                  <a:ext uri="{FF2B5EF4-FFF2-40B4-BE49-F238E27FC236}">
                    <a16:creationId xmlns:a16="http://schemas.microsoft.com/office/drawing/2014/main" id="{33AC3425-576E-47EB-8FD9-787736135BD1}"/>
                  </a:ext>
                </a:extLst>
              </p:cNvPr>
              <p:cNvSpPr/>
              <p:nvPr/>
            </p:nvSpPr>
            <p:spPr>
              <a:xfrm>
                <a:off x="8783538" y="3997145"/>
                <a:ext cx="62167" cy="62167"/>
              </a:xfrm>
              <a:custGeom>
                <a:avLst/>
                <a:gdLst>
                  <a:gd name="connsiteX0" fmla="*/ 508 w 94456"/>
                  <a:gd name="connsiteY0" fmla="*/ 94964 h 94456"/>
                  <a:gd name="connsiteX1" fmla="*/ 94454 w 94456"/>
                  <a:gd name="connsiteY1" fmla="*/ 94964 h 94456"/>
                  <a:gd name="connsiteX2" fmla="*/ 94454 w 94456"/>
                  <a:gd name="connsiteY2" fmla="*/ 508 h 94456"/>
                  <a:gd name="connsiteX3" fmla="*/ 508 w 94456"/>
                  <a:gd name="connsiteY3" fmla="*/ 508 h 94456"/>
                  <a:gd name="connsiteX4" fmla="*/ 508 w 94456"/>
                  <a:gd name="connsiteY4" fmla="*/ 94964 h 94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6" h="94456">
                    <a:moveTo>
                      <a:pt x="508" y="94964"/>
                    </a:moveTo>
                    <a:lnTo>
                      <a:pt x="94454" y="94964"/>
                    </a:lnTo>
                    <a:lnTo>
                      <a:pt x="94454" y="508"/>
                    </a:lnTo>
                    <a:lnTo>
                      <a:pt x="508" y="508"/>
                    </a:lnTo>
                    <a:lnTo>
                      <a:pt x="508" y="94964"/>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97" name="Freeform: Shape 196">
                <a:extLst>
                  <a:ext uri="{FF2B5EF4-FFF2-40B4-BE49-F238E27FC236}">
                    <a16:creationId xmlns:a16="http://schemas.microsoft.com/office/drawing/2014/main" id="{6F4288B3-A0BC-4B06-805C-F2F72F44CDE9}"/>
                  </a:ext>
                </a:extLst>
              </p:cNvPr>
              <p:cNvSpPr/>
              <p:nvPr/>
            </p:nvSpPr>
            <p:spPr>
              <a:xfrm>
                <a:off x="8644239" y="3571990"/>
                <a:ext cx="549876" cy="487304"/>
              </a:xfrm>
              <a:custGeom>
                <a:avLst/>
                <a:gdLst>
                  <a:gd name="connsiteX0" fmla="*/ 600171 w 740332"/>
                  <a:gd name="connsiteY0" fmla="*/ 403089 h 656087"/>
                  <a:gd name="connsiteX1" fmla="*/ 669609 w 740332"/>
                  <a:gd name="connsiteY1" fmla="*/ 382921 h 656087"/>
                  <a:gd name="connsiteX2" fmla="*/ 669609 w 740332"/>
                  <a:gd name="connsiteY2" fmla="*/ 257065 h 656087"/>
                  <a:gd name="connsiteX3" fmla="*/ 738792 w 740332"/>
                  <a:gd name="connsiteY3" fmla="*/ 257065 h 656087"/>
                  <a:gd name="connsiteX4" fmla="*/ 738792 w 740332"/>
                  <a:gd name="connsiteY4" fmla="*/ 199370 h 656087"/>
                  <a:gd name="connsiteX5" fmla="*/ 371689 w 740332"/>
                  <a:gd name="connsiteY5" fmla="*/ 2033 h 656087"/>
                  <a:gd name="connsiteX6" fmla="*/ 2033 w 740332"/>
                  <a:gd name="connsiteY6" fmla="*/ 199370 h 656087"/>
                  <a:gd name="connsiteX7" fmla="*/ 2033 w 740332"/>
                  <a:gd name="connsiteY7" fmla="*/ 257065 h 656087"/>
                  <a:gd name="connsiteX8" fmla="*/ 77598 w 740332"/>
                  <a:gd name="connsiteY8" fmla="*/ 257065 h 656087"/>
                  <a:gd name="connsiteX9" fmla="*/ 77598 w 740332"/>
                  <a:gd name="connsiteY9" fmla="*/ 656079 h 656087"/>
                  <a:gd name="connsiteX10" fmla="*/ 140654 w 740332"/>
                  <a:gd name="connsiteY10" fmla="*/ 656079 h 656087"/>
                  <a:gd name="connsiteX11" fmla="*/ 140654 w 740332"/>
                  <a:gd name="connsiteY11" fmla="*/ 257065 h 656087"/>
                  <a:gd name="connsiteX12" fmla="*/ 600171 w 740332"/>
                  <a:gd name="connsiteY12" fmla="*/ 257065 h 656087"/>
                  <a:gd name="connsiteX13" fmla="*/ 600171 w 740332"/>
                  <a:gd name="connsiteY13" fmla="*/ 403089 h 656087"/>
                  <a:gd name="connsiteX14" fmla="*/ 600171 w 740332"/>
                  <a:gd name="connsiteY14" fmla="*/ 403089 h 65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0332" h="656087">
                    <a:moveTo>
                      <a:pt x="600171" y="403089"/>
                    </a:moveTo>
                    <a:cubicBezTo>
                      <a:pt x="620083" y="394409"/>
                      <a:pt x="643825" y="387772"/>
                      <a:pt x="669609" y="382921"/>
                    </a:cubicBezTo>
                    <a:lnTo>
                      <a:pt x="669609" y="257065"/>
                    </a:lnTo>
                    <a:lnTo>
                      <a:pt x="738792" y="257065"/>
                    </a:lnTo>
                    <a:lnTo>
                      <a:pt x="738792" y="199370"/>
                    </a:lnTo>
                    <a:lnTo>
                      <a:pt x="371689" y="2033"/>
                    </a:lnTo>
                    <a:lnTo>
                      <a:pt x="2033" y="199370"/>
                    </a:lnTo>
                    <a:lnTo>
                      <a:pt x="2033" y="257065"/>
                    </a:lnTo>
                    <a:lnTo>
                      <a:pt x="77598" y="257065"/>
                    </a:lnTo>
                    <a:lnTo>
                      <a:pt x="77598" y="656079"/>
                    </a:lnTo>
                    <a:lnTo>
                      <a:pt x="140654" y="656079"/>
                    </a:lnTo>
                    <a:lnTo>
                      <a:pt x="140654" y="257065"/>
                    </a:lnTo>
                    <a:lnTo>
                      <a:pt x="600171" y="257065"/>
                    </a:lnTo>
                    <a:lnTo>
                      <a:pt x="600171" y="403089"/>
                    </a:lnTo>
                    <a:lnTo>
                      <a:pt x="600171" y="403089"/>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sp>
          <p:nvSpPr>
            <p:cNvPr id="198" name="TextBox 197">
              <a:extLst>
                <a:ext uri="{FF2B5EF4-FFF2-40B4-BE49-F238E27FC236}">
                  <a16:creationId xmlns:a16="http://schemas.microsoft.com/office/drawing/2014/main" id="{C85808DF-6E72-4049-9E29-D9D170B5F479}"/>
                </a:ext>
              </a:extLst>
            </p:cNvPr>
            <p:cNvSpPr txBox="1"/>
            <p:nvPr/>
          </p:nvSpPr>
          <p:spPr>
            <a:xfrm>
              <a:off x="2847133" y="3636995"/>
              <a:ext cx="1805008" cy="126351"/>
            </a:xfrm>
            <a:prstGeom prst="rect">
              <a:avLst/>
            </a:prstGeom>
            <a:noFill/>
          </p:spPr>
          <p:txBody>
            <a:bodyPr wrap="square" lIns="0" tIns="0" rIns="0" bIns="0" rtlCol="0" anchor="ctr" anchorCtr="0">
              <a:spAutoFit/>
            </a:bodyPr>
            <a:lstStyle>
              <a:defPPr>
                <a:defRPr lang="en-US"/>
              </a:defPPr>
              <a:lvl1pPr marR="0" lvl="0" indent="0" defTabSz="914367" fontAlgn="auto">
                <a:lnSpc>
                  <a:spcPct val="100000"/>
                </a:lnSpc>
                <a:spcBef>
                  <a:spcPts val="0"/>
                </a:spcBef>
                <a:spcAft>
                  <a:spcPts val="0"/>
                </a:spcAft>
                <a:buClrTx/>
                <a:buSzTx/>
                <a:buFontTx/>
                <a:buNone/>
                <a:tabLst/>
                <a:defRPr kumimoji="0" sz="1000" b="1" u="none" strike="noStrike" cap="none" spc="0" normalizeH="0" baseline="0">
                  <a:ln>
                    <a:noFill/>
                  </a:ln>
                  <a:gradFill>
                    <a:gsLst>
                      <a:gs pos="2917">
                        <a:srgbClr val="1A1A1A"/>
                      </a:gs>
                      <a:gs pos="30000">
                        <a:srgbClr val="1A1A1A"/>
                      </a:gs>
                    </a:gsLst>
                    <a:lin ang="5400000" scaled="0"/>
                  </a:gradFill>
                  <a:effectLst/>
                  <a:uLnTx/>
                  <a:uFillTx/>
                  <a:latin typeface="Segoe UI Semibold" panose="020B0502040204020203" pitchFamily="34" charset="0"/>
                  <a:cs typeface="Segoe UI Semibold" panose="020B0502040204020203" pitchFamily="34" charset="0"/>
                </a:defRPr>
              </a:lvl1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Up to 10x faster than vanilla Spark</a:t>
              </a:r>
            </a:p>
          </p:txBody>
        </p:sp>
        <p:sp>
          <p:nvSpPr>
            <p:cNvPr id="199" name="TextBox 198">
              <a:extLst>
                <a:ext uri="{FF2B5EF4-FFF2-40B4-BE49-F238E27FC236}">
                  <a16:creationId xmlns:a16="http://schemas.microsoft.com/office/drawing/2014/main" id="{A36AE7BA-E057-42B6-9BEB-B07D4A0E845D}"/>
                </a:ext>
              </a:extLst>
            </p:cNvPr>
            <p:cNvSpPr txBox="1"/>
            <p:nvPr/>
          </p:nvSpPr>
          <p:spPr>
            <a:xfrm>
              <a:off x="2793660" y="2698109"/>
              <a:ext cx="1909673" cy="252701"/>
            </a:xfrm>
            <a:prstGeom prst="rect">
              <a:avLst/>
            </a:prstGeom>
            <a:noFill/>
          </p:spPr>
          <p:txBody>
            <a:bodyPr wrap="square" lIns="0" tIns="0" rIns="0" bIns="0" rtlCol="0" anchor="ctr" anchorCtr="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panose="020B0502040204020203" pitchFamily="34" charset="0"/>
                  <a:cs typeface="Segoe UI" panose="020B0502040204020203" pitchFamily="34" charset="0"/>
                </a:rPr>
                <a:t>Code-free data ingestion from </a:t>
              </a:r>
              <a:r>
                <a:rPr lang="en-US" sz="700" dirty="0">
                  <a:gradFill>
                    <a:gsLst>
                      <a:gs pos="2917">
                        <a:srgbClr val="1A1A1A"/>
                      </a:gs>
                      <a:gs pos="30000">
                        <a:srgbClr val="1A1A1A"/>
                      </a:gs>
                    </a:gsLst>
                    <a:lin ang="5400000" scaled="0"/>
                  </a:gradFill>
                  <a:latin typeface="Segoe UI" panose="020B0502040204020203" pitchFamily="34" charset="0"/>
                  <a:cs typeface="Segoe UI" panose="020B0502040204020203" pitchFamily="34" charset="0"/>
                </a:rPr>
                <a:t>90</a:t>
              </a:r>
              <a:r>
                <a:rPr kumimoji="0" lang="en-US" sz="7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panose="020B0502040204020203" pitchFamily="34" charset="0"/>
                  <a:cs typeface="Segoe UI" panose="020B0502040204020203" pitchFamily="34" charset="0"/>
                </a:rPr>
                <a:t>+ data integration connectors</a:t>
              </a:r>
            </a:p>
          </p:txBody>
        </p:sp>
        <p:sp>
          <p:nvSpPr>
            <p:cNvPr id="200" name="TextBox 199">
              <a:extLst>
                <a:ext uri="{FF2B5EF4-FFF2-40B4-BE49-F238E27FC236}">
                  <a16:creationId xmlns:a16="http://schemas.microsoft.com/office/drawing/2014/main" id="{ABF9F0D6-82F9-4D8F-B106-41C795E47E66}"/>
                </a:ext>
              </a:extLst>
            </p:cNvPr>
            <p:cNvSpPr txBox="1"/>
            <p:nvPr/>
          </p:nvSpPr>
          <p:spPr>
            <a:xfrm>
              <a:off x="7442887" y="2930337"/>
              <a:ext cx="1940548" cy="379051"/>
            </a:xfrm>
            <a:prstGeom prst="rect">
              <a:avLst/>
            </a:prstGeom>
            <a:noFill/>
          </p:spPr>
          <p:txBody>
            <a:bodyPr wrap="square" lIns="0" tIns="0" rIns="0" bIns="0" rtlCol="0" anchor="ctr" anchorCtr="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Leader in the Magic Quadrant for Business Intelligence and Analytics Platforms*</a:t>
              </a:r>
            </a:p>
          </p:txBody>
        </p:sp>
        <p:sp>
          <p:nvSpPr>
            <p:cNvPr id="201" name="TextBox 200">
              <a:extLst>
                <a:ext uri="{FF2B5EF4-FFF2-40B4-BE49-F238E27FC236}">
                  <a16:creationId xmlns:a16="http://schemas.microsoft.com/office/drawing/2014/main" id="{811ED931-E5E3-41A6-8970-7DD4B38C76B3}"/>
                </a:ext>
              </a:extLst>
            </p:cNvPr>
            <p:cNvSpPr txBox="1"/>
            <p:nvPr/>
          </p:nvSpPr>
          <p:spPr>
            <a:xfrm>
              <a:off x="5206009" y="2989580"/>
              <a:ext cx="1698766" cy="252701"/>
            </a:xfrm>
            <a:prstGeom prst="rect">
              <a:avLst/>
            </a:prstGeom>
            <a:noFill/>
          </p:spPr>
          <p:txBody>
            <a:bodyPr wrap="square" lIns="0" tIns="0" rIns="0" bIns="0" rtlCol="0" anchor="ctr" anchorCtr="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Up to 14x faster and costs 94% less than other cloud providers</a:t>
              </a:r>
            </a:p>
          </p:txBody>
        </p:sp>
        <p:sp>
          <p:nvSpPr>
            <p:cNvPr id="202" name="TextBox 201">
              <a:extLst>
                <a:ext uri="{FF2B5EF4-FFF2-40B4-BE49-F238E27FC236}">
                  <a16:creationId xmlns:a16="http://schemas.microsoft.com/office/drawing/2014/main" id="{8294EDF2-9DFA-4AAA-89CA-7A4EA431409F}"/>
                </a:ext>
              </a:extLst>
            </p:cNvPr>
            <p:cNvSpPr txBox="1"/>
            <p:nvPr/>
          </p:nvSpPr>
          <p:spPr>
            <a:xfrm>
              <a:off x="5242746" y="5122325"/>
              <a:ext cx="1682352" cy="252701"/>
            </a:xfrm>
            <a:prstGeom prst="rect">
              <a:avLst/>
            </a:prstGeom>
            <a:noFill/>
          </p:spPr>
          <p:txBody>
            <a:bodyPr wrap="square" lIns="0" tIns="0" rIns="0" bIns="0" rtlCol="0" anchor="ctr" anchorCtr="0">
              <a:spAutoFit/>
            </a:bodyPr>
            <a:lstStyle>
              <a:defPPr>
                <a:defRPr lang="en-US"/>
              </a:defPPr>
              <a:lvl1pPr marR="0" lvl="0" indent="0" algn="ctr" defTabSz="914367" fontAlgn="auto">
                <a:lnSpc>
                  <a:spcPct val="100000"/>
                </a:lnSpc>
                <a:spcBef>
                  <a:spcPts val="0"/>
                </a:spcBef>
                <a:spcAft>
                  <a:spcPts val="0"/>
                </a:spcAft>
                <a:buClrTx/>
                <a:buSzTx/>
                <a:buFontTx/>
                <a:buNone/>
                <a:tabLst/>
                <a:defRPr sz="1000">
                  <a:gradFill>
                    <a:gsLst>
                      <a:gs pos="2917">
                        <a:srgbClr val="1A1A1A"/>
                      </a:gs>
                      <a:gs pos="30000">
                        <a:srgbClr val="1A1A1A"/>
                      </a:gs>
                    </a:gsLst>
                    <a:lin ang="5400000" scaled="0"/>
                  </a:gradFill>
                  <a:latin typeface="Segoe UI" panose="020B0502040204020203" pitchFamily="34" charset="0"/>
                  <a:cs typeface="Segoe UI" panose="020B0502040204020203" pitchFamily="34" charset="0"/>
                </a:defRPr>
              </a:lvl1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High performance data lake available in all 54 Azure regions</a:t>
              </a:r>
            </a:p>
          </p:txBody>
        </p:sp>
        <p:sp>
          <p:nvSpPr>
            <p:cNvPr id="203" name="TextBox 202">
              <a:extLst>
                <a:ext uri="{FF2B5EF4-FFF2-40B4-BE49-F238E27FC236}">
                  <a16:creationId xmlns:a16="http://schemas.microsoft.com/office/drawing/2014/main" id="{83859BC2-A8BF-4EB2-95C3-0ECD830AE617}"/>
                </a:ext>
              </a:extLst>
            </p:cNvPr>
            <p:cNvSpPr txBox="1"/>
            <p:nvPr/>
          </p:nvSpPr>
          <p:spPr>
            <a:xfrm>
              <a:off x="8345060" y="2435362"/>
              <a:ext cx="809517" cy="160092"/>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1A1A1A"/>
                  </a:solidFill>
                  <a:effectLst/>
                  <a:uLnTx/>
                  <a:uFillTx/>
                  <a:latin typeface="Segoe UI Semibold"/>
                  <a:ea typeface="+mn-ea"/>
                  <a:cs typeface="+mn-cs"/>
                </a:rPr>
                <a:t>Power BI</a:t>
              </a:r>
            </a:p>
          </p:txBody>
        </p:sp>
        <p:pic>
          <p:nvPicPr>
            <p:cNvPr id="204" name="Picture 203">
              <a:extLst>
                <a:ext uri="{FF2B5EF4-FFF2-40B4-BE49-F238E27FC236}">
                  <a16:creationId xmlns:a16="http://schemas.microsoft.com/office/drawing/2014/main" id="{E17326CC-C91A-4035-9113-9399C9A76BF8}"/>
                </a:ext>
              </a:extLst>
            </p:cNvPr>
            <p:cNvPicPr>
              <a:picLocks noChangeAspect="1"/>
            </p:cNvPicPr>
            <p:nvPr/>
          </p:nvPicPr>
          <p:blipFill>
            <a:blip r:embed="rId4"/>
            <a:stretch>
              <a:fillRect/>
            </a:stretch>
          </p:blipFill>
          <p:spPr>
            <a:xfrm>
              <a:off x="7868965" y="2358807"/>
              <a:ext cx="412419" cy="347699"/>
            </a:xfrm>
            <a:prstGeom prst="rect">
              <a:avLst/>
            </a:prstGeom>
          </p:spPr>
        </p:pic>
        <p:sp>
          <p:nvSpPr>
            <p:cNvPr id="205" name="TextBox 204">
              <a:extLst>
                <a:ext uri="{FF2B5EF4-FFF2-40B4-BE49-F238E27FC236}">
                  <a16:creationId xmlns:a16="http://schemas.microsoft.com/office/drawing/2014/main" id="{D7ACFCDE-A1F4-45CF-BCC7-86F61B0ED9B5}"/>
                </a:ext>
              </a:extLst>
            </p:cNvPr>
            <p:cNvSpPr txBox="1"/>
            <p:nvPr/>
          </p:nvSpPr>
          <p:spPr>
            <a:xfrm>
              <a:off x="2940031" y="1887502"/>
              <a:ext cx="1212190" cy="21740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Semibold"/>
                  <a:ea typeface="+mn-ea"/>
                  <a:cs typeface="+mn-cs"/>
                </a:rPr>
                <a:t>Ingest &amp; Prep</a:t>
              </a:r>
            </a:p>
          </p:txBody>
        </p:sp>
        <p:sp>
          <p:nvSpPr>
            <p:cNvPr id="206" name="TextBox 205">
              <a:extLst>
                <a:ext uri="{FF2B5EF4-FFF2-40B4-BE49-F238E27FC236}">
                  <a16:creationId xmlns:a16="http://schemas.microsoft.com/office/drawing/2014/main" id="{4E27C33A-A381-4208-8317-877C5C341B3B}"/>
                </a:ext>
              </a:extLst>
            </p:cNvPr>
            <p:cNvSpPr txBox="1"/>
            <p:nvPr/>
          </p:nvSpPr>
          <p:spPr>
            <a:xfrm>
              <a:off x="5759618" y="4252843"/>
              <a:ext cx="476377" cy="217407"/>
            </a:xfrm>
            <a:prstGeom prst="rect">
              <a:avLst/>
            </a:prstGeom>
            <a:noFill/>
          </p:spPr>
          <p:txBody>
            <a:bodyPr wrap="none" lIns="0" tIns="0" rIns="0" bIns="0" rtlCol="0">
              <a:spAutoFit/>
            </a:bodyPr>
            <a:lstStyle/>
            <a:p>
              <a:pPr lvl="0" algn="ctr" defTabSz="914367">
                <a:defRPr/>
              </a:pPr>
              <a:r>
                <a:rPr lang="en-US" sz="1100">
                  <a:solidFill>
                    <a:srgbClr val="0078D4"/>
                  </a:solidFill>
                  <a:latin typeface="Segoe UI Semibold"/>
                </a:rPr>
                <a:t>Store</a:t>
              </a:r>
            </a:p>
          </p:txBody>
        </p:sp>
        <p:sp>
          <p:nvSpPr>
            <p:cNvPr id="207" name="TextBox 206">
              <a:extLst>
                <a:ext uri="{FF2B5EF4-FFF2-40B4-BE49-F238E27FC236}">
                  <a16:creationId xmlns:a16="http://schemas.microsoft.com/office/drawing/2014/main" id="{C63EC5EC-BF1F-4477-8422-3B9491DE5588}"/>
                </a:ext>
              </a:extLst>
            </p:cNvPr>
            <p:cNvSpPr txBox="1"/>
            <p:nvPr/>
          </p:nvSpPr>
          <p:spPr>
            <a:xfrm>
              <a:off x="5392456" y="1887501"/>
              <a:ext cx="1315069" cy="21740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Semibold"/>
                  <a:ea typeface="+mn-ea"/>
                  <a:cs typeface="+mn-cs"/>
                </a:rPr>
                <a:t>Model &amp; Serve</a:t>
              </a:r>
            </a:p>
          </p:txBody>
        </p:sp>
        <p:sp>
          <p:nvSpPr>
            <p:cNvPr id="208" name="TextBox 207">
              <a:extLst>
                <a:ext uri="{FF2B5EF4-FFF2-40B4-BE49-F238E27FC236}">
                  <a16:creationId xmlns:a16="http://schemas.microsoft.com/office/drawing/2014/main" id="{BE13A6B3-F273-4A4D-A9A0-654FE402B1EC}"/>
                </a:ext>
              </a:extLst>
            </p:cNvPr>
            <p:cNvSpPr txBox="1"/>
            <p:nvPr/>
          </p:nvSpPr>
          <p:spPr>
            <a:xfrm>
              <a:off x="8013842" y="1903905"/>
              <a:ext cx="778306" cy="21740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Semibold"/>
                  <a:ea typeface="+mn-ea"/>
                  <a:cs typeface="+mn-cs"/>
                </a:rPr>
                <a:t>Visualize</a:t>
              </a:r>
            </a:p>
          </p:txBody>
        </p:sp>
        <p:grpSp>
          <p:nvGrpSpPr>
            <p:cNvPr id="209" name="Group 208">
              <a:extLst>
                <a:ext uri="{FF2B5EF4-FFF2-40B4-BE49-F238E27FC236}">
                  <a16:creationId xmlns:a16="http://schemas.microsoft.com/office/drawing/2014/main" id="{A7452505-06B9-438C-844C-45AB28D67C66}"/>
                </a:ext>
              </a:extLst>
            </p:cNvPr>
            <p:cNvGrpSpPr/>
            <p:nvPr/>
          </p:nvGrpSpPr>
          <p:grpSpPr>
            <a:xfrm>
              <a:off x="7919948" y="1734302"/>
              <a:ext cx="3417545" cy="3973517"/>
              <a:chOff x="7919948" y="1734302"/>
              <a:chExt cx="3417545" cy="3973517"/>
            </a:xfrm>
          </p:grpSpPr>
          <p:sp>
            <p:nvSpPr>
              <p:cNvPr id="210" name="Rectangle 209">
                <a:extLst>
                  <a:ext uri="{FF2B5EF4-FFF2-40B4-BE49-F238E27FC236}">
                    <a16:creationId xmlns:a16="http://schemas.microsoft.com/office/drawing/2014/main" id="{6BD66A06-FBBE-4D13-9B2B-553ADF4942FF}"/>
                  </a:ext>
                </a:extLst>
              </p:cNvPr>
              <p:cNvSpPr/>
              <p:nvPr/>
            </p:nvSpPr>
            <p:spPr bwMode="auto">
              <a:xfrm>
                <a:off x="10267381" y="1734302"/>
                <a:ext cx="1065990" cy="88291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400" err="1">
                  <a:gradFill>
                    <a:gsLst>
                      <a:gs pos="0">
                        <a:srgbClr val="FFFFFF"/>
                      </a:gs>
                      <a:gs pos="100000">
                        <a:srgbClr val="FFFFFF"/>
                      </a:gs>
                    </a:gsLst>
                    <a:lin ang="5400000" scaled="0"/>
                  </a:gradFill>
                  <a:ea typeface="Segoe UI" pitchFamily="34" charset="0"/>
                  <a:cs typeface="Segoe UI" pitchFamily="34" charset="0"/>
                </a:endParaRPr>
              </a:p>
            </p:txBody>
          </p:sp>
          <p:sp>
            <p:nvSpPr>
              <p:cNvPr id="211" name="Rectangle 210">
                <a:extLst>
                  <a:ext uri="{FF2B5EF4-FFF2-40B4-BE49-F238E27FC236}">
                    <a16:creationId xmlns:a16="http://schemas.microsoft.com/office/drawing/2014/main" id="{2CA65D22-0835-4A75-A17C-C41A25FF6A21}"/>
                  </a:ext>
                </a:extLst>
              </p:cNvPr>
              <p:cNvSpPr/>
              <p:nvPr/>
            </p:nvSpPr>
            <p:spPr>
              <a:xfrm>
                <a:off x="10306210" y="2234923"/>
                <a:ext cx="927350" cy="361002"/>
              </a:xfrm>
              <a:prstGeom prst="rect">
                <a:avLst/>
              </a:prstGeom>
              <a:ln>
                <a:noFill/>
              </a:ln>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effectLst/>
                    <a:uLnTx/>
                    <a:uFillTx/>
                    <a:latin typeface="Segoe UI"/>
                    <a:cs typeface="Segoe UI Semibold" panose="020B0702040204020203" pitchFamily="34" charset="0"/>
                  </a:rPr>
                  <a:t>Azure</a:t>
                </a:r>
              </a:p>
              <a:p>
                <a:pPr marL="0" marR="0" lvl="0" indent="0" algn="ctr" defTabSz="609585" rtl="0" eaLnBrk="1" fontAlgn="auto" latinLnBrk="0" hangingPunct="1">
                  <a:lnSpc>
                    <a:spcPct val="100000"/>
                  </a:lnSpc>
                  <a:spcBef>
                    <a:spcPts val="0"/>
                  </a:spcBef>
                  <a:spcAft>
                    <a:spcPts val="0"/>
                  </a:spcAft>
                  <a:buClrTx/>
                  <a:buSzTx/>
                  <a:buFontTx/>
                  <a:buNone/>
                  <a:tabLst/>
                  <a:defRPr/>
                </a:pPr>
                <a:r>
                  <a:rPr lang="en-US" sz="700" dirty="0">
                    <a:latin typeface="Segoe UI"/>
                    <a:cs typeface="Segoe UI Semibold" panose="020B0702040204020203" pitchFamily="34" charset="0"/>
                  </a:rPr>
                  <a:t>Data Share</a:t>
                </a:r>
              </a:p>
            </p:txBody>
          </p:sp>
          <p:sp>
            <p:nvSpPr>
              <p:cNvPr id="212" name="Rectangle 211">
                <a:extLst>
                  <a:ext uri="{FF2B5EF4-FFF2-40B4-BE49-F238E27FC236}">
                    <a16:creationId xmlns:a16="http://schemas.microsoft.com/office/drawing/2014/main" id="{B53A5FCC-0F31-4175-B520-B0D459DCBD10}"/>
                  </a:ext>
                </a:extLst>
              </p:cNvPr>
              <p:cNvSpPr/>
              <p:nvPr/>
            </p:nvSpPr>
            <p:spPr>
              <a:xfrm>
                <a:off x="10246022" y="2619674"/>
                <a:ext cx="1054298" cy="237172"/>
              </a:xfrm>
              <a:prstGeom prst="rect">
                <a:avLst/>
              </a:prstGeom>
              <a:ln>
                <a:noFill/>
              </a:ln>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a:ln>
                      <a:noFill/>
                    </a:ln>
                    <a:effectLst/>
                    <a:uLnTx/>
                    <a:uFillTx/>
                    <a:latin typeface="Segoe UI"/>
                    <a:ea typeface="+mn-ea"/>
                    <a:cs typeface="Segoe UI Semibold" panose="020B0702040204020203" pitchFamily="34" charset="0"/>
                  </a:rPr>
                  <a:t>Company A</a:t>
                </a:r>
              </a:p>
            </p:txBody>
          </p:sp>
          <p:sp>
            <p:nvSpPr>
              <p:cNvPr id="213" name="Rectangle 212">
                <a:extLst>
                  <a:ext uri="{FF2B5EF4-FFF2-40B4-BE49-F238E27FC236}">
                    <a16:creationId xmlns:a16="http://schemas.microsoft.com/office/drawing/2014/main" id="{FF9AAF77-C022-438D-8F8D-A9F1097A260A}"/>
                  </a:ext>
                </a:extLst>
              </p:cNvPr>
              <p:cNvSpPr/>
              <p:nvPr/>
            </p:nvSpPr>
            <p:spPr>
              <a:xfrm>
                <a:off x="8318629" y="4583723"/>
                <a:ext cx="1489416" cy="433202"/>
              </a:xfrm>
              <a:prstGeom prst="rect">
                <a:avLst/>
              </a:prstGeom>
              <a:ln>
                <a:noFill/>
              </a:ln>
            </p:spPr>
            <p:txBody>
              <a:bodyPr wrap="square">
                <a:spAutoFit/>
              </a:bodyPr>
              <a:lstStyle/>
              <a:p>
                <a:pPr marL="0" marR="0" lvl="0" indent="0"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rPr>
                  <a:t>Azure </a:t>
                </a:r>
              </a:p>
              <a:p>
                <a:pPr marL="0" marR="0" lvl="0" indent="0" defTabSz="609585" rtl="0" eaLnBrk="1" fontAlgn="auto" latinLnBrk="0" hangingPunct="1">
                  <a:lnSpc>
                    <a:spcPct val="100000"/>
                  </a:lnSpc>
                  <a:spcBef>
                    <a:spcPts val="0"/>
                  </a:spcBef>
                  <a:spcAft>
                    <a:spcPts val="0"/>
                  </a:spcAft>
                  <a:buClrTx/>
                  <a:buSzTx/>
                  <a:buFontTx/>
                  <a:buNone/>
                  <a:tabLst/>
                  <a:defRPr/>
                </a:pPr>
                <a:r>
                  <a:rPr lang="en-US" sz="900" dirty="0">
                    <a:latin typeface="Segoe UI Semibold" panose="020B0702040204020203" pitchFamily="34" charset="0"/>
                    <a:cs typeface="Segoe UI Semibold" panose="020B0702040204020203" pitchFamily="34" charset="0"/>
                  </a:rPr>
                  <a:t>Data Share</a:t>
                </a:r>
              </a:p>
            </p:txBody>
          </p:sp>
          <p:sp>
            <p:nvSpPr>
              <p:cNvPr id="214" name="TextBox 213">
                <a:extLst>
                  <a:ext uri="{FF2B5EF4-FFF2-40B4-BE49-F238E27FC236}">
                    <a16:creationId xmlns:a16="http://schemas.microsoft.com/office/drawing/2014/main" id="{A9881256-38E1-44BA-83A1-B80F77F88817}"/>
                  </a:ext>
                </a:extLst>
              </p:cNvPr>
              <p:cNvSpPr txBox="1"/>
              <p:nvPr/>
            </p:nvSpPr>
            <p:spPr>
              <a:xfrm>
                <a:off x="8167551" y="4234542"/>
                <a:ext cx="503216" cy="217408"/>
              </a:xfrm>
              <a:prstGeom prst="rect">
                <a:avLst/>
              </a:prstGeom>
              <a:noFill/>
            </p:spPr>
            <p:txBody>
              <a:bodyPr wrap="none" lIns="0" tIns="0" rIns="0" bIns="0" rtlCol="0">
                <a:spAutoFit/>
              </a:bodyPr>
              <a:lstStyle/>
              <a:p>
                <a:pPr lvl="0" algn="ctr" defTabSz="914367">
                  <a:defRPr/>
                </a:pPr>
                <a:r>
                  <a:rPr lang="en-US" sz="1100" dirty="0">
                    <a:solidFill>
                      <a:srgbClr val="0078D4"/>
                    </a:solidFill>
                    <a:latin typeface="Segoe UI Semibold"/>
                  </a:rPr>
                  <a:t>Share</a:t>
                </a:r>
              </a:p>
            </p:txBody>
          </p:sp>
          <p:cxnSp>
            <p:nvCxnSpPr>
              <p:cNvPr id="215" name="Straight Arrow Connector 214">
                <a:extLst>
                  <a:ext uri="{FF2B5EF4-FFF2-40B4-BE49-F238E27FC236}">
                    <a16:creationId xmlns:a16="http://schemas.microsoft.com/office/drawing/2014/main" id="{4779D4FC-4786-4F70-B5D5-7355D22142F5}"/>
                  </a:ext>
                </a:extLst>
              </p:cNvPr>
              <p:cNvCxnSpPr>
                <a:cxnSpLocks/>
              </p:cNvCxnSpPr>
              <p:nvPr/>
            </p:nvCxnSpPr>
            <p:spPr>
              <a:xfrm>
                <a:off x="9576539" y="4343601"/>
                <a:ext cx="326549" cy="0"/>
              </a:xfrm>
              <a:prstGeom prst="straightConnector1">
                <a:avLst/>
              </a:prstGeom>
              <a:ln w="19050">
                <a:solidFill>
                  <a:schemeClr val="accent1"/>
                </a:solidFill>
                <a:prstDash val="solid"/>
                <a:headEnd type="none" w="lg" len="med"/>
                <a:tailEnd type="none" w="lg" len="sm"/>
              </a:ln>
            </p:spPr>
            <p:style>
              <a:lnRef idx="1">
                <a:schemeClr val="accent1"/>
              </a:lnRef>
              <a:fillRef idx="0">
                <a:schemeClr val="accent1"/>
              </a:fillRef>
              <a:effectRef idx="0">
                <a:schemeClr val="accent1"/>
              </a:effectRef>
              <a:fontRef idx="minor">
                <a:schemeClr val="tx1"/>
              </a:fontRef>
            </p:style>
          </p:cxnSp>
          <p:grpSp>
            <p:nvGrpSpPr>
              <p:cNvPr id="216" name="Group 215">
                <a:extLst>
                  <a:ext uri="{FF2B5EF4-FFF2-40B4-BE49-F238E27FC236}">
                    <a16:creationId xmlns:a16="http://schemas.microsoft.com/office/drawing/2014/main" id="{66CA1050-C73F-408A-97C5-74AAB420D576}"/>
                  </a:ext>
                </a:extLst>
              </p:cNvPr>
              <p:cNvGrpSpPr/>
              <p:nvPr/>
            </p:nvGrpSpPr>
            <p:grpSpPr>
              <a:xfrm>
                <a:off x="9903255" y="1835307"/>
                <a:ext cx="303576" cy="3570817"/>
                <a:chOff x="10321524" y="1685902"/>
                <a:chExt cx="482097" cy="3570817"/>
              </a:xfrm>
            </p:grpSpPr>
            <p:sp>
              <p:nvSpPr>
                <p:cNvPr id="227" name="Right Bracket 226">
                  <a:extLst>
                    <a:ext uri="{FF2B5EF4-FFF2-40B4-BE49-F238E27FC236}">
                      <a16:creationId xmlns:a16="http://schemas.microsoft.com/office/drawing/2014/main" id="{BD23E54C-4A17-4F79-8D15-39AD4293684D}"/>
                    </a:ext>
                  </a:extLst>
                </p:cNvPr>
                <p:cNvSpPr/>
                <p:nvPr/>
              </p:nvSpPr>
              <p:spPr>
                <a:xfrm rot="10800000">
                  <a:off x="10323550" y="1685902"/>
                  <a:ext cx="213793" cy="3570612"/>
                </a:xfrm>
                <a:prstGeom prst="rightBracket">
                  <a:avLst>
                    <a:gd name="adj" fmla="val 0"/>
                  </a:avLst>
                </a:prstGeom>
                <a:ln w="19050">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1A1A1A"/>
                    </a:solidFill>
                    <a:effectLst/>
                    <a:uLnTx/>
                    <a:uFillTx/>
                    <a:latin typeface="Segoe UI"/>
                    <a:ea typeface="+mn-ea"/>
                    <a:cs typeface="+mn-cs"/>
                  </a:endParaRPr>
                </a:p>
              </p:txBody>
            </p:sp>
            <p:cxnSp>
              <p:nvCxnSpPr>
                <p:cNvPr id="228" name="Straight Arrow Connector 227">
                  <a:extLst>
                    <a:ext uri="{FF2B5EF4-FFF2-40B4-BE49-F238E27FC236}">
                      <a16:creationId xmlns:a16="http://schemas.microsoft.com/office/drawing/2014/main" id="{E94BA72A-A021-4F2A-A16C-79CB8F80AFD9}"/>
                    </a:ext>
                  </a:extLst>
                </p:cNvPr>
                <p:cNvCxnSpPr>
                  <a:cxnSpLocks/>
                </p:cNvCxnSpPr>
                <p:nvPr/>
              </p:nvCxnSpPr>
              <p:spPr>
                <a:xfrm>
                  <a:off x="10321524" y="1694681"/>
                  <a:ext cx="482097" cy="0"/>
                </a:xfrm>
                <a:prstGeom prst="straightConnector1">
                  <a:avLst/>
                </a:prstGeom>
                <a:ln w="19050">
                  <a:solidFill>
                    <a:schemeClr val="accent1"/>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4BFAB38D-23B5-48B2-8FBE-613C61FF1AC0}"/>
                    </a:ext>
                  </a:extLst>
                </p:cNvPr>
                <p:cNvCxnSpPr>
                  <a:cxnSpLocks/>
                </p:cNvCxnSpPr>
                <p:nvPr/>
              </p:nvCxnSpPr>
              <p:spPr>
                <a:xfrm>
                  <a:off x="10321524" y="3412165"/>
                  <a:ext cx="482097" cy="0"/>
                </a:xfrm>
                <a:prstGeom prst="straightConnector1">
                  <a:avLst/>
                </a:prstGeom>
                <a:ln w="19050">
                  <a:solidFill>
                    <a:schemeClr val="accent1"/>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4363036A-BF1D-4670-A118-6B7FBBBD5C1A}"/>
                    </a:ext>
                  </a:extLst>
                </p:cNvPr>
                <p:cNvCxnSpPr>
                  <a:cxnSpLocks/>
                </p:cNvCxnSpPr>
                <p:nvPr/>
              </p:nvCxnSpPr>
              <p:spPr>
                <a:xfrm>
                  <a:off x="10321524" y="5256719"/>
                  <a:ext cx="482097" cy="0"/>
                </a:xfrm>
                <a:prstGeom prst="straightConnector1">
                  <a:avLst/>
                </a:prstGeom>
                <a:ln w="19050">
                  <a:solidFill>
                    <a:schemeClr val="accent1"/>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grpSp>
          <p:pic>
            <p:nvPicPr>
              <p:cNvPr id="217" name="Graphic 216">
                <a:extLst>
                  <a:ext uri="{FF2B5EF4-FFF2-40B4-BE49-F238E27FC236}">
                    <a16:creationId xmlns:a16="http://schemas.microsoft.com/office/drawing/2014/main" id="{9E2B749E-93C9-4180-AAA1-331BE65893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19948" y="4589553"/>
                <a:ext cx="430887" cy="430887"/>
              </a:xfrm>
              <a:prstGeom prst="rect">
                <a:avLst/>
              </a:prstGeom>
            </p:spPr>
          </p:pic>
          <p:pic>
            <p:nvPicPr>
              <p:cNvPr id="218" name="Graphic 217">
                <a:extLst>
                  <a:ext uri="{FF2B5EF4-FFF2-40B4-BE49-F238E27FC236}">
                    <a16:creationId xmlns:a16="http://schemas.microsoft.com/office/drawing/2014/main" id="{D3D845E5-18A7-4CAB-9C15-F505850841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23804" y="1814270"/>
                <a:ext cx="430887" cy="430887"/>
              </a:xfrm>
              <a:prstGeom prst="rect">
                <a:avLst/>
              </a:prstGeom>
            </p:spPr>
          </p:pic>
          <p:sp>
            <p:nvSpPr>
              <p:cNvPr id="219" name="Rectangle 218">
                <a:extLst>
                  <a:ext uri="{FF2B5EF4-FFF2-40B4-BE49-F238E27FC236}">
                    <a16:creationId xmlns:a16="http://schemas.microsoft.com/office/drawing/2014/main" id="{23261EE3-E62A-46BC-8120-B3262B483BE5}"/>
                  </a:ext>
                </a:extLst>
              </p:cNvPr>
              <p:cNvSpPr/>
              <p:nvPr/>
            </p:nvSpPr>
            <p:spPr bwMode="auto">
              <a:xfrm>
                <a:off x="10264097" y="3137127"/>
                <a:ext cx="1065990" cy="88291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400" err="1">
                  <a:gradFill>
                    <a:gsLst>
                      <a:gs pos="0">
                        <a:srgbClr val="FFFFFF"/>
                      </a:gs>
                      <a:gs pos="100000">
                        <a:srgbClr val="FFFFFF"/>
                      </a:gs>
                    </a:gsLst>
                    <a:lin ang="5400000" scaled="0"/>
                  </a:gradFill>
                  <a:ea typeface="Segoe UI" pitchFamily="34" charset="0"/>
                  <a:cs typeface="Segoe UI" pitchFamily="34" charset="0"/>
                </a:endParaRPr>
              </a:p>
            </p:txBody>
          </p:sp>
          <p:sp>
            <p:nvSpPr>
              <p:cNvPr id="220" name="Rectangle 219">
                <a:extLst>
                  <a:ext uri="{FF2B5EF4-FFF2-40B4-BE49-F238E27FC236}">
                    <a16:creationId xmlns:a16="http://schemas.microsoft.com/office/drawing/2014/main" id="{0AEC8C43-92D2-47D0-B9B2-166569299BDD}"/>
                  </a:ext>
                </a:extLst>
              </p:cNvPr>
              <p:cNvSpPr/>
              <p:nvPr/>
            </p:nvSpPr>
            <p:spPr>
              <a:xfrm>
                <a:off x="10300996" y="3647982"/>
                <a:ext cx="905991" cy="361002"/>
              </a:xfrm>
              <a:prstGeom prst="rect">
                <a:avLst/>
              </a:prstGeom>
              <a:ln>
                <a:noFill/>
              </a:ln>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effectLst/>
                    <a:uLnTx/>
                    <a:uFillTx/>
                    <a:latin typeface="Segoe UI"/>
                    <a:cs typeface="Segoe UI Semibold" panose="020B0702040204020203" pitchFamily="34" charset="0"/>
                  </a:rPr>
                  <a:t>Azure</a:t>
                </a:r>
              </a:p>
              <a:p>
                <a:pPr marL="0" marR="0" lvl="0" indent="0" algn="ctr" defTabSz="609585" rtl="0" eaLnBrk="1" fontAlgn="auto" latinLnBrk="0" hangingPunct="1">
                  <a:lnSpc>
                    <a:spcPct val="100000"/>
                  </a:lnSpc>
                  <a:spcBef>
                    <a:spcPts val="0"/>
                  </a:spcBef>
                  <a:spcAft>
                    <a:spcPts val="0"/>
                  </a:spcAft>
                  <a:buClrTx/>
                  <a:buSzTx/>
                  <a:buFontTx/>
                  <a:buNone/>
                  <a:tabLst/>
                  <a:defRPr/>
                </a:pPr>
                <a:r>
                  <a:rPr lang="en-US" sz="700" dirty="0">
                    <a:latin typeface="Segoe UI"/>
                    <a:cs typeface="Segoe UI Semibold" panose="020B0702040204020203" pitchFamily="34" charset="0"/>
                  </a:rPr>
                  <a:t>Data Share</a:t>
                </a:r>
              </a:p>
            </p:txBody>
          </p:sp>
          <p:sp>
            <p:nvSpPr>
              <p:cNvPr id="221" name="Rectangle 220">
                <a:extLst>
                  <a:ext uri="{FF2B5EF4-FFF2-40B4-BE49-F238E27FC236}">
                    <a16:creationId xmlns:a16="http://schemas.microsoft.com/office/drawing/2014/main" id="{7BB6A18E-693C-4888-B2CD-FF7BBBE0E04A}"/>
                  </a:ext>
                </a:extLst>
              </p:cNvPr>
              <p:cNvSpPr/>
              <p:nvPr/>
            </p:nvSpPr>
            <p:spPr>
              <a:xfrm>
                <a:off x="10242737" y="4022497"/>
                <a:ext cx="1054298" cy="237172"/>
              </a:xfrm>
              <a:prstGeom prst="rect">
                <a:avLst/>
              </a:prstGeom>
              <a:ln>
                <a:noFill/>
              </a:ln>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effectLst/>
                    <a:uLnTx/>
                    <a:uFillTx/>
                    <a:latin typeface="Segoe UI"/>
                    <a:ea typeface="+mn-ea"/>
                    <a:cs typeface="Segoe UI Semibold" panose="020B0702040204020203" pitchFamily="34" charset="0"/>
                  </a:rPr>
                  <a:t>Company B</a:t>
                </a:r>
              </a:p>
            </p:txBody>
          </p:sp>
          <p:pic>
            <p:nvPicPr>
              <p:cNvPr id="222" name="Graphic 221">
                <a:extLst>
                  <a:ext uri="{FF2B5EF4-FFF2-40B4-BE49-F238E27FC236}">
                    <a16:creationId xmlns:a16="http://schemas.microsoft.com/office/drawing/2014/main" id="{42DA2B4F-0008-4EF7-829F-C82BA02B0B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20520" y="3217095"/>
                <a:ext cx="430887" cy="430887"/>
              </a:xfrm>
              <a:prstGeom prst="rect">
                <a:avLst/>
              </a:prstGeom>
            </p:spPr>
          </p:pic>
          <p:sp>
            <p:nvSpPr>
              <p:cNvPr id="223" name="Rectangle 222">
                <a:extLst>
                  <a:ext uri="{FF2B5EF4-FFF2-40B4-BE49-F238E27FC236}">
                    <a16:creationId xmlns:a16="http://schemas.microsoft.com/office/drawing/2014/main" id="{3B70E84A-5C0A-4348-A607-A83BEDE19352}"/>
                  </a:ext>
                </a:extLst>
              </p:cNvPr>
              <p:cNvSpPr/>
              <p:nvPr/>
            </p:nvSpPr>
            <p:spPr bwMode="auto">
              <a:xfrm>
                <a:off x="10271503" y="4585276"/>
                <a:ext cx="1065990" cy="88291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400" err="1">
                  <a:gradFill>
                    <a:gsLst>
                      <a:gs pos="0">
                        <a:srgbClr val="FFFFFF"/>
                      </a:gs>
                      <a:gs pos="100000">
                        <a:srgbClr val="FFFFFF"/>
                      </a:gs>
                    </a:gsLst>
                    <a:lin ang="5400000" scaled="0"/>
                  </a:gradFill>
                  <a:ea typeface="Segoe UI" pitchFamily="34" charset="0"/>
                  <a:cs typeface="Segoe UI" pitchFamily="34" charset="0"/>
                </a:endParaRPr>
              </a:p>
            </p:txBody>
          </p:sp>
          <p:sp>
            <p:nvSpPr>
              <p:cNvPr id="224" name="Rectangle 223">
                <a:extLst>
                  <a:ext uri="{FF2B5EF4-FFF2-40B4-BE49-F238E27FC236}">
                    <a16:creationId xmlns:a16="http://schemas.microsoft.com/office/drawing/2014/main" id="{4A0BEC8E-EE3F-4417-92C5-D65F123EC182}"/>
                  </a:ext>
                </a:extLst>
              </p:cNvPr>
              <p:cNvSpPr/>
              <p:nvPr/>
            </p:nvSpPr>
            <p:spPr>
              <a:xfrm>
                <a:off x="10335101" y="5075446"/>
                <a:ext cx="927350" cy="361002"/>
              </a:xfrm>
              <a:prstGeom prst="rect">
                <a:avLst/>
              </a:prstGeom>
              <a:ln>
                <a:noFill/>
              </a:ln>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effectLst/>
                    <a:uLnTx/>
                    <a:uFillTx/>
                    <a:latin typeface="Segoe UI"/>
                    <a:cs typeface="Segoe UI Semibold" panose="020B0702040204020203" pitchFamily="34" charset="0"/>
                  </a:rPr>
                  <a:t>Azure</a:t>
                </a:r>
              </a:p>
              <a:p>
                <a:pPr marL="0" marR="0" lvl="0" indent="0" algn="ctr" defTabSz="609585" rtl="0" eaLnBrk="1" fontAlgn="auto" latinLnBrk="0" hangingPunct="1">
                  <a:lnSpc>
                    <a:spcPct val="100000"/>
                  </a:lnSpc>
                  <a:spcBef>
                    <a:spcPts val="0"/>
                  </a:spcBef>
                  <a:spcAft>
                    <a:spcPts val="0"/>
                  </a:spcAft>
                  <a:buClrTx/>
                  <a:buSzTx/>
                  <a:buFontTx/>
                  <a:buNone/>
                  <a:tabLst/>
                  <a:defRPr/>
                </a:pPr>
                <a:r>
                  <a:rPr lang="en-US" sz="700" dirty="0">
                    <a:latin typeface="Segoe UI"/>
                    <a:cs typeface="Segoe UI Semibold" panose="020B0702040204020203" pitchFamily="34" charset="0"/>
                  </a:rPr>
                  <a:t>Data Share</a:t>
                </a:r>
              </a:p>
            </p:txBody>
          </p:sp>
          <p:sp>
            <p:nvSpPr>
              <p:cNvPr id="225" name="Rectangle 224">
                <a:extLst>
                  <a:ext uri="{FF2B5EF4-FFF2-40B4-BE49-F238E27FC236}">
                    <a16:creationId xmlns:a16="http://schemas.microsoft.com/office/drawing/2014/main" id="{17C63946-0004-4D1A-A3C9-0D617BC62791}"/>
                  </a:ext>
                </a:extLst>
              </p:cNvPr>
              <p:cNvSpPr/>
              <p:nvPr/>
            </p:nvSpPr>
            <p:spPr>
              <a:xfrm>
                <a:off x="10250143" y="5470647"/>
                <a:ext cx="1054298" cy="237172"/>
              </a:xfrm>
              <a:prstGeom prst="rect">
                <a:avLst/>
              </a:prstGeom>
              <a:ln>
                <a:noFill/>
              </a:ln>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effectLst/>
                    <a:uLnTx/>
                    <a:uFillTx/>
                    <a:latin typeface="Segoe UI"/>
                    <a:ea typeface="+mn-ea"/>
                    <a:cs typeface="Segoe UI Semibold" panose="020B0702040204020203" pitchFamily="34" charset="0"/>
                  </a:rPr>
                  <a:t>Company C</a:t>
                </a:r>
              </a:p>
            </p:txBody>
          </p:sp>
          <p:pic>
            <p:nvPicPr>
              <p:cNvPr id="226" name="Graphic 225">
                <a:extLst>
                  <a:ext uri="{FF2B5EF4-FFF2-40B4-BE49-F238E27FC236}">
                    <a16:creationId xmlns:a16="http://schemas.microsoft.com/office/drawing/2014/main" id="{9E047AB8-D0C3-4039-8FA5-A949FCEA28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27926" y="4665244"/>
                <a:ext cx="430887" cy="430887"/>
              </a:xfrm>
              <a:prstGeom prst="rect">
                <a:avLst/>
              </a:prstGeom>
            </p:spPr>
          </p:pic>
        </p:grpSp>
        <p:grpSp>
          <p:nvGrpSpPr>
            <p:cNvPr id="231" name="Group 230">
              <a:extLst>
                <a:ext uri="{FF2B5EF4-FFF2-40B4-BE49-F238E27FC236}">
                  <a16:creationId xmlns:a16="http://schemas.microsoft.com/office/drawing/2014/main" id="{AC26C504-38CC-4616-A8A5-67425CEA4631}"/>
                </a:ext>
              </a:extLst>
            </p:cNvPr>
            <p:cNvGrpSpPr/>
            <p:nvPr/>
          </p:nvGrpSpPr>
          <p:grpSpPr>
            <a:xfrm>
              <a:off x="877433" y="4544668"/>
              <a:ext cx="3639936" cy="1015343"/>
              <a:chOff x="877433" y="4544668"/>
              <a:chExt cx="3639936" cy="1015343"/>
            </a:xfrm>
          </p:grpSpPr>
          <p:sp>
            <p:nvSpPr>
              <p:cNvPr id="232" name="TextBox 231">
                <a:extLst>
                  <a:ext uri="{FF2B5EF4-FFF2-40B4-BE49-F238E27FC236}">
                    <a16:creationId xmlns:a16="http://schemas.microsoft.com/office/drawing/2014/main" id="{10DCE94A-D0C7-48B6-AC1E-1EDD98B9862C}"/>
                  </a:ext>
                </a:extLst>
              </p:cNvPr>
              <p:cNvSpPr txBox="1"/>
              <p:nvPr/>
            </p:nvSpPr>
            <p:spPr>
              <a:xfrm>
                <a:off x="1485849" y="4686656"/>
                <a:ext cx="809771" cy="284606"/>
              </a:xfrm>
              <a:prstGeom prst="rect">
                <a:avLst/>
              </a:prstGeom>
              <a:noFill/>
            </p:spPr>
            <p:txBody>
              <a:bodyPr wrap="square" lIns="0" tIns="0" rIns="0" bIns="0" rtlCol="0" anchor="ctr" anchorCtr="0">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a:rPr>
                  <a:t>Third party </a:t>
                </a:r>
                <a:r>
                  <a:rPr lang="en-US" sz="800">
                    <a:gradFill>
                      <a:gsLst>
                        <a:gs pos="2917">
                          <a:srgbClr val="1A1A1A"/>
                        </a:gs>
                        <a:gs pos="30000">
                          <a:srgbClr val="1A1A1A"/>
                        </a:gs>
                      </a:gsLst>
                      <a:lin ang="5400000" scaled="0"/>
                    </a:gradFill>
                    <a:latin typeface="Segoe UI Semibold"/>
                  </a:rPr>
                  <a:t>d</a:t>
                </a:r>
                <a:r>
                  <a:rPr kumimoji="0" lang="en-US" sz="800" b="0" i="0" u="none" strike="noStrike" kern="1200" cap="none" spc="0" normalizeH="0" baseline="0" noProof="0" err="1">
                    <a:ln>
                      <a:noFill/>
                    </a:ln>
                    <a:gradFill>
                      <a:gsLst>
                        <a:gs pos="2917">
                          <a:srgbClr val="1A1A1A"/>
                        </a:gs>
                        <a:gs pos="30000">
                          <a:srgbClr val="1A1A1A"/>
                        </a:gs>
                      </a:gsLst>
                      <a:lin ang="5400000" scaled="0"/>
                    </a:gradFill>
                    <a:effectLst/>
                    <a:uLnTx/>
                    <a:uFillTx/>
                    <a:latin typeface="Segoe UI Semibold"/>
                  </a:rPr>
                  <a:t>ata</a:t>
                </a:r>
                <a:endParaRPr kumimoji="0" lang="en-US"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a:endParaRPr>
              </a:p>
            </p:txBody>
          </p:sp>
          <p:pic>
            <p:nvPicPr>
              <p:cNvPr id="233" name="Graphic 232" descr="Newspaper">
                <a:extLst>
                  <a:ext uri="{FF2B5EF4-FFF2-40B4-BE49-F238E27FC236}">
                    <a16:creationId xmlns:a16="http://schemas.microsoft.com/office/drawing/2014/main" id="{FD411069-416D-46ED-9323-9C3BA99F41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01097" y="4638803"/>
                <a:ext cx="387931" cy="387931"/>
              </a:xfrm>
              <a:prstGeom prst="rect">
                <a:avLst/>
              </a:prstGeom>
            </p:spPr>
          </p:pic>
          <p:sp>
            <p:nvSpPr>
              <p:cNvPr id="234" name="Rectangle 233">
                <a:extLst>
                  <a:ext uri="{FF2B5EF4-FFF2-40B4-BE49-F238E27FC236}">
                    <a16:creationId xmlns:a16="http://schemas.microsoft.com/office/drawing/2014/main" id="{85B6BAB5-A210-4B2E-8424-054057E2006F}"/>
                  </a:ext>
                </a:extLst>
              </p:cNvPr>
              <p:cNvSpPr/>
              <p:nvPr/>
            </p:nvSpPr>
            <p:spPr bwMode="auto">
              <a:xfrm>
                <a:off x="1026058" y="4544668"/>
                <a:ext cx="1287085" cy="101534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400" err="1">
                  <a:gradFill>
                    <a:gsLst>
                      <a:gs pos="0">
                        <a:srgbClr val="FFFFFF"/>
                      </a:gs>
                      <a:gs pos="100000">
                        <a:srgbClr val="FFFFFF"/>
                      </a:gs>
                    </a:gsLst>
                    <a:lin ang="5400000" scaled="0"/>
                  </a:gradFill>
                  <a:ea typeface="Segoe UI" pitchFamily="34" charset="0"/>
                  <a:cs typeface="Segoe UI" pitchFamily="34" charset="0"/>
                </a:endParaRPr>
              </a:p>
            </p:txBody>
          </p:sp>
          <p:cxnSp>
            <p:nvCxnSpPr>
              <p:cNvPr id="235" name="Straight Arrow Connector 234">
                <a:extLst>
                  <a:ext uri="{FF2B5EF4-FFF2-40B4-BE49-F238E27FC236}">
                    <a16:creationId xmlns:a16="http://schemas.microsoft.com/office/drawing/2014/main" id="{0AB237A4-B928-4AE8-BE7F-3B0E2191FDF7}"/>
                  </a:ext>
                </a:extLst>
              </p:cNvPr>
              <p:cNvCxnSpPr>
                <a:cxnSpLocks/>
              </p:cNvCxnSpPr>
              <p:nvPr/>
            </p:nvCxnSpPr>
            <p:spPr>
              <a:xfrm>
                <a:off x="2318393" y="5223106"/>
                <a:ext cx="518955" cy="0"/>
              </a:xfrm>
              <a:prstGeom prst="straightConnector1">
                <a:avLst/>
              </a:prstGeom>
              <a:ln w="19050">
                <a:solidFill>
                  <a:schemeClr val="accent1"/>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pic>
            <p:nvPicPr>
              <p:cNvPr id="236" name="Graphic 235">
                <a:extLst>
                  <a:ext uri="{FF2B5EF4-FFF2-40B4-BE49-F238E27FC236}">
                    <a16:creationId xmlns:a16="http://schemas.microsoft.com/office/drawing/2014/main" id="{221E6F9A-E901-4963-AF4C-9FE6D0116F7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25973" y="5009764"/>
                <a:ext cx="426684" cy="426684"/>
              </a:xfrm>
              <a:prstGeom prst="rect">
                <a:avLst/>
              </a:prstGeom>
            </p:spPr>
          </p:pic>
          <p:pic>
            <p:nvPicPr>
              <p:cNvPr id="237" name="Graphic 236">
                <a:extLst>
                  <a:ext uri="{FF2B5EF4-FFF2-40B4-BE49-F238E27FC236}">
                    <a16:creationId xmlns:a16="http://schemas.microsoft.com/office/drawing/2014/main" id="{3063D600-8098-4930-BA8D-ACA81F2960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19880" y="5014220"/>
                <a:ext cx="430887" cy="430887"/>
              </a:xfrm>
              <a:prstGeom prst="rect">
                <a:avLst/>
              </a:prstGeom>
            </p:spPr>
          </p:pic>
          <p:sp>
            <p:nvSpPr>
              <p:cNvPr id="238" name="Rectangle 237">
                <a:extLst>
                  <a:ext uri="{FF2B5EF4-FFF2-40B4-BE49-F238E27FC236}">
                    <a16:creationId xmlns:a16="http://schemas.microsoft.com/office/drawing/2014/main" id="{74C3E417-E2E2-48CA-BB51-0BC623E023E8}"/>
                  </a:ext>
                </a:extLst>
              </p:cNvPr>
              <p:cNvSpPr/>
              <p:nvPr/>
            </p:nvSpPr>
            <p:spPr>
              <a:xfrm>
                <a:off x="3281269" y="5015062"/>
                <a:ext cx="1236100" cy="433202"/>
              </a:xfrm>
              <a:prstGeom prst="rect">
                <a:avLst/>
              </a:prstGeom>
              <a:ln>
                <a:noFill/>
              </a:ln>
            </p:spPr>
            <p:txBody>
              <a:bodyPr wrap="square">
                <a:spAutoFit/>
              </a:bodyPr>
              <a:lstStyle/>
              <a:p>
                <a:pPr marL="0" marR="0" lvl="0" indent="0"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rPr>
                  <a:t>Azure</a:t>
                </a:r>
              </a:p>
              <a:p>
                <a:pPr marL="0" marR="0" lvl="0" indent="0" defTabSz="609585" rtl="0" eaLnBrk="1" fontAlgn="auto" latinLnBrk="0" hangingPunct="1">
                  <a:lnSpc>
                    <a:spcPct val="100000"/>
                  </a:lnSpc>
                  <a:spcBef>
                    <a:spcPts val="0"/>
                  </a:spcBef>
                  <a:spcAft>
                    <a:spcPts val="0"/>
                  </a:spcAft>
                  <a:buClrTx/>
                  <a:buSzTx/>
                  <a:buFontTx/>
                  <a:buNone/>
                  <a:tabLst/>
                  <a:defRPr/>
                </a:pPr>
                <a:r>
                  <a:rPr lang="en-US" sz="900" dirty="0">
                    <a:latin typeface="Segoe UI Semibold" panose="020B0702040204020203" pitchFamily="34" charset="0"/>
                    <a:cs typeface="Segoe UI Semibold" panose="020B0702040204020203" pitchFamily="34" charset="0"/>
                  </a:rPr>
                  <a:t>Data Share</a:t>
                </a:r>
              </a:p>
            </p:txBody>
          </p:sp>
          <p:sp>
            <p:nvSpPr>
              <p:cNvPr id="239" name="Rectangle 238">
                <a:extLst>
                  <a:ext uri="{FF2B5EF4-FFF2-40B4-BE49-F238E27FC236}">
                    <a16:creationId xmlns:a16="http://schemas.microsoft.com/office/drawing/2014/main" id="{EAD1A5F0-2606-4AE4-A457-16CB966CBC15}"/>
                  </a:ext>
                </a:extLst>
              </p:cNvPr>
              <p:cNvSpPr/>
              <p:nvPr/>
            </p:nvSpPr>
            <p:spPr>
              <a:xfrm>
                <a:off x="877433" y="5057229"/>
                <a:ext cx="999640" cy="361002"/>
              </a:xfrm>
              <a:prstGeom prst="rect">
                <a:avLst/>
              </a:prstGeom>
              <a:ln>
                <a:noFill/>
              </a:ln>
            </p:spPr>
            <p:txBody>
              <a:bodyPr wrap="square">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effectLst/>
                    <a:uLnTx/>
                    <a:uFillTx/>
                    <a:latin typeface="Segoe UI"/>
                    <a:cs typeface="Segoe UI Semibold" panose="020B0702040204020203" pitchFamily="34" charset="0"/>
                  </a:rPr>
                  <a:t>Azure</a:t>
                </a:r>
              </a:p>
              <a:p>
                <a:pPr marL="0" marR="0" lvl="0" indent="0" algn="r" defTabSz="609585" rtl="0" eaLnBrk="1" fontAlgn="auto" latinLnBrk="0" hangingPunct="1">
                  <a:lnSpc>
                    <a:spcPct val="100000"/>
                  </a:lnSpc>
                  <a:spcBef>
                    <a:spcPts val="0"/>
                  </a:spcBef>
                  <a:spcAft>
                    <a:spcPts val="0"/>
                  </a:spcAft>
                  <a:buClrTx/>
                  <a:buSzTx/>
                  <a:buFontTx/>
                  <a:buNone/>
                  <a:tabLst/>
                  <a:defRPr/>
                </a:pPr>
                <a:r>
                  <a:rPr lang="en-US" sz="700" dirty="0">
                    <a:latin typeface="Segoe UI"/>
                    <a:cs typeface="Segoe UI Semibold" panose="020B0702040204020203" pitchFamily="34" charset="0"/>
                  </a:rPr>
                  <a:t>Data Share</a:t>
                </a:r>
              </a:p>
            </p:txBody>
          </p:sp>
        </p:grpSp>
      </p:grpSp>
      <p:sp>
        <p:nvSpPr>
          <p:cNvPr id="240" name="TextBox 239">
            <a:extLst>
              <a:ext uri="{FF2B5EF4-FFF2-40B4-BE49-F238E27FC236}">
                <a16:creationId xmlns:a16="http://schemas.microsoft.com/office/drawing/2014/main" id="{F730AE04-72F2-4F0E-ABB0-ED71039F69E8}"/>
              </a:ext>
            </a:extLst>
          </p:cNvPr>
          <p:cNvSpPr txBox="1"/>
          <p:nvPr/>
        </p:nvSpPr>
        <p:spPr>
          <a:xfrm>
            <a:off x="8984854" y="4516498"/>
            <a:ext cx="1682352" cy="107722"/>
          </a:xfrm>
          <a:prstGeom prst="rect">
            <a:avLst/>
          </a:prstGeom>
          <a:noFill/>
        </p:spPr>
        <p:txBody>
          <a:bodyPr wrap="square" lIns="0" tIns="0" rIns="0" bIns="0" rtlCol="0" anchor="ctr" anchorCtr="0">
            <a:spAutoFit/>
          </a:bodyPr>
          <a:lstStyle>
            <a:defPPr>
              <a:defRPr lang="en-US"/>
            </a:defPPr>
            <a:lvl1pPr marR="0" lvl="0" indent="0" algn="ctr" defTabSz="914367" fontAlgn="auto">
              <a:lnSpc>
                <a:spcPct val="100000"/>
              </a:lnSpc>
              <a:spcBef>
                <a:spcPts val="0"/>
              </a:spcBef>
              <a:spcAft>
                <a:spcPts val="0"/>
              </a:spcAft>
              <a:buClrTx/>
              <a:buSzTx/>
              <a:buFontTx/>
              <a:buNone/>
              <a:tabLst/>
              <a:defRPr sz="1000">
                <a:gradFill>
                  <a:gsLst>
                    <a:gs pos="2917">
                      <a:srgbClr val="1A1A1A"/>
                    </a:gs>
                    <a:gs pos="30000">
                      <a:srgbClr val="1A1A1A"/>
                    </a:gs>
                  </a:gsLst>
                  <a:lin ang="5400000" scaled="0"/>
                </a:gradFill>
                <a:latin typeface="Segoe UI" panose="020B0502040204020203" pitchFamily="34" charset="0"/>
                <a:cs typeface="Segoe UI" panose="020B0502040204020203" pitchFamily="34" charset="0"/>
              </a:defRPr>
            </a:lvl1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panose="020B0502040204020203" pitchFamily="34" charset="0"/>
                <a:ea typeface="+mn-ea"/>
                <a:cs typeface="Segoe UI" panose="020B0502040204020203" pitchFamily="34" charset="0"/>
              </a:rPr>
              <a:t>Easily and securely share data</a:t>
            </a:r>
          </a:p>
        </p:txBody>
      </p:sp>
      <p:cxnSp>
        <p:nvCxnSpPr>
          <p:cNvPr id="93" name="Straight Connector 92">
            <a:extLst>
              <a:ext uri="{FF2B5EF4-FFF2-40B4-BE49-F238E27FC236}">
                <a16:creationId xmlns:a16="http://schemas.microsoft.com/office/drawing/2014/main" id="{A98AB604-872D-4F41-A173-162E0872DF45}"/>
              </a:ext>
            </a:extLst>
          </p:cNvPr>
          <p:cNvCxnSpPr>
            <a:cxnSpLocks/>
          </p:cNvCxnSpPr>
          <p:nvPr/>
        </p:nvCxnSpPr>
        <p:spPr>
          <a:xfrm>
            <a:off x="586391" y="2545838"/>
            <a:ext cx="2976616" cy="1"/>
          </a:xfrm>
          <a:prstGeom prst="line">
            <a:avLst/>
          </a:prstGeom>
          <a:ln w="635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C8C72AB-A4E5-4A2E-A873-66D3F0612592}"/>
              </a:ext>
            </a:extLst>
          </p:cNvPr>
          <p:cNvCxnSpPr>
            <a:cxnSpLocks/>
          </p:cNvCxnSpPr>
          <p:nvPr/>
        </p:nvCxnSpPr>
        <p:spPr>
          <a:xfrm>
            <a:off x="581127" y="3694837"/>
            <a:ext cx="2976616" cy="1"/>
          </a:xfrm>
          <a:prstGeom prst="line">
            <a:avLst/>
          </a:prstGeom>
          <a:ln w="635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923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600E9-2114-41DD-BBB1-819BF662E844}"/>
              </a:ext>
            </a:extLst>
          </p:cNvPr>
          <p:cNvSpPr>
            <a:spLocks noGrp="1"/>
          </p:cNvSpPr>
          <p:nvPr>
            <p:ph type="title"/>
          </p:nvPr>
        </p:nvSpPr>
        <p:spPr/>
        <p:txBody>
          <a:bodyPr/>
          <a:lstStyle/>
          <a:p>
            <a:r>
              <a:rPr lang="en-US" dirty="0"/>
              <a:t>How data share works</a:t>
            </a:r>
          </a:p>
        </p:txBody>
      </p:sp>
      <p:sp>
        <p:nvSpPr>
          <p:cNvPr id="5" name="Rectangle 4">
            <a:extLst>
              <a:ext uri="{FF2B5EF4-FFF2-40B4-BE49-F238E27FC236}">
                <a16:creationId xmlns:a16="http://schemas.microsoft.com/office/drawing/2014/main" id="{FB19DAE9-75D4-47C4-83C1-FC18A16145E1}"/>
              </a:ext>
            </a:extLst>
          </p:cNvPr>
          <p:cNvSpPr/>
          <p:nvPr/>
        </p:nvSpPr>
        <p:spPr>
          <a:xfrm>
            <a:off x="1780056" y="1183770"/>
            <a:ext cx="6096000" cy="923330"/>
          </a:xfrm>
          <a:prstGeom prst="rect">
            <a:avLst/>
          </a:prstGeom>
        </p:spPr>
        <p:txBody>
          <a:bodyPr>
            <a:spAutoFit/>
          </a:bodyPr>
          <a:lstStyle/>
          <a:p>
            <a:pPr>
              <a:buFont typeface="Arial" panose="020B0604020202020204" pitchFamily="34" charset="0"/>
              <a:buChar char="•"/>
            </a:pPr>
            <a:endParaRPr lang="en-US" dirty="0">
              <a:solidFill>
                <a:srgbClr val="FF0000"/>
              </a:solidFill>
              <a:latin typeface="&amp;quot"/>
            </a:endParaRPr>
          </a:p>
          <a:p>
            <a:pPr>
              <a:buFont typeface="Arial" panose="020B0604020202020204" pitchFamily="34" charset="0"/>
              <a:buChar char="•"/>
            </a:pPr>
            <a:endParaRPr lang="en-US" dirty="0">
              <a:solidFill>
                <a:srgbClr val="FF0000"/>
              </a:solidFill>
              <a:latin typeface="&amp;quot"/>
            </a:endParaRPr>
          </a:p>
          <a:p>
            <a:pPr>
              <a:buFont typeface="Arial" panose="020B0604020202020204" pitchFamily="34" charset="0"/>
              <a:buChar char="•"/>
            </a:pPr>
            <a:endParaRPr lang="en-US" b="0" i="0" u="none" strike="noStrike" dirty="0">
              <a:solidFill>
                <a:srgbClr val="FF0000"/>
              </a:solidFill>
              <a:effectLst/>
              <a:latin typeface="&amp;quot"/>
            </a:endParaRPr>
          </a:p>
        </p:txBody>
      </p:sp>
      <p:grpSp>
        <p:nvGrpSpPr>
          <p:cNvPr id="19" name="Group 18">
            <a:extLst>
              <a:ext uri="{FF2B5EF4-FFF2-40B4-BE49-F238E27FC236}">
                <a16:creationId xmlns:a16="http://schemas.microsoft.com/office/drawing/2014/main" id="{E2F65F5A-3827-47EA-8F10-750A5FB311BC}"/>
              </a:ext>
            </a:extLst>
          </p:cNvPr>
          <p:cNvGrpSpPr/>
          <p:nvPr/>
        </p:nvGrpSpPr>
        <p:grpSpPr>
          <a:xfrm>
            <a:off x="6242050" y="1717705"/>
            <a:ext cx="5386842" cy="3824895"/>
            <a:chOff x="6242050" y="1717705"/>
            <a:chExt cx="5386842" cy="3824895"/>
          </a:xfrm>
        </p:grpSpPr>
        <p:cxnSp>
          <p:nvCxnSpPr>
            <p:cNvPr id="20" name="Straight Connector 19">
              <a:extLst>
                <a:ext uri="{FF2B5EF4-FFF2-40B4-BE49-F238E27FC236}">
                  <a16:creationId xmlns:a16="http://schemas.microsoft.com/office/drawing/2014/main" id="{16D764AC-2940-4646-9BDC-DFA52C3843C9}"/>
                </a:ext>
              </a:extLst>
            </p:cNvPr>
            <p:cNvCxnSpPr>
              <a:cxnSpLocks/>
              <a:stCxn id="52" idx="3"/>
            </p:cNvCxnSpPr>
            <p:nvPr/>
          </p:nvCxnSpPr>
          <p:spPr>
            <a:xfrm>
              <a:off x="9775390" y="4616574"/>
              <a:ext cx="533400" cy="0"/>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D2843DE-A860-42AA-AF31-B10DA20A90D9}"/>
                </a:ext>
              </a:extLst>
            </p:cNvPr>
            <p:cNvSpPr/>
            <p:nvPr/>
          </p:nvSpPr>
          <p:spPr bwMode="auto">
            <a:xfrm>
              <a:off x="6571552" y="2914415"/>
              <a:ext cx="1523999" cy="1066800"/>
            </a:xfrm>
            <a:prstGeom prst="rect">
              <a:avLst/>
            </a:prstGeom>
            <a:solidFill>
              <a:schemeClr val="bg1"/>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defRPr/>
              </a:pPr>
              <a:r>
                <a:rPr lang="en-US" sz="2000" kern="0" dirty="0">
                  <a:ea typeface="Segoe UI" pitchFamily="34" charset="0"/>
                  <a:cs typeface="Segoe UI" pitchFamily="34" charset="0"/>
                </a:rPr>
                <a:t>Source store</a:t>
              </a:r>
            </a:p>
          </p:txBody>
        </p:sp>
        <p:sp>
          <p:nvSpPr>
            <p:cNvPr id="22" name="Rectangle 21">
              <a:extLst>
                <a:ext uri="{FF2B5EF4-FFF2-40B4-BE49-F238E27FC236}">
                  <a16:creationId xmlns:a16="http://schemas.microsoft.com/office/drawing/2014/main" id="{DD31AA57-BBF7-430D-91E7-86627E0A367B}"/>
                </a:ext>
              </a:extLst>
            </p:cNvPr>
            <p:cNvSpPr/>
            <p:nvPr/>
          </p:nvSpPr>
          <p:spPr bwMode="auto">
            <a:xfrm>
              <a:off x="9775390" y="2914415"/>
              <a:ext cx="1523999" cy="1066800"/>
            </a:xfrm>
            <a:prstGeom prst="rect">
              <a:avLst/>
            </a:prstGeom>
            <a:solidFill>
              <a:schemeClr val="bg1"/>
            </a:solidFill>
            <a:ln>
              <a:noFill/>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defRPr/>
              </a:pPr>
              <a:r>
                <a:rPr lang="en-US" sz="2000" kern="0">
                  <a:ea typeface="Segoe UI" pitchFamily="34" charset="0"/>
                  <a:cs typeface="Segoe UI" pitchFamily="34" charset="0"/>
                </a:rPr>
                <a:t>Target store</a:t>
              </a:r>
            </a:p>
          </p:txBody>
        </p:sp>
        <p:cxnSp>
          <p:nvCxnSpPr>
            <p:cNvPr id="23" name="Connector: Elbow 22">
              <a:extLst>
                <a:ext uri="{FF2B5EF4-FFF2-40B4-BE49-F238E27FC236}">
                  <a16:creationId xmlns:a16="http://schemas.microsoft.com/office/drawing/2014/main" id="{E5DF3FB0-0F32-47FF-83AD-D4996302490B}"/>
                </a:ext>
              </a:extLst>
            </p:cNvPr>
            <p:cNvCxnSpPr>
              <a:cxnSpLocks/>
              <a:stCxn id="21" idx="2"/>
              <a:endCxn id="52" idx="1"/>
            </p:cNvCxnSpPr>
            <p:nvPr/>
          </p:nvCxnSpPr>
          <p:spPr>
            <a:xfrm rot="16200000" flipH="1">
              <a:off x="7405310" y="3909456"/>
              <a:ext cx="635359" cy="778875"/>
            </a:xfrm>
            <a:prstGeom prst="bentConnector2">
              <a:avLst/>
            </a:prstGeom>
            <a:noFill/>
            <a:ln w="15875" cap="flat" cmpd="sng" algn="ctr">
              <a:solidFill>
                <a:schemeClr val="accent1"/>
              </a:solidFill>
              <a:prstDash val="solid"/>
              <a:headEnd type="none" w="lg" len="med"/>
              <a:tailEnd type="none"/>
            </a:ln>
            <a:effectLst/>
          </p:spPr>
        </p:cxnSp>
        <p:cxnSp>
          <p:nvCxnSpPr>
            <p:cNvPr id="24" name="Straight Arrow Connector 23">
              <a:extLst>
                <a:ext uri="{FF2B5EF4-FFF2-40B4-BE49-F238E27FC236}">
                  <a16:creationId xmlns:a16="http://schemas.microsoft.com/office/drawing/2014/main" id="{1F77412A-E229-4A7E-BCC8-8CAFF15CF40F}"/>
                </a:ext>
              </a:extLst>
            </p:cNvPr>
            <p:cNvCxnSpPr>
              <a:cxnSpLocks/>
            </p:cNvCxnSpPr>
            <p:nvPr/>
          </p:nvCxnSpPr>
          <p:spPr>
            <a:xfrm flipV="1">
              <a:off x="7776153" y="2380164"/>
              <a:ext cx="2306631" cy="1"/>
            </a:xfrm>
            <a:prstGeom prst="straightConnector1">
              <a:avLst/>
            </a:prstGeom>
            <a:noFill/>
            <a:ln w="15875" cap="flat" cmpd="sng" algn="ctr">
              <a:solidFill>
                <a:srgbClr val="1A1A1A"/>
              </a:solidFill>
              <a:prstDash val="solid"/>
              <a:headEnd type="none" w="lg" len="med"/>
              <a:tailEnd type="triangle" w="lg" len="med"/>
            </a:ln>
            <a:effectLst/>
          </p:spPr>
        </p:cxnSp>
        <p:pic>
          <p:nvPicPr>
            <p:cNvPr id="25" name="Graphic 24">
              <a:extLst>
                <a:ext uri="{FF2B5EF4-FFF2-40B4-BE49-F238E27FC236}">
                  <a16:creationId xmlns:a16="http://schemas.microsoft.com/office/drawing/2014/main" id="{AB1563B7-DA3C-44CC-80CA-7B6F4A7F3B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0136" y="2148555"/>
              <a:ext cx="457200" cy="457200"/>
            </a:xfrm>
            <a:prstGeom prst="rect">
              <a:avLst/>
            </a:prstGeom>
          </p:spPr>
        </p:pic>
        <p:sp>
          <p:nvSpPr>
            <p:cNvPr id="26" name="Rectangle 25">
              <a:extLst>
                <a:ext uri="{FF2B5EF4-FFF2-40B4-BE49-F238E27FC236}">
                  <a16:creationId xmlns:a16="http://schemas.microsoft.com/office/drawing/2014/main" id="{ADAA9E6D-AD94-405D-B67B-5FE8059A3200}"/>
                </a:ext>
              </a:extLst>
            </p:cNvPr>
            <p:cNvSpPr/>
            <p:nvPr/>
          </p:nvSpPr>
          <p:spPr bwMode="auto">
            <a:xfrm>
              <a:off x="6242050" y="1717705"/>
              <a:ext cx="2183004" cy="423099"/>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1243265"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egoe UI Semibold" panose="020B0702040204020203" pitchFamily="34" charset="0"/>
                  <a:ea typeface="Segoe UI" pitchFamily="34" charset="0"/>
                  <a:cs typeface="Segoe UI Semibold" panose="020B0702040204020203" pitchFamily="34" charset="0"/>
                </a:rPr>
                <a:t>Data provider</a:t>
              </a:r>
            </a:p>
          </p:txBody>
        </p:sp>
        <p:sp>
          <p:nvSpPr>
            <p:cNvPr id="27" name="Rectangle 26">
              <a:extLst>
                <a:ext uri="{FF2B5EF4-FFF2-40B4-BE49-F238E27FC236}">
                  <a16:creationId xmlns:a16="http://schemas.microsoft.com/office/drawing/2014/main" id="{1007B886-D908-4B99-A20A-629EDAE4A37A}"/>
                </a:ext>
              </a:extLst>
            </p:cNvPr>
            <p:cNvSpPr/>
            <p:nvPr/>
          </p:nvSpPr>
          <p:spPr bwMode="auto">
            <a:xfrm>
              <a:off x="9445888" y="1717705"/>
              <a:ext cx="2183004" cy="423099"/>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1243265"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egoe UI Semibold" panose="020B0702040204020203" pitchFamily="34" charset="0"/>
                  <a:ea typeface="Segoe UI" pitchFamily="34" charset="0"/>
                  <a:cs typeface="Segoe UI Semibold" panose="020B0702040204020203" pitchFamily="34" charset="0"/>
                </a:rPr>
                <a:t>Data consumer</a:t>
              </a:r>
            </a:p>
          </p:txBody>
        </p:sp>
        <p:pic>
          <p:nvPicPr>
            <p:cNvPr id="28" name="Graphic 27">
              <a:extLst>
                <a:ext uri="{FF2B5EF4-FFF2-40B4-BE49-F238E27FC236}">
                  <a16:creationId xmlns:a16="http://schemas.microsoft.com/office/drawing/2014/main" id="{F9C8C955-C4C2-40E5-8FE0-B3FFEBE6EB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08790" y="2148555"/>
              <a:ext cx="457200" cy="457200"/>
            </a:xfrm>
            <a:prstGeom prst="rect">
              <a:avLst/>
            </a:prstGeom>
          </p:spPr>
        </p:pic>
        <p:sp>
          <p:nvSpPr>
            <p:cNvPr id="42" name="Rectangle 41">
              <a:extLst>
                <a:ext uri="{FF2B5EF4-FFF2-40B4-BE49-F238E27FC236}">
                  <a16:creationId xmlns:a16="http://schemas.microsoft.com/office/drawing/2014/main" id="{DECD5805-4599-4354-A3FC-04C00251CF63}"/>
                </a:ext>
              </a:extLst>
            </p:cNvPr>
            <p:cNvSpPr/>
            <p:nvPr/>
          </p:nvSpPr>
          <p:spPr bwMode="auto">
            <a:xfrm>
              <a:off x="8348631" y="2195125"/>
              <a:ext cx="1207433" cy="354721"/>
            </a:xfrm>
            <a:prstGeom prst="rect">
              <a:avLst/>
            </a:prstGeom>
            <a:solidFill>
              <a:srgbClr val="FFFFFF"/>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rPr>
                <a:t>Invitation</a:t>
              </a:r>
            </a:p>
          </p:txBody>
        </p:sp>
        <p:sp>
          <p:nvSpPr>
            <p:cNvPr id="43" name="Rectangle 42">
              <a:extLst>
                <a:ext uri="{FF2B5EF4-FFF2-40B4-BE49-F238E27FC236}">
                  <a16:creationId xmlns:a16="http://schemas.microsoft.com/office/drawing/2014/main" id="{8E575572-EE0A-42F6-8A93-B99950C33F3E}"/>
                </a:ext>
              </a:extLst>
            </p:cNvPr>
            <p:cNvSpPr/>
            <p:nvPr/>
          </p:nvSpPr>
          <p:spPr bwMode="auto">
            <a:xfrm>
              <a:off x="8112427" y="5187879"/>
              <a:ext cx="1679839" cy="354721"/>
            </a:xfrm>
            <a:prstGeom prst="rect">
              <a:avLst/>
            </a:prstGeom>
            <a:solidFill>
              <a:srgbClr val="FFFFFF"/>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rPr>
                <a:t>In-place access</a:t>
              </a:r>
            </a:p>
          </p:txBody>
        </p:sp>
        <p:grpSp>
          <p:nvGrpSpPr>
            <p:cNvPr id="44" name="Group 43">
              <a:extLst>
                <a:ext uri="{FF2B5EF4-FFF2-40B4-BE49-F238E27FC236}">
                  <a16:creationId xmlns:a16="http://schemas.microsoft.com/office/drawing/2014/main" id="{C418383D-933C-4DC0-9F7C-5D57BA09FE74}"/>
                </a:ext>
              </a:extLst>
            </p:cNvPr>
            <p:cNvGrpSpPr/>
            <p:nvPr/>
          </p:nvGrpSpPr>
          <p:grpSpPr>
            <a:xfrm>
              <a:off x="8112427" y="4315842"/>
              <a:ext cx="1764564" cy="478092"/>
              <a:chOff x="8112427" y="4601599"/>
              <a:chExt cx="1764564" cy="478092"/>
            </a:xfrm>
          </p:grpSpPr>
          <p:sp>
            <p:nvSpPr>
              <p:cNvPr id="51" name="Rectangle 50">
                <a:extLst>
                  <a:ext uri="{FF2B5EF4-FFF2-40B4-BE49-F238E27FC236}">
                    <a16:creationId xmlns:a16="http://schemas.microsoft.com/office/drawing/2014/main" id="{3D74DEC8-AC45-428B-8A8C-A4B5FCDC2B92}"/>
                  </a:ext>
                </a:extLst>
              </p:cNvPr>
              <p:cNvSpPr/>
              <p:nvPr/>
            </p:nvSpPr>
            <p:spPr bwMode="auto">
              <a:xfrm>
                <a:off x="8214028" y="4601599"/>
                <a:ext cx="1662963" cy="354721"/>
              </a:xfrm>
              <a:prstGeom prst="rect">
                <a:avLst/>
              </a:prstGeom>
              <a:solidFill>
                <a:srgbClr val="FFFFFF"/>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endParaRPr>
              </a:p>
            </p:txBody>
          </p:sp>
          <p:sp>
            <p:nvSpPr>
              <p:cNvPr id="52" name="Rectangle 51">
                <a:extLst>
                  <a:ext uri="{FF2B5EF4-FFF2-40B4-BE49-F238E27FC236}">
                    <a16:creationId xmlns:a16="http://schemas.microsoft.com/office/drawing/2014/main" id="{26F5437C-B460-4BD1-BEAE-502C14AAF51C}"/>
                  </a:ext>
                </a:extLst>
              </p:cNvPr>
              <p:cNvSpPr/>
              <p:nvPr/>
            </p:nvSpPr>
            <p:spPr bwMode="auto">
              <a:xfrm>
                <a:off x="8112427" y="4724970"/>
                <a:ext cx="1662963" cy="354721"/>
              </a:xfrm>
              <a:prstGeom prst="rect">
                <a:avLst/>
              </a:prstGeom>
              <a:solidFill>
                <a:srgbClr val="FFFFFF"/>
              </a:solidFill>
              <a:ln w="9525" cap="flat" cmpd="sng" algn="ctr">
                <a:noFill/>
                <a:prstDash val="solid"/>
                <a:headEnd type="none" w="med" len="med"/>
                <a:tailEnd type="none" w="med" len="med"/>
              </a:ln>
              <a:effectLst>
                <a:outerShdw blurRad="177800" dist="50800" dir="2400000" algn="tl" rotWithShape="0">
                  <a:prstClr val="black">
                    <a:alpha val="40000"/>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ea typeface="Segoe UI" pitchFamily="34" charset="0"/>
                    <a:cs typeface="Segoe UI" pitchFamily="34" charset="0"/>
                  </a:rPr>
                  <a:t>Snapshot</a:t>
                </a:r>
              </a:p>
            </p:txBody>
          </p:sp>
        </p:grpSp>
        <p:cxnSp>
          <p:nvCxnSpPr>
            <p:cNvPr id="45" name="Elbow Connector 61">
              <a:extLst>
                <a:ext uri="{FF2B5EF4-FFF2-40B4-BE49-F238E27FC236}">
                  <a16:creationId xmlns:a16="http://schemas.microsoft.com/office/drawing/2014/main" id="{575BFA77-CE3E-44A7-95E9-FBBD9BE8C1E7}"/>
                </a:ext>
              </a:extLst>
            </p:cNvPr>
            <p:cNvCxnSpPr>
              <a:cxnSpLocks/>
              <a:stCxn id="22" idx="2"/>
              <a:endCxn id="43" idx="3"/>
            </p:cNvCxnSpPr>
            <p:nvPr/>
          </p:nvCxnSpPr>
          <p:spPr>
            <a:xfrm rot="5400000">
              <a:off x="9472816" y="4300665"/>
              <a:ext cx="1384025" cy="745124"/>
            </a:xfrm>
            <a:prstGeom prst="bentConnector2">
              <a:avLst/>
            </a:prstGeom>
            <a:ln w="15875">
              <a:solidFill>
                <a:srgbClr val="011F5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Elbow Connector 69">
              <a:extLst>
                <a:ext uri="{FF2B5EF4-FFF2-40B4-BE49-F238E27FC236}">
                  <a16:creationId xmlns:a16="http://schemas.microsoft.com/office/drawing/2014/main" id="{425F8288-D500-4F7A-B390-B037E43FA70A}"/>
                </a:ext>
              </a:extLst>
            </p:cNvPr>
            <p:cNvCxnSpPr>
              <a:cxnSpLocks/>
              <a:stCxn id="43" idx="1"/>
            </p:cNvCxnSpPr>
            <p:nvPr/>
          </p:nvCxnSpPr>
          <p:spPr>
            <a:xfrm rot="10800000">
              <a:off x="7110137" y="4068530"/>
              <a:ext cx="1002291" cy="1296711"/>
            </a:xfrm>
            <a:prstGeom prst="bentConnector2">
              <a:avLst/>
            </a:prstGeom>
            <a:ln w="15875">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1200098-794D-48AC-9469-BD13E58345E8}"/>
                </a:ext>
              </a:extLst>
            </p:cNvPr>
            <p:cNvCxnSpPr>
              <a:cxnSpLocks/>
            </p:cNvCxnSpPr>
            <p:nvPr/>
          </p:nvCxnSpPr>
          <p:spPr>
            <a:xfrm flipV="1">
              <a:off x="10308790" y="4068529"/>
              <a:ext cx="0" cy="548044"/>
            </a:xfrm>
            <a:prstGeom prst="line">
              <a:avLst/>
            </a:prstGeom>
            <a:ln w="15875">
              <a:solidFill>
                <a:schemeClr val="accent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3E7C44C9-BBAF-41B3-B944-643D8AECDDCC}"/>
                </a:ext>
              </a:extLst>
            </p:cNvPr>
            <p:cNvSpPr/>
            <p:nvPr/>
          </p:nvSpPr>
          <p:spPr bwMode="auto">
            <a:xfrm>
              <a:off x="6571552" y="2914415"/>
              <a:ext cx="1523999" cy="119100"/>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defRPr/>
              </a:pPr>
              <a:endParaRPr lang="en-US" sz="2000" kern="0">
                <a:ea typeface="Segoe UI" pitchFamily="34" charset="0"/>
                <a:cs typeface="Segoe UI" pitchFamily="34" charset="0"/>
              </a:endParaRPr>
            </a:p>
          </p:txBody>
        </p:sp>
        <p:sp>
          <p:nvSpPr>
            <p:cNvPr id="49" name="Rectangle 48">
              <a:extLst>
                <a:ext uri="{FF2B5EF4-FFF2-40B4-BE49-F238E27FC236}">
                  <a16:creationId xmlns:a16="http://schemas.microsoft.com/office/drawing/2014/main" id="{E516FCF0-E2CC-44DA-AB05-338FA59445BF}"/>
                </a:ext>
              </a:extLst>
            </p:cNvPr>
            <p:cNvSpPr/>
            <p:nvPr/>
          </p:nvSpPr>
          <p:spPr bwMode="auto">
            <a:xfrm>
              <a:off x="9775389" y="2914415"/>
              <a:ext cx="1523999" cy="119100"/>
            </a:xfrm>
            <a:prstGeom prst="rect">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defRPr/>
              </a:pPr>
              <a:endParaRPr lang="en-US" sz="2000" kern="0">
                <a:ea typeface="Segoe UI" pitchFamily="34" charset="0"/>
                <a:cs typeface="Segoe UI" pitchFamily="34" charset="0"/>
              </a:endParaRPr>
            </a:p>
          </p:txBody>
        </p:sp>
        <p:sp>
          <p:nvSpPr>
            <p:cNvPr id="50" name="TextBox 49">
              <a:extLst>
                <a:ext uri="{FF2B5EF4-FFF2-40B4-BE49-F238E27FC236}">
                  <a16:creationId xmlns:a16="http://schemas.microsoft.com/office/drawing/2014/main" id="{42A02C43-9B2E-40BB-A4A2-6B57C7AB0799}"/>
                </a:ext>
              </a:extLst>
            </p:cNvPr>
            <p:cNvSpPr txBox="1"/>
            <p:nvPr/>
          </p:nvSpPr>
          <p:spPr>
            <a:xfrm>
              <a:off x="8805885" y="4915019"/>
              <a:ext cx="206788" cy="184666"/>
            </a:xfrm>
            <a:prstGeom prst="rect">
              <a:avLst/>
            </a:prstGeom>
            <a:noFill/>
          </p:spPr>
          <p:txBody>
            <a:bodyPr wrap="none" lIns="0" tIns="0" rIns="0" bIns="0" rtlCol="0">
              <a:spAutoFit/>
            </a:bodyPr>
            <a:lstStyle/>
            <a:p>
              <a:pPr algn="l"/>
              <a:r>
                <a:rPr lang="en-US" sz="1200">
                  <a:gradFill>
                    <a:gsLst>
                      <a:gs pos="2917">
                        <a:schemeClr val="tx1"/>
                      </a:gs>
                      <a:gs pos="30000">
                        <a:schemeClr val="tx1"/>
                      </a:gs>
                    </a:gsLst>
                    <a:lin ang="5400000" scaled="0"/>
                  </a:gradFill>
                </a:rPr>
                <a:t>OR</a:t>
              </a:r>
            </a:p>
          </p:txBody>
        </p:sp>
      </p:grpSp>
      <p:sp>
        <p:nvSpPr>
          <p:cNvPr id="53" name="Text Placeholder 3">
            <a:extLst>
              <a:ext uri="{FF2B5EF4-FFF2-40B4-BE49-F238E27FC236}">
                <a16:creationId xmlns:a16="http://schemas.microsoft.com/office/drawing/2014/main" id="{54401028-8010-4914-A7B2-6944630CC2C0}"/>
              </a:ext>
            </a:extLst>
          </p:cNvPr>
          <p:cNvSpPr>
            <a:spLocks noGrp="1"/>
          </p:cNvSpPr>
          <p:nvPr>
            <p:ph type="body" sz="quarter" idx="10"/>
          </p:nvPr>
        </p:nvSpPr>
        <p:spPr>
          <a:xfrm>
            <a:off x="593356" y="1513162"/>
            <a:ext cx="5356595" cy="4339650"/>
          </a:xfrm>
        </p:spPr>
        <p:txBody>
          <a:bodyPr/>
          <a:lstStyle/>
          <a:p>
            <a:pPr fontAlgn="base">
              <a:spcBef>
                <a:spcPts val="0"/>
              </a:spcBef>
              <a:spcAft>
                <a:spcPts val="1200"/>
              </a:spcAft>
            </a:pPr>
            <a:r>
              <a:rPr lang="en-US" sz="2400" dirty="0">
                <a:solidFill>
                  <a:srgbClr val="0070C0"/>
                </a:solidFill>
              </a:rPr>
              <a:t>Cross tenant </a:t>
            </a:r>
            <a:r>
              <a:rPr lang="en-US" sz="2400" dirty="0"/>
              <a:t>data sharing​</a:t>
            </a:r>
          </a:p>
          <a:p>
            <a:pPr fontAlgn="base">
              <a:spcBef>
                <a:spcPts val="0"/>
              </a:spcBef>
              <a:spcAft>
                <a:spcPts val="600"/>
              </a:spcAft>
            </a:pPr>
            <a:r>
              <a:rPr lang="en-US" sz="2400" dirty="0">
                <a:solidFill>
                  <a:srgbClr val="0070C0"/>
                </a:solidFill>
              </a:rPr>
              <a:t>Data provider </a:t>
            </a:r>
            <a:r>
              <a:rPr lang="en-US" sz="2400" dirty="0"/>
              <a:t>initiates sharing​</a:t>
            </a:r>
          </a:p>
          <a:p>
            <a:pPr marL="571500" lvl="1" indent="-342900" fontAlgn="base">
              <a:spcBef>
                <a:spcPts val="0"/>
              </a:spcBef>
              <a:buFont typeface="Arial" panose="020B0604020202020204" pitchFamily="34" charset="0"/>
              <a:buChar char="•"/>
            </a:pPr>
            <a:r>
              <a:rPr lang="en-US" sz="1800" dirty="0"/>
              <a:t>What to share​</a:t>
            </a:r>
          </a:p>
          <a:p>
            <a:pPr marL="571500" lvl="1" indent="-342900" fontAlgn="base">
              <a:spcBef>
                <a:spcPts val="0"/>
              </a:spcBef>
              <a:buFont typeface="Arial" panose="020B0604020202020204" pitchFamily="34" charset="0"/>
              <a:buChar char="•"/>
            </a:pPr>
            <a:r>
              <a:rPr lang="en-US" sz="1800" dirty="0"/>
              <a:t>Who to shared with​</a:t>
            </a:r>
          </a:p>
          <a:p>
            <a:pPr marL="571500" lvl="1" indent="-342900" fontAlgn="base">
              <a:spcBef>
                <a:spcPts val="0"/>
              </a:spcBef>
              <a:buFont typeface="Arial" panose="020B0604020202020204" pitchFamily="34" charset="0"/>
              <a:buChar char="•"/>
            </a:pPr>
            <a:r>
              <a:rPr lang="en-US" sz="1800" dirty="0"/>
              <a:t>Terms of use​</a:t>
            </a:r>
          </a:p>
          <a:p>
            <a:pPr marL="571500" lvl="1" indent="-342900" fontAlgn="base">
              <a:spcBef>
                <a:spcPts val="0"/>
              </a:spcBef>
              <a:buFont typeface="Arial" panose="020B0604020202020204" pitchFamily="34" charset="0"/>
              <a:buChar char="•"/>
            </a:pPr>
            <a:r>
              <a:rPr lang="en-US" sz="1800" dirty="0"/>
              <a:t>Snapshot or In-place</a:t>
            </a:r>
          </a:p>
          <a:p>
            <a:pPr marL="571500" lvl="1" indent="-342900" fontAlgn="base">
              <a:spcBef>
                <a:spcPts val="0"/>
              </a:spcBef>
              <a:buFont typeface="Arial" panose="020B0604020202020204" pitchFamily="34" charset="0"/>
              <a:buChar char="•"/>
            </a:pPr>
            <a:endParaRPr lang="en-US" sz="1800" dirty="0"/>
          </a:p>
          <a:p>
            <a:pPr fontAlgn="base">
              <a:spcBef>
                <a:spcPts val="0"/>
              </a:spcBef>
              <a:spcAft>
                <a:spcPts val="600"/>
              </a:spcAft>
            </a:pPr>
            <a:r>
              <a:rPr lang="en-US" sz="2400" dirty="0">
                <a:solidFill>
                  <a:srgbClr val="0070C0"/>
                </a:solidFill>
              </a:rPr>
              <a:t>Data consumer </a:t>
            </a:r>
            <a:r>
              <a:rPr lang="en-US" sz="2400" dirty="0">
                <a:solidFill>
                  <a:schemeClr val="tx1"/>
                </a:solidFill>
              </a:rPr>
              <a:t>accepts share​</a:t>
            </a:r>
          </a:p>
          <a:p>
            <a:pPr marL="571500" lvl="1" indent="-342900" fontAlgn="base">
              <a:spcBef>
                <a:spcPts val="0"/>
              </a:spcBef>
              <a:buFont typeface="Arial" panose="020B0604020202020204" pitchFamily="34" charset="0"/>
              <a:buChar char="•"/>
            </a:pPr>
            <a:r>
              <a:rPr lang="en-US" sz="1800" dirty="0"/>
              <a:t>Where to receive</a:t>
            </a:r>
          </a:p>
          <a:p>
            <a:pPr fontAlgn="base">
              <a:spcBef>
                <a:spcPts val="1200"/>
              </a:spcBef>
              <a:spcAft>
                <a:spcPts val="1200"/>
              </a:spcAft>
            </a:pPr>
            <a:r>
              <a:rPr lang="en-US" sz="2400" dirty="0">
                <a:solidFill>
                  <a:schemeClr val="tx1"/>
                </a:solidFill>
              </a:rPr>
              <a:t>Starting with </a:t>
            </a:r>
            <a:r>
              <a:rPr lang="en-US" sz="2400" dirty="0">
                <a:solidFill>
                  <a:schemeClr val="accent1"/>
                </a:solidFill>
              </a:rPr>
              <a:t>Blob, ADLS, Azure SQL DB, Azure Synapse Analytics (SQ DW), </a:t>
            </a:r>
            <a:r>
              <a:rPr lang="en-US" sz="2400" dirty="0">
                <a:solidFill>
                  <a:schemeClr val="tx1"/>
                </a:solidFill>
              </a:rPr>
              <a:t>and</a:t>
            </a:r>
            <a:r>
              <a:rPr lang="en-US" sz="2400" dirty="0">
                <a:solidFill>
                  <a:schemeClr val="accent1"/>
                </a:solidFill>
              </a:rPr>
              <a:t> Azure Data Explorer</a:t>
            </a:r>
          </a:p>
        </p:txBody>
      </p:sp>
    </p:spTree>
    <p:extLst>
      <p:ext uri="{BB962C8B-B14F-4D97-AF65-F5344CB8AC3E}">
        <p14:creationId xmlns:p14="http://schemas.microsoft.com/office/powerpoint/2010/main" val="41729436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388F0-DB87-48AC-B564-7A2A25D973E4}"/>
              </a:ext>
            </a:extLst>
          </p:cNvPr>
          <p:cNvSpPr>
            <a:spLocks noGrp="1"/>
          </p:cNvSpPr>
          <p:nvPr>
            <p:ph type="title"/>
          </p:nvPr>
        </p:nvSpPr>
        <p:spPr/>
        <p:txBody>
          <a:bodyPr/>
          <a:lstStyle/>
          <a:p>
            <a:r>
              <a:rPr lang="en-US" dirty="0"/>
              <a:t>Supported Azure data stores </a:t>
            </a:r>
          </a:p>
        </p:txBody>
      </p:sp>
      <p:sp>
        <p:nvSpPr>
          <p:cNvPr id="3" name="Text Placeholder 2">
            <a:extLst>
              <a:ext uri="{FF2B5EF4-FFF2-40B4-BE49-F238E27FC236}">
                <a16:creationId xmlns:a16="http://schemas.microsoft.com/office/drawing/2014/main" id="{CF5F4A43-FF14-4C0F-9FA8-616D0BF0F27D}"/>
              </a:ext>
            </a:extLst>
          </p:cNvPr>
          <p:cNvSpPr>
            <a:spLocks noGrp="1"/>
          </p:cNvSpPr>
          <p:nvPr>
            <p:ph type="body" sz="quarter" idx="10"/>
          </p:nvPr>
        </p:nvSpPr>
        <p:spPr>
          <a:xfrm>
            <a:off x="588263" y="1242268"/>
            <a:ext cx="10897860" cy="738664"/>
          </a:xfrm>
        </p:spPr>
        <p:txBody>
          <a:bodyPr/>
          <a:lstStyle/>
          <a:p>
            <a:r>
              <a:rPr lang="en-US" sz="2400" dirty="0"/>
              <a:t>Heterogenous source and target so that data provider and consumer can use different storage resources</a:t>
            </a:r>
          </a:p>
        </p:txBody>
      </p:sp>
      <p:graphicFrame>
        <p:nvGraphicFramePr>
          <p:cNvPr id="6" name="Content Placeholder 3">
            <a:extLst>
              <a:ext uri="{FF2B5EF4-FFF2-40B4-BE49-F238E27FC236}">
                <a16:creationId xmlns:a16="http://schemas.microsoft.com/office/drawing/2014/main" id="{C24C94A6-E530-4A6B-9535-6BC9F9F72DDA}"/>
              </a:ext>
            </a:extLst>
          </p:cNvPr>
          <p:cNvGraphicFramePr>
            <a:graphicFrameLocks/>
          </p:cNvGraphicFramePr>
          <p:nvPr>
            <p:extLst>
              <p:ext uri="{D42A27DB-BD31-4B8C-83A1-F6EECF244321}">
                <p14:modId xmlns:p14="http://schemas.microsoft.com/office/powerpoint/2010/main" val="1426594640"/>
              </p:ext>
            </p:extLst>
          </p:nvPr>
        </p:nvGraphicFramePr>
        <p:xfrm>
          <a:off x="588263" y="2122087"/>
          <a:ext cx="11124124" cy="4222752"/>
        </p:xfrm>
        <a:graphic>
          <a:graphicData uri="http://schemas.openxmlformats.org/drawingml/2006/table">
            <a:tbl>
              <a:tblPr bandRow="1">
                <a:tableStyleId>{5C22544A-7EE6-4342-B048-85BDC9FD1C3A}</a:tableStyleId>
              </a:tblPr>
              <a:tblGrid>
                <a:gridCol w="2086339">
                  <a:extLst>
                    <a:ext uri="{9D8B030D-6E8A-4147-A177-3AD203B41FA5}">
                      <a16:colId xmlns:a16="http://schemas.microsoft.com/office/drawing/2014/main" val="713893859"/>
                    </a:ext>
                  </a:extLst>
                </a:gridCol>
                <a:gridCol w="1495256">
                  <a:extLst>
                    <a:ext uri="{9D8B030D-6E8A-4147-A177-3AD203B41FA5}">
                      <a16:colId xmlns:a16="http://schemas.microsoft.com/office/drawing/2014/main" val="1568966419"/>
                    </a:ext>
                  </a:extLst>
                </a:gridCol>
                <a:gridCol w="1509453">
                  <a:extLst>
                    <a:ext uri="{9D8B030D-6E8A-4147-A177-3AD203B41FA5}">
                      <a16:colId xmlns:a16="http://schemas.microsoft.com/office/drawing/2014/main" val="3378181856"/>
                    </a:ext>
                  </a:extLst>
                </a:gridCol>
                <a:gridCol w="1471598">
                  <a:extLst>
                    <a:ext uri="{9D8B030D-6E8A-4147-A177-3AD203B41FA5}">
                      <a16:colId xmlns:a16="http://schemas.microsoft.com/office/drawing/2014/main" val="764270167"/>
                    </a:ext>
                  </a:extLst>
                </a:gridCol>
                <a:gridCol w="1441762">
                  <a:extLst>
                    <a:ext uri="{9D8B030D-6E8A-4147-A177-3AD203B41FA5}">
                      <a16:colId xmlns:a16="http://schemas.microsoft.com/office/drawing/2014/main" val="1841175307"/>
                    </a:ext>
                  </a:extLst>
                </a:gridCol>
                <a:gridCol w="1506070">
                  <a:extLst>
                    <a:ext uri="{9D8B030D-6E8A-4147-A177-3AD203B41FA5}">
                      <a16:colId xmlns:a16="http://schemas.microsoft.com/office/drawing/2014/main" val="1809228007"/>
                    </a:ext>
                  </a:extLst>
                </a:gridCol>
                <a:gridCol w="1613646">
                  <a:extLst>
                    <a:ext uri="{9D8B030D-6E8A-4147-A177-3AD203B41FA5}">
                      <a16:colId xmlns:a16="http://schemas.microsoft.com/office/drawing/2014/main" val="888984094"/>
                    </a:ext>
                  </a:extLst>
                </a:gridCol>
              </a:tblGrid>
              <a:tr h="527844">
                <a:tc rowSpan="2">
                  <a:txBody>
                    <a:bodyPr/>
                    <a:lstStyle/>
                    <a:p>
                      <a:r>
                        <a:rPr lang="en-US" sz="1600" b="1" dirty="0">
                          <a:solidFill>
                            <a:schemeClr val="bg1"/>
                          </a:solidFill>
                        </a:rPr>
                        <a:t>Source</a:t>
                      </a:r>
                    </a:p>
                  </a:txBody>
                  <a:tcPr anchor="ctr">
                    <a:solidFill>
                      <a:schemeClr val="accent1"/>
                    </a:solidFill>
                  </a:tcPr>
                </a:tc>
                <a:tc gridSpan="6">
                  <a:txBody>
                    <a:bodyPr/>
                    <a:lstStyle/>
                    <a:p>
                      <a:pPr algn="ctr"/>
                      <a:r>
                        <a:rPr lang="en-US" sz="1600" b="1" dirty="0">
                          <a:solidFill>
                            <a:schemeClr val="bg1"/>
                          </a:solidFill>
                        </a:rPr>
                        <a:t>Target</a:t>
                      </a:r>
                    </a:p>
                  </a:txBody>
                  <a:tcPr anchor="ctr">
                    <a:solidFill>
                      <a:schemeClr val="accent1"/>
                    </a:solid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2685833857"/>
                  </a:ext>
                </a:extLst>
              </a:tr>
              <a:tr h="527844">
                <a:tc vMerge="1">
                  <a:txBody>
                    <a:bodyPr/>
                    <a:lstStyle/>
                    <a:p>
                      <a:endParaRPr lang="en-US" sz="1400" b="1" dirty="0">
                        <a:solidFill>
                          <a:schemeClr val="bg1"/>
                        </a:solidFill>
                      </a:endParaRPr>
                    </a:p>
                  </a:txBody>
                  <a:tcPr anchor="ctr">
                    <a:solidFill>
                      <a:schemeClr val="accent1"/>
                    </a:solidFill>
                  </a:tcPr>
                </a:tc>
                <a:tc>
                  <a:txBody>
                    <a:bodyPr/>
                    <a:lstStyle/>
                    <a:p>
                      <a:pPr algn="ctr"/>
                      <a:r>
                        <a:rPr lang="en-US" sz="1400" b="1" dirty="0">
                          <a:solidFill>
                            <a:schemeClr val="bg1"/>
                          </a:solidFill>
                        </a:rPr>
                        <a:t>Blob Storage</a:t>
                      </a:r>
                    </a:p>
                  </a:txBody>
                  <a:tcPr anchor="ctr">
                    <a:solidFill>
                      <a:schemeClr val="accent1"/>
                    </a:solidFill>
                  </a:tcPr>
                </a:tc>
                <a:tc>
                  <a:txBody>
                    <a:bodyPr/>
                    <a:lstStyle/>
                    <a:p>
                      <a:pPr algn="ctr"/>
                      <a:r>
                        <a:rPr lang="en-US" sz="1400" b="1" dirty="0">
                          <a:solidFill>
                            <a:schemeClr val="bg1"/>
                          </a:solidFill>
                        </a:rPr>
                        <a:t>ADLS Gen1</a:t>
                      </a:r>
                    </a:p>
                  </a:txBody>
                  <a:tcPr anchor="ctr">
                    <a:solidFill>
                      <a:schemeClr val="accent1"/>
                    </a:solidFill>
                  </a:tcPr>
                </a:tc>
                <a:tc>
                  <a:txBody>
                    <a:bodyPr/>
                    <a:lstStyle/>
                    <a:p>
                      <a:pPr algn="ctr"/>
                      <a:r>
                        <a:rPr lang="en-US" sz="1400" b="1" dirty="0">
                          <a:solidFill>
                            <a:schemeClr val="bg1"/>
                          </a:solidFill>
                        </a:rPr>
                        <a:t>ADLS Gen2</a:t>
                      </a:r>
                    </a:p>
                  </a:txBody>
                  <a:tcPr anchor="ctr">
                    <a:solidFill>
                      <a:schemeClr val="accent1"/>
                    </a:solidFill>
                  </a:tcPr>
                </a:tc>
                <a:tc>
                  <a:txBody>
                    <a:bodyPr/>
                    <a:lstStyle/>
                    <a:p>
                      <a:pPr algn="ctr"/>
                      <a:r>
                        <a:rPr lang="en-US" sz="1400" b="1" dirty="0">
                          <a:solidFill>
                            <a:schemeClr val="bg1"/>
                          </a:solidFill>
                        </a:rPr>
                        <a:t>Azure SQL DB</a:t>
                      </a:r>
                    </a:p>
                  </a:txBody>
                  <a:tcPr anchor="ctr">
                    <a:solidFill>
                      <a:schemeClr val="accent1"/>
                    </a:solidFill>
                  </a:tcPr>
                </a:tc>
                <a:tc>
                  <a:txBody>
                    <a:bodyPr/>
                    <a:lstStyle/>
                    <a:p>
                      <a:pPr algn="ctr"/>
                      <a:r>
                        <a:rPr lang="en-US" sz="1400" b="1" dirty="0">
                          <a:solidFill>
                            <a:schemeClr val="bg1"/>
                          </a:solidFill>
                        </a:rPr>
                        <a:t>Azure Synapse Analytics</a:t>
                      </a:r>
                    </a:p>
                  </a:txBody>
                  <a:tcPr anchor="ctr">
                    <a:solidFill>
                      <a:schemeClr val="accent1"/>
                    </a:solidFill>
                  </a:tcPr>
                </a:tc>
                <a:tc>
                  <a:txBody>
                    <a:bodyPr/>
                    <a:lstStyle/>
                    <a:p>
                      <a:pPr algn="ctr"/>
                      <a:r>
                        <a:rPr lang="en-US" sz="1400" b="1" dirty="0">
                          <a:solidFill>
                            <a:schemeClr val="bg1"/>
                          </a:solidFill>
                        </a:rPr>
                        <a:t>Azure Data Explorer</a:t>
                      </a:r>
                    </a:p>
                  </a:txBody>
                  <a:tcPr anchor="ctr">
                    <a:solidFill>
                      <a:schemeClr val="accent1"/>
                    </a:solidFill>
                  </a:tcPr>
                </a:tc>
                <a:extLst>
                  <a:ext uri="{0D108BD9-81ED-4DB2-BD59-A6C34878D82A}">
                    <a16:rowId xmlns:a16="http://schemas.microsoft.com/office/drawing/2014/main" val="4216915763"/>
                  </a:ext>
                </a:extLst>
              </a:tr>
              <a:tr h="527844">
                <a:tc>
                  <a:txBody>
                    <a:bodyPr/>
                    <a:lstStyle/>
                    <a:p>
                      <a:r>
                        <a:rPr lang="en-US" sz="1400" b="1" dirty="0"/>
                        <a:t>Blob Storage</a:t>
                      </a:r>
                    </a:p>
                  </a:txBody>
                  <a:tcPr anchor="ctr"/>
                </a:tc>
                <a:tc>
                  <a:txBody>
                    <a:bodyPr/>
                    <a:lstStyle/>
                    <a:p>
                      <a:pPr algn="ctr"/>
                      <a:r>
                        <a:rPr lang="en-US" sz="1400" dirty="0"/>
                        <a:t>Snapshot</a:t>
                      </a:r>
                    </a:p>
                  </a:txBody>
                  <a:tcPr anchor="ctr"/>
                </a:tc>
                <a:tc>
                  <a:txBody>
                    <a:bodyPr/>
                    <a:lstStyle/>
                    <a:p>
                      <a:pPr algn="ctr"/>
                      <a:endParaRPr lang="en-US" sz="1400" dirty="0"/>
                    </a:p>
                  </a:txBody>
                  <a:tcPr anchor="ctr"/>
                </a:tc>
                <a:tc>
                  <a:txBody>
                    <a:bodyPr/>
                    <a:lstStyle/>
                    <a:p>
                      <a:pPr algn="ctr"/>
                      <a:r>
                        <a:rPr lang="en-US" sz="1400" dirty="0"/>
                        <a:t>Snapshot</a:t>
                      </a: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1102371557"/>
                  </a:ext>
                </a:extLst>
              </a:tr>
              <a:tr h="527844">
                <a:tc>
                  <a:txBody>
                    <a:bodyPr/>
                    <a:lstStyle/>
                    <a:p>
                      <a:r>
                        <a:rPr lang="en-US" sz="1400" b="1" dirty="0"/>
                        <a:t>ADLS Gen1</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dirty="0"/>
                        <a:t>Snapshot</a:t>
                      </a:r>
                    </a:p>
                  </a:txBody>
                  <a:tcPr anchor="ctr"/>
                </a:tc>
                <a:tc>
                  <a:txBody>
                    <a:bodyPr/>
                    <a:lstStyle/>
                    <a:p>
                      <a:pPr algn="ctr"/>
                      <a:endParaRPr lang="en-US" sz="1400" dirty="0"/>
                    </a:p>
                  </a:txBody>
                  <a:tcPr anchor="ctr"/>
                </a:tc>
                <a:tc>
                  <a:txBody>
                    <a:bodyPr/>
                    <a:lstStyle/>
                    <a:p>
                      <a:pPr algn="ctr"/>
                      <a:r>
                        <a:rPr lang="en-US" sz="1400" dirty="0"/>
                        <a:t>Snapshot</a:t>
                      </a: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2785910678"/>
                  </a:ext>
                </a:extLst>
              </a:tr>
              <a:tr h="527844">
                <a:tc>
                  <a:txBody>
                    <a:bodyPr/>
                    <a:lstStyle/>
                    <a:p>
                      <a:r>
                        <a:rPr lang="en-US" sz="1400" b="1" dirty="0"/>
                        <a:t>ADLS Gen2</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dirty="0"/>
                        <a:t>Snapshot</a:t>
                      </a:r>
                    </a:p>
                  </a:txBody>
                  <a:tcPr anchor="ctr"/>
                </a:tc>
                <a:tc>
                  <a:txBody>
                    <a:bodyPr/>
                    <a:lstStyle/>
                    <a:p>
                      <a:pPr algn="ctr"/>
                      <a:endParaRPr lang="en-US" sz="1400" dirty="0"/>
                    </a:p>
                  </a:txBody>
                  <a:tcPr anchor="ctr"/>
                </a:tc>
                <a:tc>
                  <a:txBody>
                    <a:bodyPr/>
                    <a:lstStyle/>
                    <a:p>
                      <a:pPr algn="ctr"/>
                      <a:r>
                        <a:rPr lang="en-US" sz="1400" dirty="0"/>
                        <a:t>Snapshot</a:t>
                      </a: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2089990136"/>
                  </a:ext>
                </a:extLst>
              </a:tr>
              <a:tr h="527844">
                <a:tc>
                  <a:txBody>
                    <a:bodyPr/>
                    <a:lstStyle/>
                    <a:p>
                      <a:r>
                        <a:rPr lang="en-US" sz="1400" b="1" dirty="0"/>
                        <a:t>Azure SQL DB</a:t>
                      </a:r>
                    </a:p>
                  </a:txBody>
                  <a:tcPr anchor="ctr"/>
                </a:tc>
                <a:tc>
                  <a:txBody>
                    <a:bodyPr/>
                    <a:lstStyle/>
                    <a:p>
                      <a:pPr marL="0" marR="0" lvl="0" indent="0" algn="ctr" rtl="0" eaLnBrk="1" fontAlgn="auto" latinLnBrk="0" hangingPunct="1">
                        <a:lnSpc>
                          <a:spcPct val="100000"/>
                        </a:lnSpc>
                        <a:spcBef>
                          <a:spcPts val="0"/>
                        </a:spcBef>
                        <a:spcAft>
                          <a:spcPts val="0"/>
                        </a:spcAft>
                        <a:buFontTx/>
                        <a:buNone/>
                      </a:pPr>
                      <a:r>
                        <a:rPr lang="en-US" sz="1400" dirty="0"/>
                        <a:t>Snapshot </a:t>
                      </a:r>
                    </a:p>
                    <a:p>
                      <a:pPr marL="0" marR="0" lvl="0" indent="0" algn="ctr" rtl="0" eaLnBrk="1" fontAlgn="auto" latinLnBrk="0" hangingPunct="1">
                        <a:lnSpc>
                          <a:spcPct val="100000"/>
                        </a:lnSpc>
                        <a:spcBef>
                          <a:spcPts val="0"/>
                        </a:spcBef>
                        <a:spcAft>
                          <a:spcPts val="0"/>
                        </a:spcAft>
                        <a:buFontTx/>
                        <a:buNone/>
                      </a:pPr>
                      <a:r>
                        <a:rPr lang="en-US" sz="1200" dirty="0"/>
                        <a:t>(public preview)</a:t>
                      </a:r>
                      <a:endParaRPr lang="en-US" sz="1400" dirty="0"/>
                    </a:p>
                  </a:txBody>
                  <a:tcPr anchor="ctr"/>
                </a:tc>
                <a:tc>
                  <a:txBody>
                    <a:bodyPr/>
                    <a:lstStyle/>
                    <a:p>
                      <a:pPr algn="ctr"/>
                      <a:endParaRPr lang="en-US" sz="1400" dirty="0"/>
                    </a:p>
                  </a:txBody>
                  <a:tcPr anchor="ctr"/>
                </a:tc>
                <a:tc>
                  <a:txBody>
                    <a:bodyPr/>
                    <a:lstStyle/>
                    <a:p>
                      <a:pPr algn="ctr"/>
                      <a:r>
                        <a:rPr lang="en-US" sz="1400" dirty="0"/>
                        <a:t>Snapshot </a:t>
                      </a:r>
                    </a:p>
                    <a:p>
                      <a:pPr algn="ctr"/>
                      <a:r>
                        <a:rPr lang="en-US" sz="1200" dirty="0"/>
                        <a:t>(public preview)</a:t>
                      </a:r>
                      <a:endParaRPr lang="en-US" sz="1400" dirty="0"/>
                    </a:p>
                  </a:txBody>
                  <a:tcPr anchor="ctr"/>
                </a:tc>
                <a:tc>
                  <a:txBody>
                    <a:bodyPr/>
                    <a:lstStyle/>
                    <a:p>
                      <a:pPr algn="ctr"/>
                      <a:r>
                        <a:rPr lang="en-US" sz="1400" dirty="0"/>
                        <a:t>Snapshot </a:t>
                      </a:r>
                    </a:p>
                    <a:p>
                      <a:pPr algn="ctr"/>
                      <a:r>
                        <a:rPr lang="en-US" sz="1200" dirty="0"/>
                        <a:t>(public preview)</a:t>
                      </a:r>
                      <a:endParaRPr lang="en-US" sz="1400" dirty="0"/>
                    </a:p>
                  </a:txBody>
                  <a:tcPr anchor="ctr"/>
                </a:tc>
                <a:tc>
                  <a:txBody>
                    <a:bodyPr/>
                    <a:lstStyle/>
                    <a:p>
                      <a:pPr algn="ctr"/>
                      <a:r>
                        <a:rPr lang="en-US" sz="1400" dirty="0"/>
                        <a:t>Snapshot </a:t>
                      </a:r>
                    </a:p>
                    <a:p>
                      <a:pPr algn="ctr"/>
                      <a:r>
                        <a:rPr lang="en-US" sz="1200" dirty="0"/>
                        <a:t>(public preview)</a:t>
                      </a: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1894378995"/>
                  </a:ext>
                </a:extLst>
              </a:tr>
              <a:tr h="527844">
                <a:tc>
                  <a:txBody>
                    <a:bodyPr/>
                    <a:lstStyle/>
                    <a:p>
                      <a:r>
                        <a:rPr lang="en-US" sz="1400" b="1" dirty="0"/>
                        <a:t>Azure Synapse Analytics (SQL DW)</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dirty="0"/>
                        <a:t>Snapshot </a:t>
                      </a:r>
                    </a:p>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t>(public preview)</a:t>
                      </a:r>
                      <a:endParaRPr lang="en-US" sz="1400" dirty="0"/>
                    </a:p>
                  </a:txBody>
                  <a:tcPr anchor="ctr"/>
                </a:tc>
                <a:tc>
                  <a:txBody>
                    <a:bodyPr/>
                    <a:lstStyle/>
                    <a:p>
                      <a:pPr algn="ctr"/>
                      <a:endParaRPr lang="en-US" sz="1400" dirty="0"/>
                    </a:p>
                  </a:txBody>
                  <a:tcPr anchor="ctr"/>
                </a:tc>
                <a:tc>
                  <a:txBody>
                    <a:bodyPr/>
                    <a:lstStyle/>
                    <a:p>
                      <a:pPr algn="ctr"/>
                      <a:r>
                        <a:rPr lang="en-US" sz="1400" dirty="0"/>
                        <a:t>Snapshot </a:t>
                      </a:r>
                    </a:p>
                    <a:p>
                      <a:pPr algn="ctr"/>
                      <a:r>
                        <a:rPr lang="en-US" sz="1200" dirty="0"/>
                        <a:t>(public preview)</a:t>
                      </a:r>
                      <a:endParaRPr lang="en-US" sz="1400" dirty="0"/>
                    </a:p>
                  </a:txBody>
                  <a:tcPr anchor="ctr"/>
                </a:tc>
                <a:tc>
                  <a:txBody>
                    <a:bodyPr/>
                    <a:lstStyle/>
                    <a:p>
                      <a:pPr algn="ctr"/>
                      <a:r>
                        <a:rPr lang="en-US" sz="1400" dirty="0"/>
                        <a:t>Snapshot </a:t>
                      </a:r>
                    </a:p>
                    <a:p>
                      <a:pPr algn="ctr"/>
                      <a:r>
                        <a:rPr lang="en-US" sz="1200" dirty="0"/>
                        <a:t>(public preview)</a:t>
                      </a:r>
                      <a:endParaRPr lang="en-US" sz="1400" dirty="0"/>
                    </a:p>
                  </a:txBody>
                  <a:tcPr anchor="ctr"/>
                </a:tc>
                <a:tc>
                  <a:txBody>
                    <a:bodyPr/>
                    <a:lstStyle/>
                    <a:p>
                      <a:pPr algn="ctr"/>
                      <a:r>
                        <a:rPr lang="en-US" sz="1400" dirty="0"/>
                        <a:t>Snapshot </a:t>
                      </a:r>
                    </a:p>
                    <a:p>
                      <a:pPr algn="ctr"/>
                      <a:r>
                        <a:rPr lang="en-US" sz="1200" dirty="0"/>
                        <a:t>(public preview)</a:t>
                      </a: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2634681384"/>
                  </a:ext>
                </a:extLst>
              </a:tr>
              <a:tr h="527844">
                <a:tc>
                  <a:txBody>
                    <a:bodyPr/>
                    <a:lstStyle/>
                    <a:p>
                      <a:r>
                        <a:rPr lang="en-US" sz="1400" b="1" dirty="0"/>
                        <a:t>Azure Data Explorer</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r>
                        <a:rPr lang="en-US" sz="1400" dirty="0"/>
                        <a:t>In-place </a:t>
                      </a:r>
                    </a:p>
                    <a:p>
                      <a:pPr algn="ctr"/>
                      <a:r>
                        <a:rPr lang="en-US" sz="1200" dirty="0"/>
                        <a:t>(public preview)</a:t>
                      </a:r>
                      <a:endParaRPr lang="en-US" sz="1400" dirty="0"/>
                    </a:p>
                  </a:txBody>
                  <a:tcPr anchor="ctr"/>
                </a:tc>
                <a:extLst>
                  <a:ext uri="{0D108BD9-81ED-4DB2-BD59-A6C34878D82A}">
                    <a16:rowId xmlns:a16="http://schemas.microsoft.com/office/drawing/2014/main" val="4071996191"/>
                  </a:ext>
                </a:extLst>
              </a:tr>
            </a:tbl>
          </a:graphicData>
        </a:graphic>
      </p:graphicFrame>
    </p:spTree>
    <p:extLst>
      <p:ext uri="{BB962C8B-B14F-4D97-AF65-F5344CB8AC3E}">
        <p14:creationId xmlns:p14="http://schemas.microsoft.com/office/powerpoint/2010/main" val="24055116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C002F69-A3B8-45D6-8D37-9969A287A67E}"/>
              </a:ext>
            </a:extLst>
          </p:cNvPr>
          <p:cNvSpPr txBox="1">
            <a:spLocks/>
          </p:cNvSpPr>
          <p:nvPr/>
        </p:nvSpPr>
        <p:spPr>
          <a:xfrm>
            <a:off x="588263" y="457243"/>
            <a:ext cx="11018520" cy="553990"/>
          </a:xfrm>
          <a:prstGeom prst="rect">
            <a:avLst/>
          </a:prstGeom>
        </p:spPr>
        <p:txBody>
          <a:bodyPr vert="horz" wrap="square" lIns="0" tIns="0" rIns="0" bIns="0" rtlCol="0" anchor="t">
            <a:spAutoFit/>
          </a:bodyPr>
          <a:lstStyle>
            <a:lvl1pPr algn="l" defTabSz="951209" rtl="0" eaLnBrk="1" latinLnBrk="0" hangingPunct="1">
              <a:lnSpc>
                <a:spcPct val="100000"/>
              </a:lnSpc>
              <a:spcBef>
                <a:spcPct val="0"/>
              </a:spcBef>
              <a:buNone/>
              <a:defRPr lang="en-US" sz="3672" b="1"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660">
              <a:defRPr/>
            </a:pPr>
            <a:r>
              <a:rPr lang="en-US" sz="3600" spc="-50" dirty="0">
                <a:gradFill>
                  <a:gsLst>
                    <a:gs pos="1250">
                      <a:srgbClr val="1A1A1A"/>
                    </a:gs>
                    <a:gs pos="100000">
                      <a:srgbClr val="1A1A1A"/>
                    </a:gs>
                  </a:gsLst>
                  <a:lin ang="5400000" scaled="0"/>
                </a:gradFill>
                <a:latin typeface="Segoe UI Semibold"/>
              </a:rPr>
              <a:t>Lab Architecture</a:t>
            </a:r>
          </a:p>
        </p:txBody>
      </p:sp>
      <p:pic>
        <p:nvPicPr>
          <p:cNvPr id="3" name="Picture 2">
            <a:extLst>
              <a:ext uri="{FF2B5EF4-FFF2-40B4-BE49-F238E27FC236}">
                <a16:creationId xmlns:a16="http://schemas.microsoft.com/office/drawing/2014/main" id="{D2331018-C3B7-43F6-A45F-56DDDA1BB669}"/>
              </a:ext>
            </a:extLst>
          </p:cNvPr>
          <p:cNvPicPr>
            <a:picLocks noChangeAspect="1"/>
          </p:cNvPicPr>
          <p:nvPr/>
        </p:nvPicPr>
        <p:blipFill>
          <a:blip r:embed="rId3"/>
          <a:stretch>
            <a:fillRect/>
          </a:stretch>
        </p:blipFill>
        <p:spPr>
          <a:xfrm>
            <a:off x="3017043" y="1388271"/>
            <a:ext cx="5712620" cy="4681536"/>
          </a:xfrm>
          <a:prstGeom prst="rect">
            <a:avLst/>
          </a:prstGeom>
        </p:spPr>
      </p:pic>
    </p:spTree>
    <p:extLst>
      <p:ext uri="{BB962C8B-B14F-4D97-AF65-F5344CB8AC3E}">
        <p14:creationId xmlns:p14="http://schemas.microsoft.com/office/powerpoint/2010/main" val="2602259336"/>
      </p:ext>
    </p:extLst>
  </p:cSld>
  <p:clrMapOvr>
    <a:masterClrMapping/>
  </p:clrMapOvr>
  <mc:AlternateContent xmlns:mc="http://schemas.openxmlformats.org/markup-compatibility/2006" xmlns:p14="http://schemas.microsoft.com/office/powerpoint/2010/main">
    <mc:Choice Requires="p14">
      <p:transition spd="slow" p14:dur="2000" advTm="54582"/>
    </mc:Choice>
    <mc:Fallback xmlns="">
      <p:transition spd="slow" advTm="54582"/>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95DA-1CB2-4371-8349-F05BBFC336B3}"/>
              </a:ext>
            </a:extLst>
          </p:cNvPr>
          <p:cNvSpPr>
            <a:spLocks noGrp="1"/>
          </p:cNvSpPr>
          <p:nvPr>
            <p:ph type="title"/>
          </p:nvPr>
        </p:nvSpPr>
        <p:spPr/>
        <p:txBody>
          <a:bodyPr/>
          <a:lstStyle/>
          <a:p>
            <a:r>
              <a:rPr lang="en-US" dirty="0"/>
              <a:t>How customers are using Azure Data Share</a:t>
            </a:r>
          </a:p>
        </p:txBody>
      </p:sp>
      <p:sp>
        <p:nvSpPr>
          <p:cNvPr id="5" name="Text Placeholder 4">
            <a:extLst>
              <a:ext uri="{FF2B5EF4-FFF2-40B4-BE49-F238E27FC236}">
                <a16:creationId xmlns:a16="http://schemas.microsoft.com/office/drawing/2014/main" id="{A70DDBB7-D3A6-456B-B519-62C21F0025CF}"/>
              </a:ext>
            </a:extLst>
          </p:cNvPr>
          <p:cNvSpPr>
            <a:spLocks noGrp="1"/>
          </p:cNvSpPr>
          <p:nvPr>
            <p:ph type="body" sz="quarter" idx="10"/>
          </p:nvPr>
        </p:nvSpPr>
        <p:spPr>
          <a:xfrm>
            <a:off x="544084" y="1490007"/>
            <a:ext cx="11103832" cy="2585323"/>
          </a:xfrm>
        </p:spPr>
        <p:txBody>
          <a:bodyPr/>
          <a:lstStyle/>
          <a:p>
            <a:pPr marL="514350" indent="-514350">
              <a:buFont typeface="+mj-lt"/>
              <a:buAutoNum type="arabicPeriod"/>
            </a:pPr>
            <a:r>
              <a:rPr lang="en-US" sz="2400" dirty="0"/>
              <a:t>Cross organization big data analytics</a:t>
            </a:r>
          </a:p>
          <a:p>
            <a:pPr marL="514350" indent="-514350">
              <a:buFont typeface="+mj-lt"/>
              <a:buAutoNum type="arabicPeriod"/>
            </a:pPr>
            <a:r>
              <a:rPr lang="en-US" sz="2400" dirty="0"/>
              <a:t>Share data collected on behalf of customer</a:t>
            </a:r>
          </a:p>
          <a:p>
            <a:pPr marL="514350" indent="-514350">
              <a:buFont typeface="+mj-lt"/>
              <a:buAutoNum type="arabicPeriod"/>
            </a:pPr>
            <a:r>
              <a:rPr lang="en-US" sz="2400" dirty="0"/>
              <a:t>Analytics outsourcing</a:t>
            </a:r>
          </a:p>
          <a:p>
            <a:pPr marL="514350" indent="-514350">
              <a:buFont typeface="+mj-lt"/>
              <a:buAutoNum type="arabicPeriod"/>
            </a:pPr>
            <a:r>
              <a:rPr lang="en-US" sz="2400" dirty="0"/>
              <a:t>Industry-specific data consortium</a:t>
            </a:r>
          </a:p>
          <a:p>
            <a:pPr marL="514350" indent="-514350">
              <a:buFont typeface="+mj-lt"/>
              <a:buAutoNum type="arabicPeriod"/>
            </a:pPr>
            <a:r>
              <a:rPr lang="en-US" sz="2400" dirty="0"/>
              <a:t>Data monetization and marketplace</a:t>
            </a:r>
          </a:p>
          <a:p>
            <a:endParaRPr lang="en-US" sz="2400" dirty="0"/>
          </a:p>
        </p:txBody>
      </p:sp>
    </p:spTree>
    <p:extLst>
      <p:ext uri="{BB962C8B-B14F-4D97-AF65-F5344CB8AC3E}">
        <p14:creationId xmlns:p14="http://schemas.microsoft.com/office/powerpoint/2010/main" val="2778336528"/>
      </p:ext>
    </p:extLst>
  </p:cSld>
  <p:clrMapOvr>
    <a:masterClrMapping/>
  </p:clrMapOvr>
  <p:transition>
    <p:fade/>
  </p:transition>
</p:sld>
</file>

<file path=ppt/theme/theme1.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F8CB122-C994-4093-B9E2-8615EB8CECED}" vid="{8A0307D0-69F3-4CB2-B616-44A635DE1A63}"/>
    </a:ext>
  </a:extLst>
</a:theme>
</file>

<file path=ppt/theme/theme2.xml><?xml version="1.0" encoding="utf-8"?>
<a:theme xmlns:a="http://schemas.openxmlformats.org/drawingml/2006/main" name="Azure PPT Template - 2018">
  <a:themeElements>
    <a:clrScheme name="Azure">
      <a:dk1>
        <a:srgbClr val="000000"/>
      </a:dk1>
      <a:lt1>
        <a:srgbClr val="FFFFFF"/>
      </a:lt1>
      <a:dk2>
        <a:srgbClr val="0078D7"/>
      </a:dk2>
      <a:lt2>
        <a:srgbClr val="FFFFFF"/>
      </a:lt2>
      <a:accent1>
        <a:srgbClr val="E6E6E6"/>
      </a:accent1>
      <a:accent2>
        <a:srgbClr val="D2D2D2"/>
      </a:accent2>
      <a:accent3>
        <a:srgbClr val="737373"/>
      </a:accent3>
      <a:accent4>
        <a:srgbClr val="505050"/>
      </a:accent4>
      <a:accent5>
        <a:srgbClr val="BAD80A"/>
      </a:accent5>
      <a:accent6>
        <a:srgbClr val="00BCF2"/>
      </a:accent6>
      <a:hlink>
        <a:srgbClr val="0078D7"/>
      </a:hlink>
      <a:folHlink>
        <a:srgbClr val="0078D7"/>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PPT Template 2018 presentation_v3" id="{1968021E-D85B-4A85-BB07-6BF24CCBC27F}" vid="{6E53F19A-D2E9-48F2-9B61-183D930FD7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a8c212da-7328-4f89-af04-a3df275a17c8"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4C872B4CD0A64BA35E260BCCACDD8E" ma:contentTypeVersion="15" ma:contentTypeDescription="Create a new document." ma:contentTypeScope="" ma:versionID="b74a10bb6f57ade773be06298da047a1">
  <xsd:schema xmlns:xsd="http://www.w3.org/2001/XMLSchema" xmlns:xs="http://www.w3.org/2001/XMLSchema" xmlns:p="http://schemas.microsoft.com/office/2006/metadata/properties" xmlns:ns1="http://schemas.microsoft.com/sharepoint/v3" xmlns:ns3="a8c212da-7328-4f89-af04-a3df275a17c8" xmlns:ns4="a8bad736-910d-4902-b0d8-66c04c9b65d5" targetNamespace="http://schemas.microsoft.com/office/2006/metadata/properties" ma:root="true" ma:fieldsID="7e19345f3f7900c3e0d193d11ff3dbd7" ns1:_="" ns3:_="" ns4:_="">
    <xsd:import namespace="http://schemas.microsoft.com/sharepoint/v3"/>
    <xsd:import namespace="a8c212da-7328-4f89-af04-a3df275a17c8"/>
    <xsd:import namespace="a8bad736-910d-4902-b0d8-66c04c9b65d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AutoKeyPoints" minOccurs="0"/>
                <xsd:element ref="ns3:MediaServiceKeyPoints"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8c212da-7328-4f89-af04-a3df275a17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fals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8bad736-910d-4902-b0d8-66c04c9b65d5"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325F4A-A25A-4E73-B648-712595F81853}">
  <ds:schemaRefs>
    <ds:schemaRef ds:uri="http://schemas.microsoft.com/sharepoint/v3/contenttype/forms"/>
  </ds:schemaRefs>
</ds:datastoreItem>
</file>

<file path=customXml/itemProps2.xml><?xml version="1.0" encoding="utf-8"?>
<ds:datastoreItem xmlns:ds="http://schemas.openxmlformats.org/officeDocument/2006/customXml" ds:itemID="{31963331-9E54-4CE8-A37E-96F91C5EB222}">
  <ds:schemaRefs>
    <ds:schemaRef ds:uri="http://schemas.microsoft.com/office/2006/metadata/properties"/>
    <ds:schemaRef ds:uri="http://schemas.microsoft.com/sharepoint/v3"/>
    <ds:schemaRef ds:uri="a8c212da-7328-4f89-af04-a3df275a17c8"/>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a8bad736-910d-4902-b0d8-66c04c9b65d5"/>
    <ds:schemaRef ds:uri="http://www.w3.org/XML/1998/namespace"/>
    <ds:schemaRef ds:uri="http://purl.org/dc/dcmitype/"/>
  </ds:schemaRefs>
</ds:datastoreItem>
</file>

<file path=customXml/itemProps3.xml><?xml version="1.0" encoding="utf-8"?>
<ds:datastoreItem xmlns:ds="http://schemas.openxmlformats.org/officeDocument/2006/customXml" ds:itemID="{EFF13845-EBEB-4CDB-ADC2-014E8206F7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8c212da-7328-4f89-af04-a3df275a17c8"/>
    <ds:schemaRef ds:uri="a8bad736-910d-4902-b0d8-66c04c9b65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704</TotalTime>
  <Words>1922</Words>
  <Application>Microsoft Office PowerPoint</Application>
  <PresentationFormat>Widescreen</PresentationFormat>
  <Paragraphs>298</Paragraphs>
  <Slides>16</Slides>
  <Notes>14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&amp;quot</vt:lpstr>
      <vt:lpstr>Arial</vt:lpstr>
      <vt:lpstr>Calibri</vt:lpstr>
      <vt:lpstr>Consolas</vt:lpstr>
      <vt:lpstr>Segoe UI</vt:lpstr>
      <vt:lpstr>Segoe UI Light</vt:lpstr>
      <vt:lpstr>Segoe UI Semibold</vt:lpstr>
      <vt:lpstr>Segoe UI Semilight</vt:lpstr>
      <vt:lpstr>SegoeUI</vt:lpstr>
      <vt:lpstr>Wingdings</vt:lpstr>
      <vt:lpstr>9-51052_Microsoft_Ready_Template_Light</vt:lpstr>
      <vt:lpstr>Azure PPT Template - 2018</vt:lpstr>
      <vt:lpstr>Azure Data Share Simple and secure service for sharing big data</vt:lpstr>
      <vt:lpstr>Cross organization big data collaboration</vt:lpstr>
      <vt:lpstr>How data is shared today</vt:lpstr>
      <vt:lpstr>Azure Data Share</vt:lpstr>
      <vt:lpstr>Expand analytics</vt:lpstr>
      <vt:lpstr>How data share works</vt:lpstr>
      <vt:lpstr>Supported Azure data stores </vt:lpstr>
      <vt:lpstr>PowerPoint Presentation</vt:lpstr>
      <vt:lpstr>How customers are using Azure Data Share</vt:lpstr>
      <vt:lpstr>Cross organization big data analytics</vt:lpstr>
      <vt:lpstr>Share data collected on behalf of customer</vt:lpstr>
      <vt:lpstr>Analytics outsourcing</vt:lpstr>
      <vt:lpstr>Industry specific data consortium</vt:lpstr>
      <vt:lpstr>Data monetization and marketplace</vt:lpstr>
      <vt:lpstr>Finastra – one of the world’s leading FinTechs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Data Share L100 Deck</dc:title>
  <dc:creator>Jie Feng</dc:creator>
  <cp:keywords/>
  <cp:lastModifiedBy>Srini Alavala</cp:lastModifiedBy>
  <cp:revision>37</cp:revision>
  <cp:lastPrinted>2019-11-01T17:30:51Z</cp:lastPrinted>
  <dcterms:created xsi:type="dcterms:W3CDTF">2019-07-11T00:40:43Z</dcterms:created>
  <dcterms:modified xsi:type="dcterms:W3CDTF">2020-06-11T11:59:10Z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2019-07-11T00:47:39.3372659Z</vt:lpwstr>
  </property>
  <property fmtid="{D5CDD505-2E9C-101B-9397-08002B2CF9AE}" pid="5" name="MSIP_Label_f42aa342-8706-4288-bd11-ebb85995028c_Name">
    <vt:lpwstr>General</vt:lpwstr>
  </property>
  <property fmtid="{D5CDD505-2E9C-101B-9397-08002B2CF9AE}" pid="6" name="MSIP_Label_f42aa342-8706-4288-bd11-ebb85995028c_ActionId">
    <vt:lpwstr>6b537618-59bb-4610-b38f-9fc37cdfd2e4</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NewsType">
    <vt:lpwstr/>
  </property>
  <property fmtid="{D5CDD505-2E9C-101B-9397-08002B2CF9AE}" pid="10" name="TaxKeyword">
    <vt:lpwstr/>
  </property>
  <property fmtid="{D5CDD505-2E9C-101B-9397-08002B2CF9AE}" pid="11" name="_dlc_policyId">
    <vt:lpwstr>0x0101000E4CB7077FEE4FF7AE86D4A500EEC780030016C849C62B10EB41ACA8C7EEDEF40BB20099ECF64382448D48A56095091C66B1A9|-661092312</vt:lpwstr>
  </property>
  <property fmtid="{D5CDD505-2E9C-101B-9397-08002B2CF9AE}" pid="12" name="Region">
    <vt:lpwstr/>
  </property>
  <property fmtid="{D5CDD505-2E9C-101B-9397-08002B2CF9AE}" pid="13" name="Confidentiality">
    <vt:lpwstr>14;#customer ready|8986c41d-21c5-4f8f-8a12-ea4625b46858</vt:lpwstr>
  </property>
  <property fmtid="{D5CDD505-2E9C-101B-9397-08002B2CF9AE}" pid="14" name="ItemType">
    <vt:lpwstr>3075;#documents|e037ed84-7d8e-4cbb-9c8f-61e80301a44f</vt:lpwstr>
  </property>
  <property fmtid="{D5CDD505-2E9C-101B-9397-08002B2CF9AE}" pid="15" name="ContentTypeId">
    <vt:lpwstr>0x010100994C872B4CD0A64BA35E260BCCACDD8E</vt:lpwstr>
  </property>
  <property fmtid="{D5CDD505-2E9C-101B-9397-08002B2CF9AE}" pid="16" name="Industries">
    <vt:lpwstr/>
  </property>
  <property fmtid="{D5CDD505-2E9C-101B-9397-08002B2CF9AE}" pid="17" name="MSProducts">
    <vt:lpwstr/>
  </property>
  <property fmtid="{D5CDD505-2E9C-101B-9397-08002B2CF9AE}" pid="18" name="Competitors">
    <vt:lpwstr/>
  </property>
  <property fmtid="{D5CDD505-2E9C-101B-9397-08002B2CF9AE}" pid="19" name="ExperienceContentType">
    <vt:lpwstr/>
  </property>
  <property fmtid="{D5CDD505-2E9C-101B-9397-08002B2CF9AE}" pid="20" name="SMSGDomain">
    <vt:lpwstr>1628;#Gear Up|5bd03d8b-c198-4367-bd72-be9dad12d703;#21;#Intelligent Cloud|adc2fe87-c79a-4ded-a449-3f86b954069d;#20;#Microsoft Azure Domain|d600a391-d529-4311-892b-2c05c1ab2538</vt:lpwstr>
  </property>
  <property fmtid="{D5CDD505-2E9C-101B-9397-08002B2CF9AE}" pid="21" name="BusinessArchitecture">
    <vt:lpwstr/>
  </property>
  <property fmtid="{D5CDD505-2E9C-101B-9397-08002B2CF9AE}" pid="22" name="Products">
    <vt:lpwstr>26;#Azure|669a3112-5edf-444b-a003-630063601f07;#3438;#Azure Data Share|080be15c-1bf3-4142-a149-bc94ed2b78cc</vt:lpwstr>
  </property>
  <property fmtid="{D5CDD505-2E9C-101B-9397-08002B2CF9AE}" pid="23" name="l6f004f21209409da86a713c0f24627d">
    <vt:lpwstr/>
  </property>
  <property fmtid="{D5CDD505-2E9C-101B-9397-08002B2CF9AE}" pid="24" name="MSProductsTaxHTField0">
    <vt:lpwstr/>
  </property>
  <property fmtid="{D5CDD505-2E9C-101B-9397-08002B2CF9AE}" pid="25" name="_docset_NoMedatataSyncRequired">
    <vt:lpwstr>False</vt:lpwstr>
  </property>
  <property fmtid="{D5CDD505-2E9C-101B-9397-08002B2CF9AE}" pid="26" name="e8080b0481964c759b2c36ae49591b31">
    <vt:lpwstr/>
  </property>
  <property fmtid="{D5CDD505-2E9C-101B-9397-08002B2CF9AE}" pid="27" name="TechnicalLevel">
    <vt:lpwstr>3066;#100 (beginner)|7d022d07-ff67-4af8-910d-8ea6b46b5908</vt:lpwstr>
  </property>
  <property fmtid="{D5CDD505-2E9C-101B-9397-08002B2CF9AE}" pid="28" name="Audiences">
    <vt:lpwstr/>
  </property>
  <property fmtid="{D5CDD505-2E9C-101B-9397-08002B2CF9AE}" pid="29" name="SMSG Items">
    <vt:lpwstr>3091;#documents|e037ed84-7d8e-4cbb-9c8f-61e80301a44f</vt:lpwstr>
  </property>
  <property fmtid="{D5CDD505-2E9C-101B-9397-08002B2CF9AE}" pid="30" name="Solution Areas">
    <vt:lpwstr>3478;#Data and AI|60d86926-9fc6-4873-ad19-e15bf82160d7;#3476;#Applications and Infrastructure|f69679d5-ce87-4413-9040-82ea79c5c527</vt:lpwstr>
  </property>
  <property fmtid="{D5CDD505-2E9C-101B-9397-08002B2CF9AE}" pid="31" name="ldac8aee9d1f469e8cd8c3f8d6a615f2">
    <vt:lpwstr/>
  </property>
  <property fmtid="{D5CDD505-2E9C-101B-9397-08002B2CF9AE}" pid="32" name="EmployeeRole">
    <vt:lpwstr/>
  </property>
  <property fmtid="{D5CDD505-2E9C-101B-9397-08002B2CF9AE}" pid="33" name="NewsTopic">
    <vt:lpwstr/>
  </property>
  <property fmtid="{D5CDD505-2E9C-101B-9397-08002B2CF9AE}" pid="34" name="Roles">
    <vt:lpwstr>656;#Sales|72627068-acd7-4c1a-8b95-a0256be5dc9f;#361;#Technical Sales|831f7989-43a4-4e48-852a-a5355978f47f;#957;#Marketing|6bac43fe-835f-4207-8dba-9b6899aa3139;#973;#Services|31216a1b-ed7a-4548-8e47-1aa2e6048472;#1941;#All Standard Titles|ef7f2c35-3932-45</vt:lpwstr>
  </property>
  <property fmtid="{D5CDD505-2E9C-101B-9397-08002B2CF9AE}" pid="35" name="ItemRetentionFormula">
    <vt:lpwstr>&lt;formula id="Microsoft.Office.RecordsManagement.PolicyFeatures.Expiration.Formula.BuiltIn"&gt;&lt;number&gt;0&lt;/number&gt;&lt;property&gt;Expire_x005f_x0020_Review&lt;/property&gt;&lt;propertyId&gt;4efb7b69-53dd-4711-a372-96a7c80c7a38&lt;/propertyId&gt;&lt;period&gt;days&lt;/period&gt;&lt;/formula&gt;</vt:lpwstr>
  </property>
  <property fmtid="{D5CDD505-2E9C-101B-9397-08002B2CF9AE}" pid="36" name="NewsSource">
    <vt:lpwstr/>
  </property>
  <property fmtid="{D5CDD505-2E9C-101B-9397-08002B2CF9AE}" pid="37" name="MSProfessions">
    <vt:lpwstr>3094;#Sales|72627068-acd7-4c1a-8b95-a0256be5dc9f;#3090;#Business Development ＆ Strategy|e15e035a-c407-4f56-adf2-716c26e5bbdb;#3393;#Human Resources|6fa075f0-1d7d-4031-bd44-e9820d952e30;#3161;#Finance|98ccb1fe-4e4f-4165-83be-314e696480f8;#3144;#Engineering</vt:lpwstr>
  </property>
  <property fmtid="{D5CDD505-2E9C-101B-9397-08002B2CF9AE}" pid="38" name="SMSGTags">
    <vt:lpwstr/>
  </property>
  <property fmtid="{D5CDD505-2E9C-101B-9397-08002B2CF9AE}" pid="39" name="_dlc_DocIdItemGuid">
    <vt:lpwstr>6a62e8fd-aa78-44fe-a6a2-b3de79672bc2</vt:lpwstr>
  </property>
  <property fmtid="{D5CDD505-2E9C-101B-9397-08002B2CF9AE}" pid="40" name="MSPhysicalGeography">
    <vt:lpwstr/>
  </property>
  <property fmtid="{D5CDD505-2E9C-101B-9397-08002B2CF9AE}" pid="41" name="j3562c58ee414e028925bc902cfc01a1">
    <vt:lpwstr/>
  </property>
  <property fmtid="{D5CDD505-2E9C-101B-9397-08002B2CF9AE}" pid="42" name="EnterpriseDomainTags">
    <vt:lpwstr/>
  </property>
  <property fmtid="{D5CDD505-2E9C-101B-9397-08002B2CF9AE}" pid="43" name="Segments">
    <vt:lpwstr/>
  </property>
  <property fmtid="{D5CDD505-2E9C-101B-9397-08002B2CF9AE}" pid="44" name="la4444b61d19467597d63190b69ac227">
    <vt:lpwstr/>
  </property>
  <property fmtid="{D5CDD505-2E9C-101B-9397-08002B2CF9AE}" pid="45" name="Partners">
    <vt:lpwstr/>
  </property>
  <property fmtid="{D5CDD505-2E9C-101B-9397-08002B2CF9AE}" pid="46" name="ActivitiesAndPrograms">
    <vt:lpwstr/>
  </property>
  <property fmtid="{D5CDD505-2E9C-101B-9397-08002B2CF9AE}" pid="47" name="Groups">
    <vt:lpwstr/>
  </property>
  <property fmtid="{D5CDD505-2E9C-101B-9397-08002B2CF9AE}" pid="48" name="Topics">
    <vt:lpwstr>30;#hub subset|c6bfd112-b986-4a0a-aa8d-90e767bfdfa6</vt:lpwstr>
  </property>
  <property fmtid="{D5CDD505-2E9C-101B-9397-08002B2CF9AE}" pid="49" name="Languages">
    <vt:lpwstr/>
  </property>
  <property fmtid="{D5CDD505-2E9C-101B-9397-08002B2CF9AE}" pid="50" name="of67e5d4b76f4a9db8769983fda9cec0">
    <vt:lpwstr/>
  </property>
</Properties>
</file>