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74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67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4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8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566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38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14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903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1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886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8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142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56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60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03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56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6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34FEE0-DE05-453D-A160-7C1D02E02D77}" type="datetimeFigureOut">
              <a:rPr lang="es-CO" smtClean="0"/>
              <a:t>4/07/2019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A8D9EA-7DFF-45E5-9E07-1CCBFD6BA2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101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C8F618-F418-44F4-A3B0-5511181D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s-ES" sz="5000" dirty="0" err="1">
                <a:solidFill>
                  <a:srgbClr val="FF0000"/>
                </a:solidFill>
                <a:latin typeface="Bahnschrift" panose="020B0502040204020203" pitchFamily="34" charset="0"/>
              </a:rPr>
              <a:t>i</a:t>
            </a:r>
            <a:r>
              <a:rPr lang="es-ES" sz="5000" dirty="0" err="1">
                <a:latin typeface="Bahnschrift" panose="020B0502040204020203" pitchFamily="34" charset="0"/>
              </a:rPr>
              <a:t>Prevent</a:t>
            </a:r>
            <a:endParaRPr lang="es-CO" sz="5000" dirty="0"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0DF78-515F-4DF6-B731-86C3FCF50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s-ES" dirty="0">
                <a:latin typeface="Bahnschrift" panose="020B0502040204020203" pitchFamily="34" charset="0"/>
              </a:rPr>
              <a:t>Un producto de </a:t>
            </a:r>
            <a:r>
              <a:rPr lang="es-ES" dirty="0">
                <a:solidFill>
                  <a:srgbClr val="FF0000"/>
                </a:solidFill>
                <a:latin typeface="Bahnschrift" panose="020B0502040204020203" pitchFamily="34" charset="0"/>
              </a:rPr>
              <a:t>RED</a:t>
            </a:r>
            <a:r>
              <a:rPr lang="es-ES" dirty="0">
                <a:latin typeface="Bahnschrift" panose="020B0502040204020203" pitchFamily="34" charset="0"/>
              </a:rPr>
              <a:t>DER</a:t>
            </a:r>
            <a:endParaRPr lang="es-CO" dirty="0">
              <a:latin typeface="Bahnschrif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84CEEA1C-3D19-4B66-8E86-481C13A915D7}"/>
              </a:ext>
            </a:extLst>
          </p:cNvPr>
          <p:cNvSpPr txBox="1"/>
          <p:nvPr/>
        </p:nvSpPr>
        <p:spPr>
          <a:xfrm>
            <a:off x="7822591" y="5060632"/>
            <a:ext cx="4038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Carlos Daniel Puello Peña</a:t>
            </a:r>
          </a:p>
          <a:p>
            <a:r>
              <a:rPr lang="es-ES" dirty="0" err="1">
                <a:latin typeface="Bahnschrift" panose="020B0502040204020203" pitchFamily="34" charset="0"/>
              </a:rPr>
              <a:t>Yhefferson</a:t>
            </a:r>
            <a:r>
              <a:rPr lang="es-ES" dirty="0">
                <a:latin typeface="Bahnschrift" panose="020B0502040204020203" pitchFamily="34" charset="0"/>
              </a:rPr>
              <a:t> Fernando Gutiérrez Loaiza</a:t>
            </a:r>
          </a:p>
          <a:p>
            <a:r>
              <a:rPr lang="es-ES" dirty="0" err="1">
                <a:latin typeface="Bahnschrift" panose="020B0502040204020203" pitchFamily="34" charset="0"/>
              </a:rPr>
              <a:t>Julianny</a:t>
            </a:r>
            <a:r>
              <a:rPr lang="es-ES" dirty="0">
                <a:latin typeface="Bahnschrift" panose="020B0502040204020203" pitchFamily="34" charset="0"/>
              </a:rPr>
              <a:t> Restrepo López</a:t>
            </a:r>
          </a:p>
          <a:p>
            <a:r>
              <a:rPr lang="es-ES" dirty="0">
                <a:latin typeface="Bahnschrift" panose="020B0502040204020203" pitchFamily="34" charset="0"/>
              </a:rPr>
              <a:t>Juan Andrés López Bedoya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6664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5E25E611-7DDA-4055-B2B5-601754B59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11605" r="3292" b="1160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159024-8070-461D-9BC9-59629EB166CC}"/>
              </a:ext>
            </a:extLst>
          </p:cNvPr>
          <p:cNvSpPr txBox="1"/>
          <p:nvPr/>
        </p:nvSpPr>
        <p:spPr>
          <a:xfrm>
            <a:off x="79899" y="6211669"/>
            <a:ext cx="544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Tomado de https://images.app.goo.gl/SFzQGiV4GDSfuqQ87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6A9B12-ABA1-4FA5-A53A-7862F7F2F005}"/>
              </a:ext>
            </a:extLst>
          </p:cNvPr>
          <p:cNvSpPr txBox="1"/>
          <p:nvPr/>
        </p:nvSpPr>
        <p:spPr>
          <a:xfrm>
            <a:off x="1036034" y="0"/>
            <a:ext cx="1011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chemeClr val="bg1"/>
                </a:solidFill>
                <a:latin typeface="Bahnschrift" panose="020B0502040204020203" pitchFamily="34" charset="0"/>
              </a:rPr>
              <a:t>Reuniendo la familia</a:t>
            </a:r>
            <a:endParaRPr lang="es-CO" sz="7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59604F-66C4-4D39-A7AD-3CA0CDCAC061}"/>
              </a:ext>
            </a:extLst>
          </p:cNvPr>
          <p:cNvSpPr txBox="1"/>
          <p:nvPr/>
        </p:nvSpPr>
        <p:spPr>
          <a:xfrm>
            <a:off x="12496800" y="2641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Donde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5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familia estudiando">
            <a:extLst>
              <a:ext uri="{FF2B5EF4-FFF2-40B4-BE49-F238E27FC236}">
                <a16:creationId xmlns:a16="http://schemas.microsoft.com/office/drawing/2014/main" id="{F40A0B9A-28F4-402D-91E8-64F712D32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3" t="32058" r="11496" b="2547"/>
          <a:stretch/>
        </p:blipFill>
        <p:spPr bwMode="auto">
          <a:xfrm>
            <a:off x="0" y="0"/>
            <a:ext cx="12584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878BD68-E78E-4B1C-89CE-1B71E5160942}"/>
              </a:ext>
            </a:extLst>
          </p:cNvPr>
          <p:cNvSpPr/>
          <p:nvPr/>
        </p:nvSpPr>
        <p:spPr>
          <a:xfrm>
            <a:off x="0" y="4312637"/>
            <a:ext cx="12584816" cy="2545363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FAA04-838D-4B93-BC59-0DD71006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715" y="4312637"/>
            <a:ext cx="9928833" cy="2287101"/>
          </a:xfrm>
          <a:ln>
            <a:noFill/>
          </a:ln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ES" sz="4400" b="1" dirty="0">
                <a:ln>
                  <a:noFill/>
                </a:ln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Entrena</a:t>
            </a:r>
            <a:r>
              <a:rPr lang="es-ES" sz="280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de forma inteligente respuestas de emergencia</a:t>
            </a:r>
          </a:p>
          <a:p>
            <a:pPr marL="36900" indent="0">
              <a:buNone/>
            </a:pPr>
            <a:r>
              <a:rPr lang="es-ES" sz="4800" b="1" dirty="0">
                <a:ln>
                  <a:noFill/>
                </a:ln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Diseña</a:t>
            </a:r>
            <a:r>
              <a:rPr lang="es-ES" sz="2800" dirty="0">
                <a:ln>
                  <a:noFill/>
                </a:ln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s-ES" sz="280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el plan familiar de gestión de riesgo de desastre</a:t>
            </a:r>
            <a:endParaRPr lang="es-CO" sz="280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F7D82D-22BB-470D-B09F-B3234FFFFBFA}"/>
              </a:ext>
            </a:extLst>
          </p:cNvPr>
          <p:cNvSpPr txBox="1"/>
          <p:nvPr/>
        </p:nvSpPr>
        <p:spPr>
          <a:xfrm>
            <a:off x="170845" y="6394489"/>
            <a:ext cx="606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Tomado de </a:t>
            </a:r>
            <a:r>
              <a:rPr lang="es-CO" dirty="0">
                <a:solidFill>
                  <a:schemeClr val="bg1"/>
                </a:solidFill>
              </a:rPr>
              <a:t>https://images.app.goo.gl/apufvHJqb6G7rjdX9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C87878-719B-45F7-9EFA-B918BBC720F3}"/>
              </a:ext>
            </a:extLst>
          </p:cNvPr>
          <p:cNvSpPr txBox="1">
            <a:spLocks/>
          </p:cNvSpPr>
          <p:nvPr/>
        </p:nvSpPr>
        <p:spPr>
          <a:xfrm>
            <a:off x="-191732" y="4312637"/>
            <a:ext cx="2684876" cy="970450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err="1">
                <a:ln>
                  <a:noFill/>
                </a:ln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i</a:t>
            </a:r>
            <a:r>
              <a:rPr lang="es-ES" dirty="0" err="1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Prevent</a:t>
            </a:r>
            <a:endParaRPr lang="es-CO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CAC912C-8C2C-4716-85F5-AAA6476DDE5B}"/>
              </a:ext>
            </a:extLst>
          </p:cNvPr>
          <p:cNvCxnSpPr>
            <a:cxnSpLocks/>
          </p:cNvCxnSpPr>
          <p:nvPr/>
        </p:nvCxnSpPr>
        <p:spPr>
          <a:xfrm>
            <a:off x="2493144" y="4496844"/>
            <a:ext cx="0" cy="15031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E42D17-4275-4E3E-B182-B255D4D094CE}"/>
              </a:ext>
            </a:extLst>
          </p:cNvPr>
          <p:cNvSpPr txBox="1"/>
          <p:nvPr/>
        </p:nvSpPr>
        <p:spPr>
          <a:xfrm>
            <a:off x="12700000" y="35560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Qué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476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1C141A8-A3E2-441B-BBBA-08AD3566FDB5}"/>
              </a:ext>
            </a:extLst>
          </p:cNvPr>
          <p:cNvSpPr txBox="1"/>
          <p:nvPr/>
        </p:nvSpPr>
        <p:spPr>
          <a:xfrm>
            <a:off x="12618720" y="284480"/>
            <a:ext cx="144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B075AB-FDC0-4B64-A402-ACA09AF8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92" y="3045378"/>
            <a:ext cx="1132196" cy="11321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A6F5DF-0BAC-4B0C-B4E9-CFB4573FD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81" y="5015014"/>
            <a:ext cx="1213219" cy="12132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DAC50A7-BB03-454B-89C4-D589397DC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93" y="3247964"/>
            <a:ext cx="1148143" cy="114814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FC8DB38-65C5-47B7-8659-231BD42E8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01" y="5156867"/>
            <a:ext cx="929511" cy="929511"/>
          </a:xfrm>
          <a:prstGeom prst="rect">
            <a:avLst/>
          </a:prstGeom>
        </p:spPr>
      </p:pic>
      <p:pic>
        <p:nvPicPr>
          <p:cNvPr id="4102" name="Picture 6" descr="Resultado de imagen para watson logo">
            <a:extLst>
              <a:ext uri="{FF2B5EF4-FFF2-40B4-BE49-F238E27FC236}">
                <a16:creationId xmlns:a16="http://schemas.microsoft.com/office/drawing/2014/main" id="{49A5857E-3A4F-4B1E-87D9-7E124FCA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37" y="2859291"/>
            <a:ext cx="1614446" cy="15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B2D8E59-C59E-4ED0-BE93-4069CE864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25" y="1570771"/>
            <a:ext cx="929511" cy="929511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8F3E1E2-0D03-4DE4-B27E-318D3DF227D9}"/>
              </a:ext>
            </a:extLst>
          </p:cNvPr>
          <p:cNvCxnSpPr>
            <a:cxnSpLocks/>
          </p:cNvCxnSpPr>
          <p:nvPr/>
        </p:nvCxnSpPr>
        <p:spPr>
          <a:xfrm flipV="1">
            <a:off x="3250996" y="4177574"/>
            <a:ext cx="0" cy="673864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4170F4D-3BF3-46DD-8830-63645F492AED}"/>
              </a:ext>
            </a:extLst>
          </p:cNvPr>
          <p:cNvCxnSpPr>
            <a:cxnSpLocks/>
          </p:cNvCxnSpPr>
          <p:nvPr/>
        </p:nvCxnSpPr>
        <p:spPr>
          <a:xfrm>
            <a:off x="4287574" y="3820278"/>
            <a:ext cx="765756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2761F20-8C97-4B30-B8DF-90FDB5E9753C}"/>
              </a:ext>
            </a:extLst>
          </p:cNvPr>
          <p:cNvCxnSpPr>
            <a:cxnSpLocks/>
          </p:cNvCxnSpPr>
          <p:nvPr/>
        </p:nvCxnSpPr>
        <p:spPr>
          <a:xfrm>
            <a:off x="7738164" y="3797563"/>
            <a:ext cx="765756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3AA4D69-CD16-4B3A-9928-242C37BE13D0}"/>
              </a:ext>
            </a:extLst>
          </p:cNvPr>
          <p:cNvSpPr txBox="1"/>
          <p:nvPr/>
        </p:nvSpPr>
        <p:spPr>
          <a:xfrm>
            <a:off x="2430745" y="342405"/>
            <a:ext cx="29674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latin typeface="Bahnschrift" panose="020B0502040204020203" pitchFamily="34" charset="0"/>
              </a:rPr>
              <a:t>Entrenamiento</a:t>
            </a:r>
            <a:r>
              <a:rPr lang="es-E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Bahnschrift" panose="020B0502040204020203" pitchFamily="34" charset="0"/>
              </a:rPr>
              <a:t>divertido</a:t>
            </a:r>
            <a:endParaRPr lang="es-CO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7E716F8-B998-45B5-BC11-270687BAA5E9}"/>
              </a:ext>
            </a:extLst>
          </p:cNvPr>
          <p:cNvSpPr txBox="1"/>
          <p:nvPr/>
        </p:nvSpPr>
        <p:spPr>
          <a:xfrm>
            <a:off x="7062899" y="322860"/>
            <a:ext cx="2116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latin typeface="Bahnschrift" panose="020B0502040204020203" pitchFamily="34" charset="0"/>
              </a:rPr>
              <a:t>Diseño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Bahnschrift" panose="020B0502040204020203" pitchFamily="34" charset="0"/>
              </a:rPr>
              <a:t>inteligente</a:t>
            </a:r>
            <a:endParaRPr lang="es-CO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5856731-87C1-4E28-AA48-85DC477573A8}"/>
              </a:ext>
            </a:extLst>
          </p:cNvPr>
          <p:cNvCxnSpPr/>
          <p:nvPr/>
        </p:nvCxnSpPr>
        <p:spPr>
          <a:xfrm>
            <a:off x="6207760" y="152400"/>
            <a:ext cx="0" cy="653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81AF97B-ABD6-4592-8A7A-272AA6736B49}"/>
              </a:ext>
            </a:extLst>
          </p:cNvPr>
          <p:cNvSpPr txBox="1"/>
          <p:nvPr/>
        </p:nvSpPr>
        <p:spPr>
          <a:xfrm>
            <a:off x="8072761" y="6546780"/>
            <a:ext cx="4119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Icons made by https://www.flaticon.com/authors/freepik</a:t>
            </a:r>
            <a:endParaRPr lang="es-CO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CC64C35A-0EFF-40E8-98F0-BC03B59E41C3}"/>
              </a:ext>
            </a:extLst>
          </p:cNvPr>
          <p:cNvSpPr txBox="1"/>
          <p:nvPr/>
        </p:nvSpPr>
        <p:spPr>
          <a:xfrm>
            <a:off x="8072761" y="6546780"/>
            <a:ext cx="4119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Icons made by https://www.flaticon.com/authors/freepik</a:t>
            </a:r>
            <a:endParaRPr lang="es-CO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1C141A8-A3E2-441B-BBBA-08AD3566FDB5}"/>
              </a:ext>
            </a:extLst>
          </p:cNvPr>
          <p:cNvSpPr txBox="1"/>
          <p:nvPr/>
        </p:nvSpPr>
        <p:spPr>
          <a:xfrm>
            <a:off x="12618720" y="284480"/>
            <a:ext cx="144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B075AB-FDC0-4B64-A402-ACA09AF8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92" y="3045378"/>
            <a:ext cx="1132196" cy="11321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A6F5DF-0BAC-4B0C-B4E9-CFB4573FD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81" y="5015014"/>
            <a:ext cx="1213219" cy="12132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DAC50A7-BB03-454B-89C4-D589397DC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93" y="3247964"/>
            <a:ext cx="1148143" cy="114814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FC8DB38-65C5-47B7-8659-231BD42E8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01" y="5156867"/>
            <a:ext cx="929511" cy="929511"/>
          </a:xfrm>
          <a:prstGeom prst="rect">
            <a:avLst/>
          </a:prstGeom>
        </p:spPr>
      </p:pic>
      <p:pic>
        <p:nvPicPr>
          <p:cNvPr id="4102" name="Picture 6" descr="Resultado de imagen para watson logo">
            <a:extLst>
              <a:ext uri="{FF2B5EF4-FFF2-40B4-BE49-F238E27FC236}">
                <a16:creationId xmlns:a16="http://schemas.microsoft.com/office/drawing/2014/main" id="{49A5857E-3A4F-4B1E-87D9-7E124FCA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37" y="2859291"/>
            <a:ext cx="1614446" cy="15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B2D8E59-C59E-4ED0-BE93-4069CE864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25" y="1570771"/>
            <a:ext cx="929511" cy="929511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8F3E1E2-0D03-4DE4-B27E-318D3DF227D9}"/>
              </a:ext>
            </a:extLst>
          </p:cNvPr>
          <p:cNvCxnSpPr>
            <a:cxnSpLocks/>
          </p:cNvCxnSpPr>
          <p:nvPr/>
        </p:nvCxnSpPr>
        <p:spPr>
          <a:xfrm flipV="1">
            <a:off x="3250996" y="4177574"/>
            <a:ext cx="0" cy="673864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4170F4D-3BF3-46DD-8830-63645F492AED}"/>
              </a:ext>
            </a:extLst>
          </p:cNvPr>
          <p:cNvCxnSpPr>
            <a:cxnSpLocks/>
          </p:cNvCxnSpPr>
          <p:nvPr/>
        </p:nvCxnSpPr>
        <p:spPr>
          <a:xfrm>
            <a:off x="4287574" y="3820278"/>
            <a:ext cx="765756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2761F20-8C97-4B30-B8DF-90FDB5E9753C}"/>
              </a:ext>
            </a:extLst>
          </p:cNvPr>
          <p:cNvCxnSpPr>
            <a:cxnSpLocks/>
          </p:cNvCxnSpPr>
          <p:nvPr/>
        </p:nvCxnSpPr>
        <p:spPr>
          <a:xfrm>
            <a:off x="7738164" y="3797563"/>
            <a:ext cx="765756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3AA4D69-CD16-4B3A-9928-242C37BE13D0}"/>
              </a:ext>
            </a:extLst>
          </p:cNvPr>
          <p:cNvSpPr txBox="1"/>
          <p:nvPr/>
        </p:nvSpPr>
        <p:spPr>
          <a:xfrm>
            <a:off x="2430745" y="342405"/>
            <a:ext cx="29674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latin typeface="Bahnschrift" panose="020B0502040204020203" pitchFamily="34" charset="0"/>
              </a:rPr>
              <a:t>Entrenamiento</a:t>
            </a:r>
            <a:r>
              <a:rPr lang="es-E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Bahnschrift" panose="020B0502040204020203" pitchFamily="34" charset="0"/>
              </a:rPr>
              <a:t>divertido</a:t>
            </a:r>
            <a:endParaRPr lang="es-CO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7E716F8-B998-45B5-BC11-270687BAA5E9}"/>
              </a:ext>
            </a:extLst>
          </p:cNvPr>
          <p:cNvSpPr txBox="1"/>
          <p:nvPr/>
        </p:nvSpPr>
        <p:spPr>
          <a:xfrm>
            <a:off x="7062899" y="322860"/>
            <a:ext cx="2116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latin typeface="Bahnschrift" panose="020B0502040204020203" pitchFamily="34" charset="0"/>
              </a:rPr>
              <a:t>Diseño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Bahnschrift" panose="020B0502040204020203" pitchFamily="34" charset="0"/>
              </a:rPr>
              <a:t>inteligente</a:t>
            </a:r>
            <a:endParaRPr lang="es-CO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5856731-87C1-4E28-AA48-85DC477573A8}"/>
              </a:ext>
            </a:extLst>
          </p:cNvPr>
          <p:cNvCxnSpPr/>
          <p:nvPr/>
        </p:nvCxnSpPr>
        <p:spPr>
          <a:xfrm>
            <a:off x="6207760" y="152400"/>
            <a:ext cx="0" cy="653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E99086D0-2E07-4771-8EFA-33AB770E5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113F04-4D85-4A95-98F9-E7F1B8EA48F3}"/>
              </a:ext>
            </a:extLst>
          </p:cNvPr>
          <p:cNvSpPr txBox="1"/>
          <p:nvPr/>
        </p:nvSpPr>
        <p:spPr>
          <a:xfrm>
            <a:off x="8184193" y="4476797"/>
            <a:ext cx="2684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Bahnschrift" panose="020B0502040204020203" pitchFamily="34" charset="0"/>
              </a:rPr>
              <a:t>Diseño adaptado a cada miembro de la familia</a:t>
            </a:r>
            <a:endParaRPr lang="es-CO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C630A1-48AF-457C-9B78-45042D330D9B}"/>
              </a:ext>
            </a:extLst>
          </p:cNvPr>
          <p:cNvSpPr txBox="1"/>
          <p:nvPr/>
        </p:nvSpPr>
        <p:spPr>
          <a:xfrm>
            <a:off x="1985846" y="1971449"/>
            <a:ext cx="2684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Bahnschrift" panose="020B0502040204020203" pitchFamily="34" charset="0"/>
              </a:rPr>
              <a:t>Construcción de una red de conocimiento familiar</a:t>
            </a:r>
            <a:endParaRPr lang="es-CO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EB1A2B6-9AA4-4272-8D70-8A16ECCF2028}"/>
              </a:ext>
            </a:extLst>
          </p:cNvPr>
          <p:cNvSpPr txBox="1"/>
          <p:nvPr/>
        </p:nvSpPr>
        <p:spPr>
          <a:xfrm>
            <a:off x="3454220" y="5138517"/>
            <a:ext cx="2684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Bahnschrift" panose="020B0502040204020203" pitchFamily="34" charset="0"/>
              </a:rPr>
              <a:t>Aprendizaje 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Bahnschrift" panose="020B0502040204020203" pitchFamily="34" charset="0"/>
              </a:rPr>
              <a:t>lúdico</a:t>
            </a:r>
            <a:endParaRPr lang="es-CO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B7A0B0E-5C45-4545-85E2-617C86753256}"/>
              </a:ext>
            </a:extLst>
          </p:cNvPr>
          <p:cNvSpPr txBox="1"/>
          <p:nvPr/>
        </p:nvSpPr>
        <p:spPr>
          <a:xfrm>
            <a:off x="4865457" y="2124027"/>
            <a:ext cx="268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Beneficios</a:t>
            </a:r>
            <a:endParaRPr lang="es-CO" sz="2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1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CD3519-E6B3-4FB4-83D8-09731330CD0E}"/>
              </a:ext>
            </a:extLst>
          </p:cNvPr>
          <p:cNvSpPr txBox="1"/>
          <p:nvPr/>
        </p:nvSpPr>
        <p:spPr>
          <a:xfrm>
            <a:off x="4198685" y="213064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Bahnschrift" panose="020B0502040204020203" pitchFamily="34" charset="0"/>
              </a:rPr>
              <a:t>Modelo de Negocio</a:t>
            </a:r>
            <a:endParaRPr lang="es-CO" sz="3200" dirty="0">
              <a:latin typeface="Bahnschrif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3B3B9D-E19A-4FB4-999D-8326BB0A2972}"/>
              </a:ext>
            </a:extLst>
          </p:cNvPr>
          <p:cNvSpPr txBox="1"/>
          <p:nvPr/>
        </p:nvSpPr>
        <p:spPr>
          <a:xfrm>
            <a:off x="506027" y="5450889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Costos: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Infraestructura TI</a:t>
            </a:r>
            <a:endParaRPr lang="es-CO" dirty="0">
              <a:latin typeface="Bahnschrif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6AFE41-57C4-47CA-B530-4A43A62C6429}"/>
              </a:ext>
            </a:extLst>
          </p:cNvPr>
          <p:cNvSpPr txBox="1"/>
          <p:nvPr/>
        </p:nvSpPr>
        <p:spPr>
          <a:xfrm>
            <a:off x="8248814" y="5410913"/>
            <a:ext cx="3437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Ingresos</a:t>
            </a:r>
            <a:r>
              <a:rPr lang="es-CO" dirty="0">
                <a:latin typeface="Bahnschrift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Bahnschrift" panose="020B0502040204020203" pitchFamily="34" charset="0"/>
              </a:rPr>
              <a:t>Donaciones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Bahnschrift" panose="020B0502040204020203" pitchFamily="34" charset="0"/>
              </a:rPr>
              <a:t>Empresas de seguros de vida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93419F-839B-4A94-90C6-95C9AD2F359B}"/>
              </a:ext>
            </a:extLst>
          </p:cNvPr>
          <p:cNvSpPr txBox="1"/>
          <p:nvPr/>
        </p:nvSpPr>
        <p:spPr>
          <a:xfrm>
            <a:off x="9686996" y="1261756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Clientes: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Familias</a:t>
            </a:r>
            <a:endParaRPr lang="es-CO" dirty="0">
              <a:latin typeface="Bahnschrif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C4914F-2246-4FAC-943A-8EF70BB827B8}"/>
              </a:ext>
            </a:extLst>
          </p:cNvPr>
          <p:cNvSpPr txBox="1"/>
          <p:nvPr/>
        </p:nvSpPr>
        <p:spPr>
          <a:xfrm>
            <a:off x="6939604" y="3133607"/>
            <a:ext cx="2060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Canales: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Colegios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Acción comunal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Venta directa a aseguradoras</a:t>
            </a:r>
            <a:endParaRPr lang="es-CO" dirty="0">
              <a:latin typeface="Bahnschrif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90FBB7-62F7-4FFF-9836-67612B27BE40}"/>
              </a:ext>
            </a:extLst>
          </p:cNvPr>
          <p:cNvSpPr txBox="1"/>
          <p:nvPr/>
        </p:nvSpPr>
        <p:spPr>
          <a:xfrm>
            <a:off x="6939604" y="1365558"/>
            <a:ext cx="189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Relaciones: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Comunidades de dialogo</a:t>
            </a:r>
            <a:endParaRPr lang="es-CO" dirty="0">
              <a:latin typeface="Bahnschrif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3165A4-86E6-4372-A30A-11C612744BFD}"/>
              </a:ext>
            </a:extLst>
          </p:cNvPr>
          <p:cNvSpPr txBox="1"/>
          <p:nvPr/>
        </p:nvSpPr>
        <p:spPr>
          <a:xfrm>
            <a:off x="4409469" y="1365558"/>
            <a:ext cx="2530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Propuesta de valor:</a:t>
            </a:r>
          </a:p>
          <a:p>
            <a:r>
              <a:rPr lang="es-ES" dirty="0">
                <a:latin typeface="Bahnschrift" panose="020B0502040204020203" pitchFamily="34" charset="0"/>
              </a:rPr>
              <a:t>Juego de entrenamiento en gestión de riesgo, para reducir la vulnerabilidad y prepararse ante amenazas.</a:t>
            </a:r>
            <a:endParaRPr lang="es-CO" dirty="0">
              <a:latin typeface="Bahnschrift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F50BA2-8D83-4137-87FF-90DAB9C76270}"/>
              </a:ext>
            </a:extLst>
          </p:cNvPr>
          <p:cNvSpPr txBox="1"/>
          <p:nvPr/>
        </p:nvSpPr>
        <p:spPr>
          <a:xfrm>
            <a:off x="2138613" y="3446545"/>
            <a:ext cx="206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Plataforma TI en nube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574B3C3-55EB-4351-AE03-D2698EA71CC3}"/>
              </a:ext>
            </a:extLst>
          </p:cNvPr>
          <p:cNvSpPr txBox="1"/>
          <p:nvPr/>
        </p:nvSpPr>
        <p:spPr>
          <a:xfrm>
            <a:off x="2138613" y="1365558"/>
            <a:ext cx="1971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Actividades: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Motivar juegos de entrenamiento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Divulgación primera infancia</a:t>
            </a:r>
            <a:endParaRPr lang="es-CO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A09931C-7BFD-4858-8DC7-1A42FFD1D7AC}"/>
              </a:ext>
            </a:extLst>
          </p:cNvPr>
          <p:cNvSpPr txBox="1"/>
          <p:nvPr/>
        </p:nvSpPr>
        <p:spPr>
          <a:xfrm>
            <a:off x="186780" y="1365558"/>
            <a:ext cx="1971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Socios: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Gobierno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Colegios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DAGRED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" panose="020B0502040204020203" pitchFamily="34" charset="0"/>
              </a:rPr>
              <a:t>DAPARD</a:t>
            </a:r>
            <a:endParaRPr lang="es-CO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" panose="020B0502040204020203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45421E0-E0C4-4E6A-863B-9F3E6EDB361C}"/>
              </a:ext>
            </a:extLst>
          </p:cNvPr>
          <p:cNvCxnSpPr>
            <a:cxnSpLocks/>
          </p:cNvCxnSpPr>
          <p:nvPr/>
        </p:nvCxnSpPr>
        <p:spPr>
          <a:xfrm>
            <a:off x="9469739" y="1056443"/>
            <a:ext cx="0" cy="4243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240CAF5-D5A6-4418-9C45-CEB9C15F963A}"/>
              </a:ext>
            </a:extLst>
          </p:cNvPr>
          <p:cNvCxnSpPr>
            <a:cxnSpLocks/>
          </p:cNvCxnSpPr>
          <p:nvPr/>
        </p:nvCxnSpPr>
        <p:spPr>
          <a:xfrm flipH="1">
            <a:off x="6793215" y="1042509"/>
            <a:ext cx="1" cy="4257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57A3B31-E3D8-4A63-A97E-CBFD5B469D7A}"/>
              </a:ext>
            </a:extLst>
          </p:cNvPr>
          <p:cNvCxnSpPr>
            <a:cxnSpLocks/>
          </p:cNvCxnSpPr>
          <p:nvPr/>
        </p:nvCxnSpPr>
        <p:spPr>
          <a:xfrm>
            <a:off x="4198685" y="1056443"/>
            <a:ext cx="0" cy="4243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F38B3D6-525F-471C-9937-EC1A4C929ADC}"/>
              </a:ext>
            </a:extLst>
          </p:cNvPr>
          <p:cNvCxnSpPr/>
          <p:nvPr/>
        </p:nvCxnSpPr>
        <p:spPr>
          <a:xfrm>
            <a:off x="1868789" y="1145056"/>
            <a:ext cx="0" cy="4154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5399B53-9894-42CC-B413-DF1DBBC45B41}"/>
              </a:ext>
            </a:extLst>
          </p:cNvPr>
          <p:cNvCxnSpPr>
            <a:cxnSpLocks/>
          </p:cNvCxnSpPr>
          <p:nvPr/>
        </p:nvCxnSpPr>
        <p:spPr>
          <a:xfrm>
            <a:off x="1868789" y="3362325"/>
            <a:ext cx="2329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900DD80-CB9D-4228-AA93-C50377D286D8}"/>
              </a:ext>
            </a:extLst>
          </p:cNvPr>
          <p:cNvCxnSpPr>
            <a:cxnSpLocks/>
          </p:cNvCxnSpPr>
          <p:nvPr/>
        </p:nvCxnSpPr>
        <p:spPr>
          <a:xfrm>
            <a:off x="6793214" y="2790825"/>
            <a:ext cx="2676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FD9C3AC-7662-464E-953D-E1253F03AF6E}"/>
              </a:ext>
            </a:extLst>
          </p:cNvPr>
          <p:cNvCxnSpPr>
            <a:cxnSpLocks/>
          </p:cNvCxnSpPr>
          <p:nvPr/>
        </p:nvCxnSpPr>
        <p:spPr>
          <a:xfrm>
            <a:off x="0" y="5299805"/>
            <a:ext cx="12192000" cy="2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6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191</Words>
  <Application>Microsoft Office PowerPoint</Application>
  <PresentationFormat>Panorámica</PresentationFormat>
  <Paragraphs>57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Calisto MT</vt:lpstr>
      <vt:lpstr>Wingdings 2</vt:lpstr>
      <vt:lpstr>Pizarra</vt:lpstr>
      <vt:lpstr>iPrevent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iPrevent</dc:title>
  <dc:creator>Carlos Daniel Puello Peña</dc:creator>
  <cp:lastModifiedBy>Carlos Daniel Puello Peña</cp:lastModifiedBy>
  <cp:revision>16</cp:revision>
  <dcterms:created xsi:type="dcterms:W3CDTF">2019-07-04T16:44:12Z</dcterms:created>
  <dcterms:modified xsi:type="dcterms:W3CDTF">2019-07-04T19:43:45Z</dcterms:modified>
</cp:coreProperties>
</file>