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58"/>
  </p:notesMasterIdLst>
  <p:sldIdLst>
    <p:sldId id="288" r:id="rId2"/>
    <p:sldId id="320" r:id="rId3"/>
    <p:sldId id="319" r:id="rId4"/>
    <p:sldId id="321" r:id="rId5"/>
    <p:sldId id="257" r:id="rId6"/>
    <p:sldId id="323" r:id="rId7"/>
    <p:sldId id="324" r:id="rId8"/>
    <p:sldId id="325" r:id="rId9"/>
    <p:sldId id="258" r:id="rId10"/>
    <p:sldId id="276" r:id="rId11"/>
    <p:sldId id="290" r:id="rId12"/>
    <p:sldId id="326" r:id="rId13"/>
    <p:sldId id="327" r:id="rId14"/>
    <p:sldId id="277" r:id="rId15"/>
    <p:sldId id="328" r:id="rId16"/>
    <p:sldId id="329" r:id="rId17"/>
    <p:sldId id="330" r:id="rId18"/>
    <p:sldId id="331" r:id="rId19"/>
    <p:sldId id="279" r:id="rId20"/>
    <p:sldId id="332" r:id="rId21"/>
    <p:sldId id="281" r:id="rId22"/>
    <p:sldId id="282" r:id="rId23"/>
    <p:sldId id="333" r:id="rId24"/>
    <p:sldId id="291" r:id="rId25"/>
    <p:sldId id="334" r:id="rId26"/>
    <p:sldId id="259" r:id="rId27"/>
    <p:sldId id="335" r:id="rId28"/>
    <p:sldId id="292" r:id="rId29"/>
    <p:sldId id="336" r:id="rId30"/>
    <p:sldId id="362" r:id="rId31"/>
    <p:sldId id="363" r:id="rId32"/>
    <p:sldId id="337" r:id="rId33"/>
    <p:sldId id="338" r:id="rId34"/>
    <p:sldId id="339" r:id="rId35"/>
    <p:sldId id="340" r:id="rId36"/>
    <p:sldId id="341" r:id="rId37"/>
    <p:sldId id="364" r:id="rId38"/>
    <p:sldId id="365" r:id="rId39"/>
    <p:sldId id="366" r:id="rId40"/>
    <p:sldId id="344" r:id="rId41"/>
    <p:sldId id="343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67" r:id="rId51"/>
    <p:sldId id="368" r:id="rId52"/>
    <p:sldId id="369" r:id="rId53"/>
    <p:sldId id="354" r:id="rId54"/>
    <p:sldId id="356" r:id="rId55"/>
    <p:sldId id="357" r:id="rId56"/>
    <p:sldId id="322" r:id="rId5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8" autoAdjust="0"/>
    <p:restoredTop sz="94783" autoAdjust="0"/>
  </p:normalViewPr>
  <p:slideViewPr>
    <p:cSldViewPr snapToGrid="0">
      <p:cViewPr varScale="1">
        <p:scale>
          <a:sx n="72" d="100"/>
          <a:sy n="72" d="100"/>
        </p:scale>
        <p:origin x="91" y="2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6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9DBCE5-E7CF-405E-BA9A-DC7F59DE59C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93D576-28BB-41F7-910F-136770F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B1C8-4E0F-4223-BB6C-907855BD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DD668-3479-4E7E-A065-610CCD23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B9BE-4D51-468B-ADD1-1B5AC8B2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B33-D73A-4642-8847-18B7A8F1985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D5C8-9DBA-444B-BE33-3D67074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4E7A-C0A6-4F45-A588-878FF3D2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80C-9E1F-4D00-B57A-14E8447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6032-400F-4BFB-8621-FE70D98A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B077-38FD-445B-AE89-95324350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E22E-41BB-42B0-A443-CB7BFB04981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1AB3-D49C-4479-9782-B69C2E0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C108-1923-4808-B20B-D7B27BA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9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C8700-92F9-4FD8-963E-A8937B82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216CF-CA6E-401A-9CD4-CB8CC0EA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F22C-DCAC-4DE2-A970-A5B9AD3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8F6-DCE0-4EB5-A4A5-2F35A629DBD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D638-6056-4594-A858-0CB46ED0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D4AD-141B-4BCB-9035-552BB753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668A-A67A-47D7-BA98-96C59E40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089E-835D-4C1C-81F0-8C80F3F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F58C-2620-4CC5-AA0E-88C19F9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2D4-0E15-4E48-963B-9C5A96A577B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8B98-76D5-4FE1-95C6-3F0FD484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F816-905A-4B87-B55D-D35A0FC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C2F-4611-492C-B7D2-44C187C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2505-09C7-453F-B268-4E383F94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A3B2-09FD-4044-AE48-F6A1E5B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D4D-62A1-4EF3-A36C-E4E42248DE5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6A91-CDD9-4DF4-84B1-171CA8AE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7F7D-AA6F-460A-AF0B-CCD131A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48F5-B304-4BAC-A803-54D87FA8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4CC9-FD00-4FAC-8EF3-5EA4DB6F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4A1BE-D8B2-43AB-81AF-A3485C86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475E-2A79-45B3-8CFF-6288440E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866-16C3-41BD-855F-A30EA00B2F8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7648B-848D-4C94-A076-C8DE2F60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3929-B56D-4BC9-8678-949506EF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3E9-7EBA-43BF-9941-2DDDEDE6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6944-9CFE-400B-AC1D-23A967B3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7B74-C556-45A5-9264-22D6D7A4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7EA07-D865-4894-99D3-49F27FF7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D52F-6659-476A-91A1-A6311A0B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A95F-6BBF-4C57-8BCA-A1335A4F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B84-16CD-4253-A189-7C4497E6E44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BD0B-BA56-4E82-B54E-97C5547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DB4B0-80EA-4CE1-A80D-579B5FD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326B-ABDA-4263-AAA4-69C79352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A8356-F914-4BE6-8E37-951B4B62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5B1-B606-42F0-BDFC-1D2C3BB41AA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E540-A66C-49C4-A07B-56919704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226A-13EB-4CAC-A9BC-5A995B25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2D0C7-9D96-46E5-8A65-4F4CFE4D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4DE-D4CE-46C5-841B-67AC803152D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19341-63B2-4393-A2DE-E6D8BAAD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D64E4-6F6B-410C-B8AB-8171EF0C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1DD0-6752-40FE-BFE7-EF23617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5E5B-67E6-40DF-BCAB-25F0E864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14B20-738F-4276-950A-AFBAB5A0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874E5-667F-4834-9A91-FE615D63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A4A8-B56A-4643-8ABE-AB16C675A66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10AA-6E23-4F62-A1F1-A8D29BA0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ECDC1-20BA-4060-A924-22A24F3E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8830-D773-45E5-85F0-700E5732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69DDA-5202-423C-A4B5-EC5E12039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F47F-6C9C-48CB-9E98-64E102E4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29A4-4C6F-4DFC-B6AE-57E9CAA1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5D8-427C-4A23-AA1B-BC1CAB4A6AE7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09E5-5FCB-4A7C-B5E3-9971B209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B7B2-A1DC-4D5A-937F-F00F603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50893-973A-4F2A-BCC9-5EB5113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868AB-2F62-4BEB-B99D-67050D73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54DB-510B-49CC-9F5D-028C9BA6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7C05-F83E-4B6D-95E2-68243A2754F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314-F12D-46F8-8501-9C7AA23F9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325F-3AAA-4E0D-A0DE-A98E3D35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des%20and%20Data%20for%20Examples/NormalExampleData.csv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69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2394F4-4ECF-4340-B4C9-F908B42D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1973811"/>
            <a:ext cx="10972800" cy="348049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Modeling Normally Distributed Data with Repeated Measures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Olga Korosteleva, Ph.D.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CSULB</a:t>
            </a:r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r>
              <a:rPr lang="en-US" sz="2700" dirty="0">
                <a:solidFill>
                  <a:srgbClr val="00B0F0"/>
                </a:solidFill>
              </a:rPr>
              <a:t>February 9, 2021, OCRUG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96667-A17F-415F-BD37-58D72606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1" y="2830286"/>
            <a:ext cx="4387216" cy="30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7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192256" cy="4649560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a clinic, doctors are testing a certain cholesterol lowering medication. Patients' gender and age at the beginning of the study are recorded for 27 patients. The low-density lipoprotein (LDL) cholesterol levels are measured in all the patients at the baseline, and then at 6-, 9-, and 24-month visits. We </a:t>
            </a:r>
            <a:r>
              <a:rPr lang="en-US" sz="2600" i="0" dirty="0">
                <a:solidFill>
                  <a:schemeClr val="tx1"/>
                </a:solidFill>
              </a:rPr>
              <a:t>use these </a:t>
            </a:r>
            <a:r>
              <a:rPr lang="en-US" sz="2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ighlight>
                  <a:srgbClr val="FFFF00"/>
                </a:highlight>
                <a:hlinkClick r:id="rId2" action="ppaction://hlinkfile"/>
              </a:rPr>
              <a:t>data</a:t>
            </a:r>
            <a:r>
              <a:rPr lang="en-US" sz="2600" i="0" dirty="0">
                <a:solidFill>
                  <a:schemeClr val="tx1"/>
                </a:solidFill>
              </a:rPr>
              <a:t> to develop a regression model that relates </a:t>
            </a:r>
            <a:r>
              <a:rPr lang="en-US" sz="2600" dirty="0"/>
              <a:t>LDL level </a:t>
            </a:r>
            <a:r>
              <a:rPr lang="en-US" sz="2600" i="0" dirty="0">
                <a:solidFill>
                  <a:schemeClr val="tx1"/>
                </a:solidFill>
              </a:rPr>
              <a:t>to the gender, age, and months into the study.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141" y="6040220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48358" y="207650"/>
            <a:ext cx="10180708" cy="8831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5229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448288" cy="4649560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dirty="0"/>
              <a:t>W</a:t>
            </a:r>
            <a:r>
              <a:rPr lang="en-US" sz="2600" i="0" dirty="0">
                <a:solidFill>
                  <a:schemeClr val="tx1"/>
                </a:solidFill>
              </a:rPr>
              <a:t>e </a:t>
            </a:r>
            <a:r>
              <a:rPr lang="en-US" sz="2600" dirty="0"/>
              <a:t>create a long-form data.</a:t>
            </a:r>
            <a:endParaRPr lang="en-US" sz="2600" i="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read.csv(file="C:/./LDLData.csv", header=TRUE,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long-form data set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library(reshape2)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melt(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=c("id", "gender", "age"),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value.name="LDL")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  <a:endParaRPr lang="en-US" sz="18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58355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3" y="1038497"/>
            <a:ext cx="10622280" cy="5039030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longform.data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id gender age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LDLmonth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LDL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    1      M  50     LDL0  73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2    2      F  72     LDL0 174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3    3      M  46     LDL0  85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4    4      F  71     LDL0 172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5    5      F  75     LDL0 186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&lt; rows omitted &gt;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104 23      M  62    LDL24  94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105 24      F  77    LDL24 155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106 25      M  55    LDL24  78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107 26      F  74    LDL24 111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108 27      F  79    LDL24 145</a:t>
            </a:r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536F4-C65A-4231-9341-EA0057999F8C}"/>
              </a:ext>
            </a:extLst>
          </p:cNvPr>
          <p:cNvSpPr txBox="1"/>
          <p:nvPr/>
        </p:nvSpPr>
        <p:spPr>
          <a:xfrm>
            <a:off x="5205550" y="1920875"/>
            <a:ext cx="6544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FFAD11F-600F-4695-BE7D-5D9B5205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583" y="3571075"/>
            <a:ext cx="64184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month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 0 0 0 0 0 0 0 0 0 0 0 0 0 0 0 0 0 0 0 0 0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[24] 0 0 0 0 6 6 6 6 6 6 6 6 6 6 6 6 6 6 6 6 6 6 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[47] 6 6 6 6 6 6 6 6 9 9 9 9 9 9 9 9 9 9 9 9 9 9 9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[70] 9 9 9 9 9 9 9 9 9 9 9 9 24 24 24 24 24 24 24 24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[93] 24 24 24 24 24 24 24 24 24 24 24 24 24 24 24 24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7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</p:spPr>
            <p:txBody>
              <a:bodyPr>
                <a:noAutofit/>
              </a:bodyPr>
              <a:lstStyle/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171450" indent="-17145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 We plot a histogram and conduct the normality test.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#plotting histogram with fitted normal density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rcompanion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plotNormalHistogram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#testing for normality of distribution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shapiro.test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Shapiro-Wilk normality test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W = 0.97668, p-value = 0.05449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:normal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 non-normal.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Since p-value &gt; 0.05,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 and conclude normality.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E1CE8-141E-4E48-AADE-C11F16D4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10" y="2541341"/>
            <a:ext cx="4712323" cy="361204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CE8E19C-7BD2-49F4-B7B4-E346D3B3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8" y="432955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5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262416"/>
            <a:ext cx="11321351" cy="5199797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chemeClr val="tx1"/>
                </a:solidFill>
              </a:rPr>
              <a:t>We fit the model.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random slope and intercept model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(LDL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gender+age+month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=~ 1+month|id,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22.807 (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0.886 -0.812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Residual     8.358       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24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3835" y="4270359"/>
            <a:ext cx="1092396" cy="1325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45D17-42BF-4867-A15A-80B402495D60}"/>
              </a:ext>
            </a:extLst>
          </p:cNvPr>
          <p:cNvSpPr/>
          <p:nvPr/>
        </p:nvSpPr>
        <p:spPr>
          <a:xfrm rot="5400000">
            <a:off x="2205569" y="4067887"/>
            <a:ext cx="1230452" cy="1953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6726A-5FEB-4046-8BF2-CF59BEFCEA32}"/>
              </a:ext>
            </a:extLst>
          </p:cNvPr>
          <p:cNvSpPr txBox="1"/>
          <p:nvPr/>
        </p:nvSpPr>
        <p:spPr>
          <a:xfrm>
            <a:off x="4864449" y="3866062"/>
            <a:ext cx="6029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Fixed effects: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Value </a:t>
            </a:r>
            <a:r>
              <a:rPr lang="en-US" sz="1600" dirty="0" err="1">
                <a:latin typeface="Lucida Console" panose="020B0609040504020204" pitchFamily="49" charset="0"/>
              </a:rPr>
              <a:t>Std.Error</a:t>
            </a:r>
            <a:r>
              <a:rPr lang="en-US" sz="1600" dirty="0">
                <a:latin typeface="Lucida Console" panose="020B0609040504020204" pitchFamily="49" charset="0"/>
              </a:rPr>
              <a:t> DF t-value p-value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(Intercept)  94.827 23.379 80  4.056  0.0001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genderM</a:t>
            </a:r>
            <a:r>
              <a:rPr lang="en-US" sz="1600" dirty="0">
                <a:latin typeface="Lucida Console" panose="020B0609040504020204" pitchFamily="49" charset="0"/>
              </a:rPr>
              <a:t>     -29.811  6.972 24 -4.276  0.0003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age           0.920  0.337 24  2.732  0.0116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month        -1.096  0.193 80 -5.671  0.0000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72333-EFDF-4173-84AC-60262DC81EEE}"/>
              </a:ext>
            </a:extLst>
          </p:cNvPr>
          <p:cNvSpPr/>
          <p:nvPr/>
        </p:nvSpPr>
        <p:spPr>
          <a:xfrm>
            <a:off x="9416327" y="4537840"/>
            <a:ext cx="1092397" cy="9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6E332F-8022-4495-BA1B-26466FC7EFA4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63971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W</a:t>
                </a:r>
                <a:r>
                  <a:rPr lang="en-US" sz="2600" dirty="0">
                    <a:solidFill>
                      <a:schemeClr val="tx1"/>
                    </a:solidFill>
                    <a:ea typeface="Segoe UI"/>
                    <a:cs typeface="Segoe UI"/>
                  </a:rPr>
                  <a:t>e w</a:t>
                </a:r>
                <a:r>
                  <a:rPr lang="en-US" sz="2600" dirty="0">
                    <a:solidFill>
                      <a:schemeClr val="tx1"/>
                    </a:solidFill>
                  </a:rPr>
                  <a:t>rite the fitted model.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sz="26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/>
                <a:endParaRPr lang="en-US" sz="2600" i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=22.807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0.886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algn="l"/>
                <a:endParaRPr lang="en-US" sz="2600" dirty="0"/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Since all the p-values are less than 0.05, all predictors are statistically significant.</a:t>
                </a:r>
              </a:p>
              <a:p>
                <a:pPr algn="l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WHAT DOES THIS ALL MEAN?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90131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=22.807,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=0.886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endParaRPr lang="en-US" sz="2600" dirty="0">
                  <a:ea typeface="Segoe UI"/>
                  <a:cs typeface="Segoe UI"/>
                </a:endParaRPr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IT MEANS THAT: The LDL measurement has a normal distribution with the  estimated mean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600" i="1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600" dirty="0">
                    <a:solidFill>
                      <a:schemeClr val="tx1"/>
                    </a:solidFill>
                  </a:rPr>
                  <a:t>and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=(22.807)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−0.812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22.807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0.886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(0.886)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(8.358)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=590.015−32.816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+0.785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239508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the variance against month.</a:t>
            </a: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590.015-32.816*t+0.785*t^2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t&lt;- 1:30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t,variance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algn="l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="variance")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3E19-BE95-447C-8EE8-54ED67D9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45" y="1529122"/>
            <a:ext cx="6823255" cy="43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individual profiles (LDL against months for each of 27 patients).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t(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)[-(1:3),]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type="b",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col=1:27, axes=FALSE,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="LDL", 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=c("0", "", "6", "", "9", "", "24")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axis(1,at=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(1,4,0.5),labels=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axis(2)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2B501-BDB6-4D59-8ECB-2ECCE3B3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11" y="1683327"/>
            <a:ext cx="6373125" cy="44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interpret the estimated regression coefficients.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The estimated mean LDL for men is 29.811 points smaller than that for women. 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Age: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With a one-year increase in age, the estimated mean LDL increases by 0.92 points.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Month: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For every additional month in the study, the estimated mean LDL is reduced by 1.096 points.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  <a:blipFill>
                <a:blip r:embed="rId2"/>
                <a:stretch>
                  <a:fillRect l="-821" t="-1545" r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406341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98473" y="5913120"/>
            <a:ext cx="510653" cy="5797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538"/>
            <a:ext cx="10943867" cy="30175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BS in Mathematics, Wayne State University, Detroit, MI, 1996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MS in Statistics, Purdue University, West Lafayette, IN, 1998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Ph.D. in Statistics, Purdue University, West Lafayette, IN, 2002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Professor of Statistics, CSU, Long Beach, 2002-present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2852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94.827−29.811∙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3=135.699.</m:t>
                    </m:r>
                  </m:oMath>
                </a14:m>
                <a:endParaRPr lang="en-US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predict(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age=48, month=3), level=0)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135.7156</a:t>
                </a:r>
                <a:endParaRPr lang="en-US" sz="2000" i="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  <a:blipFill>
                <a:blip r:embed="rId2"/>
                <a:stretch>
                  <a:fillRect l="-821" t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17059" y="246480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28433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431" y="853809"/>
            <a:ext cx="10796016" cy="5713246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Measurements were taken on 20 people involved in a physical fitness course. The data contain participants' gender, age, oxygen intake (in ml per kg body weight per minute), run time (time to run 1 mile, in minutes), and pulse (average heart rate while running). The running was done under three different conditions: the first one on a treadmill, the second one on an indoor running track, and the third one on an outdoor running track. Use the longform data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Check that pulse has a normal distribution. Construct a histogram and conduct normality tests.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Run a random slope and intercept regression model for pulse. Write down the fitted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Discuss significance of predictors at the 5% level. Interpret estimated significant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Predict an average heart rate for a 36-year-old woman who is running on a treadmill, if her oxygen intake is 40.2 units, and her run time is 10.3 minutes per mile.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575" y="600419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B6E474-EEAB-4FC0-A017-C4F4EC39C60F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107967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47" y="984622"/>
            <a:ext cx="11448288" cy="504309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(a) Check that pulse has a normal distribution. Construct a histogram and conduct normality tests.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W = 0.98398, p-value = 0.6173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425C0-8D1C-4257-9D06-AAAAE602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50" y="1627456"/>
            <a:ext cx="4260367" cy="41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47" y="984622"/>
            <a:ext cx="11448288" cy="558243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(b) Run a random slope and intercept regression model for pulse.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runtime + condition, random = ~ 1 + condition | id,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4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(Intercept) 8.008  (</a:t>
            </a:r>
            <a:r>
              <a:rPr lang="en-US" sz="1600" dirty="0" err="1">
                <a:latin typeface="Lucida Console" panose="020B06090405040202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condition   6.091  -0.999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Residual    3.939 </a:t>
            </a:r>
          </a:p>
          <a:p>
            <a:pPr algn="l"/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</a:t>
            </a:r>
            <a:r>
              <a:rPr lang="en-US" sz="2000" dirty="0"/>
              <a:t>Significant are: gender, oxygen, and condition.</a:t>
            </a:r>
            <a:endParaRPr lang="en-US" sz="20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22902F-B26E-4914-96BA-4BBBA1084EE8}"/>
              </a:ext>
            </a:extLst>
          </p:cNvPr>
          <p:cNvSpPr/>
          <p:nvPr/>
        </p:nvSpPr>
        <p:spPr>
          <a:xfrm rot="5400000">
            <a:off x="2145787" y="3435042"/>
            <a:ext cx="1306533" cy="19881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8E136-F1C7-4B27-9EF3-4796009783C3}"/>
              </a:ext>
            </a:extLst>
          </p:cNvPr>
          <p:cNvSpPr txBox="1"/>
          <p:nvPr/>
        </p:nvSpPr>
        <p:spPr>
          <a:xfrm>
            <a:off x="5266940" y="3600447"/>
            <a:ext cx="5728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effects: </a:t>
            </a:r>
          </a:p>
          <a:p>
            <a:r>
              <a:rPr lang="en-US" dirty="0"/>
              <a:t>                        Value  </a:t>
            </a:r>
            <a:r>
              <a:rPr lang="en-US" dirty="0" err="1"/>
              <a:t>Std.Error</a:t>
            </a:r>
            <a:r>
              <a:rPr lang="en-US" dirty="0"/>
              <a:t>   DF   t-value       p-value</a:t>
            </a:r>
          </a:p>
          <a:p>
            <a:r>
              <a:rPr lang="en-US" dirty="0"/>
              <a:t>(Intercept) 174.492  10.075446 37 17.318583  0.0000</a:t>
            </a:r>
          </a:p>
          <a:p>
            <a:r>
              <a:rPr lang="en-US" dirty="0" err="1"/>
              <a:t>genderM</a:t>
            </a:r>
            <a:r>
              <a:rPr lang="en-US" dirty="0"/>
              <a:t>       -4.782  1.856487   17 -2.575887   0.0196</a:t>
            </a:r>
          </a:p>
          <a:p>
            <a:r>
              <a:rPr lang="en-US" dirty="0"/>
              <a:t>age                 -0.198  0.124495   17 -1.589534   0.1304</a:t>
            </a:r>
          </a:p>
          <a:p>
            <a:r>
              <a:rPr lang="en-US" dirty="0"/>
              <a:t>oxygen           -0.909  0.167780   37 -5.419243   0.0000</a:t>
            </a:r>
          </a:p>
          <a:p>
            <a:r>
              <a:rPr lang="en-US" dirty="0"/>
              <a:t>runtime          0.614  0.591748   37  1.037967    0.3060</a:t>
            </a:r>
          </a:p>
          <a:p>
            <a:r>
              <a:rPr lang="en-US" dirty="0"/>
              <a:t>condition        6.194  1.531663   37  4.043907    0.0003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0FC8B-D985-43DE-AC4E-5080263952EF}"/>
              </a:ext>
            </a:extLst>
          </p:cNvPr>
          <p:cNvSpPr/>
          <p:nvPr/>
        </p:nvSpPr>
        <p:spPr>
          <a:xfrm>
            <a:off x="6199504" y="4036118"/>
            <a:ext cx="1205848" cy="1872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65ADF-E396-43BA-B88F-1812777C7F4E}"/>
              </a:ext>
            </a:extLst>
          </p:cNvPr>
          <p:cNvSpPr/>
          <p:nvPr/>
        </p:nvSpPr>
        <p:spPr>
          <a:xfrm>
            <a:off x="9465971" y="4414990"/>
            <a:ext cx="1042603" cy="1553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i="0" dirty="0">
                    <a:solidFill>
                      <a:schemeClr val="tx1"/>
                    </a:solidFill>
                  </a:rPr>
                  <a:t>Write down the fitted model.</a:t>
                </a:r>
                <a:endParaRPr lang="en-US" b="0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=174.492−4.782∙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0.198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0.909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8.008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6.091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999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3.939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(c) Discuss significance of predictors at the 5% level. Interpret estimated significant regression coefficients.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/>
                  <a:t>For male runners, the estimated average pulse is 4.782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As oxygen intake increases by one unit, the estimated mean pulse decreases by 0.909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dirty="0"/>
                  <a:t> </a:t>
                </a:r>
                <a:r>
                  <a:rPr lang="en-US" sz="2200" dirty="0"/>
                  <a:t>As the condition number increases by one, the estimated mean pulse increases by 6.194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sz="2200" i="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  <a:blipFill>
                <a:blip r:embed="rId2"/>
                <a:stretch>
                  <a:fillRect l="-745" t="-1663" r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64531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𝑝𝑢𝑙𝑠𝑒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=174.492−4.782∙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0.198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0.909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+0.614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+6.194∙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(d) 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174.492−4.782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−0.198∙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−0.909∙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40.2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10.3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1=143.3404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age=36, oxygen=40.2,             runtime=10.3, condition=1),level=0))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143.3374</a:t>
                </a:r>
                <a:endParaRPr lang="en-US" sz="2200" i="0" dirty="0">
                  <a:latin typeface="Lucida Console" panose="020B0609040504020204" pitchFamily="49" charset="0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  <a:blipFill>
                <a:blip r:embed="rId2"/>
                <a:stretch>
                  <a:fillRect l="-958" t="-594" r="-1128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426118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6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26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/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In Generalized Estimating Equations (GEE) model, for each individual,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a normally distributed random variable with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600" dirty="0"/>
                  <a:t>and correlation matrix (called </a:t>
                </a:r>
                <a:r>
                  <a:rPr lang="en-US" sz="2600" i="1" dirty="0"/>
                  <a:t>working correlation matrix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dirty="0"/>
                  <a:t>of the form:</a:t>
                </a: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sz="28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Unstructured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parameters)                                        Autoregressive (1 parameter)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b="1" i="1" dirty="0"/>
                  <a:t>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  Correlations at different time                          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</a:t>
                </a:r>
                <a:r>
                  <a:rPr lang="en-US" sz="2000" b="1" i="1" dirty="0"/>
                  <a:t> </a:t>
                </a:r>
                <a:r>
                  <a:rPr lang="en-US" sz="2000" dirty="0"/>
                  <a:t>Measurements are less </a:t>
                </a:r>
              </a:p>
              <a:p>
                <a:r>
                  <a:rPr lang="en-US" sz="2000" dirty="0"/>
                  <a:t> points are all different.                                                          correlated for time points further apart.</a:t>
                </a:r>
                <a:endParaRPr lang="en-US" sz="2000" b="1" i="1" dirty="0"/>
              </a:p>
              <a:p>
                <a:pPr>
                  <a:lnSpc>
                    <a:spcPct val="100000"/>
                  </a:lnSpc>
                </a:pPr>
                <a:endParaRPr lang="en-US" sz="22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blipFill>
                <a:blip r:embed="rId2"/>
                <a:stretch>
                  <a:fillRect l="-1024" t="-1198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6B7CA-4861-4335-8BA7-A21E01EF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68" y="3169482"/>
            <a:ext cx="2726323" cy="15847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55" y="4908056"/>
            <a:ext cx="317149" cy="331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286F6A-3299-461C-B3E1-7F704B12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0" y="3071827"/>
            <a:ext cx="3135666" cy="1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7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27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9CDE9-0E88-4AD0-9613-3270037E002F}"/>
              </a:ext>
            </a:extLst>
          </p:cNvPr>
          <p:cNvSpPr txBox="1"/>
          <p:nvPr/>
        </p:nvSpPr>
        <p:spPr>
          <a:xfrm>
            <a:off x="648871" y="1363659"/>
            <a:ext cx="113605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sz="2000" dirty="0"/>
              <a:t>Compound symmetric or exchangeable (1 parameter)                           Independent (0 parameters)</a:t>
            </a:r>
          </a:p>
          <a:p>
            <a:pPr>
              <a:lnSpc>
                <a:spcPct val="100000"/>
              </a:lnSpc>
            </a:pPr>
            <a:endParaRPr lang="en-US" sz="800" b="1" i="1" dirty="0"/>
          </a:p>
          <a:p>
            <a:r>
              <a:rPr lang="en-US" sz="2000" u="sng" dirty="0"/>
              <a:t>Meaning</a:t>
            </a:r>
            <a:r>
              <a:rPr lang="en-US" sz="2000" dirty="0"/>
              <a:t>:  Better works for conditions rather than time points.</a:t>
            </a:r>
            <a:r>
              <a:rPr lang="en-US" sz="2000" i="1" dirty="0"/>
              <a:t>               </a:t>
            </a:r>
            <a:r>
              <a:rPr lang="en-US" sz="2000" u="sng" dirty="0"/>
              <a:t>Meaning</a:t>
            </a:r>
            <a:r>
              <a:rPr lang="en-US" sz="2000" dirty="0"/>
              <a:t>: not correlated.</a:t>
            </a:r>
            <a:endParaRPr lang="en-US" sz="20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68" y="3218490"/>
            <a:ext cx="317149" cy="331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B8D84-4604-4309-A08C-95957ADF0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63" y="1379532"/>
            <a:ext cx="2881745" cy="1691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5FC17-4737-4263-B421-DCA983207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17" y="1379532"/>
            <a:ext cx="2881746" cy="1711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D8F1FA-5815-43D7-93B4-960797B6F6E9}"/>
              </a:ext>
            </a:extLst>
          </p:cNvPr>
          <p:cNvSpPr txBox="1"/>
          <p:nvPr/>
        </p:nvSpPr>
        <p:spPr>
          <a:xfrm>
            <a:off x="759603" y="4106091"/>
            <a:ext cx="102892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The model that fits the data the best is chosen according to the </a:t>
            </a:r>
            <a:r>
              <a:rPr lang="en-US" sz="2600" i="1" dirty="0"/>
              <a:t>quasi-likelihood under the independence </a:t>
            </a:r>
            <a:r>
              <a:rPr lang="en-US" sz="2600" dirty="0"/>
              <a:t>(</a:t>
            </a:r>
            <a:r>
              <a:rPr lang="en-US" sz="2600" i="1" dirty="0"/>
              <a:t>QIC</a:t>
            </a:r>
            <a:r>
              <a:rPr lang="en-US" sz="2600" dirty="0"/>
              <a:t>) criterion. The model with the smallest QIC value is the winner. If there is a tie, pick either model.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Once the best-fitted model is chosen, we work with the estimated mean response for interpretation and prediction.  </a:t>
            </a:r>
          </a:p>
        </p:txBody>
      </p:sp>
    </p:spTree>
    <p:extLst>
      <p:ext uri="{BB962C8B-B14F-4D97-AF65-F5344CB8AC3E}">
        <p14:creationId xmlns:p14="http://schemas.microsoft.com/office/powerpoint/2010/main" val="211230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our example, we use the GEE model to regress LDL on gender, age, and months into the study.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="unstructured"))</a:t>
            </a:r>
          </a:p>
          <a:p>
            <a:pPr algn="just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83.8023  22.0269 14.475 0.000142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-34.3149   6.5082 27.800 1.35e-07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1.0077   0.2935 11.786 0.000597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-0.4788   0.4071  1.383 0.239578    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800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Model is not reliable because one estimated correlation is above 1.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41F6F-10DB-4B65-8582-CF5E73F19919}"/>
              </a:ext>
            </a:extLst>
          </p:cNvPr>
          <p:cNvSpPr txBox="1"/>
          <p:nvPr/>
        </p:nvSpPr>
        <p:spPr>
          <a:xfrm>
            <a:off x="6851072" y="3131126"/>
            <a:ext cx="3803072" cy="264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1.1383 0.08577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0.6437 0.14531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alpha.1:4   0.1415 0.32543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0.6076 0.12888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alpha.2:4   0.1527 0.19510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alpha.3:4   0.4274 0.12394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7945582" y="3720096"/>
            <a:ext cx="1156854" cy="2092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50327" y="4124667"/>
            <a:ext cx="1156854" cy="1299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724892" y="3720096"/>
            <a:ext cx="1156854" cy="1703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F89B2-5C36-4C84-BCB4-1C17D7DA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02" y="4124667"/>
            <a:ext cx="2077110" cy="12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 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123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0.701  0.0827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CF337-FC29-417A-A39D-D6AEBC2F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50" y="2466843"/>
            <a:ext cx="3135666" cy="15549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509332" y="54657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49891" y="6008914"/>
            <a:ext cx="359235" cy="483961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41" y="1258778"/>
            <a:ext cx="10943867" cy="5281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6:40PM-7:30PM</a:t>
            </a:r>
            <a:r>
              <a:rPr lang="en-US" i="1" dirty="0">
                <a:solidFill>
                  <a:srgbClr val="00B0F0"/>
                </a:solidFill>
              </a:rPr>
              <a:t> Mixed-effects Model for Normal Response, Example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7:30PM-7:50PM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Mixed-effects Model Exercise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7:50PM-8:00PM</a:t>
            </a:r>
            <a:r>
              <a:rPr lang="en-US" i="1" dirty="0">
                <a:solidFill>
                  <a:srgbClr val="00B0F0"/>
                </a:solidFill>
              </a:rPr>
              <a:t> Mixed-effects Model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8PM-8:10PM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u="sng" dirty="0">
                <a:solidFill>
                  <a:srgbClr val="7030A0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8:10PM-8:30PM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Generalized Estimating Equations (GEE) Model for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Normal Response, Example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8:30PM-8:50PM</a:t>
            </a:r>
            <a:r>
              <a:rPr lang="en-US" i="1" dirty="0">
                <a:solidFill>
                  <a:srgbClr val="00B0F0"/>
                </a:solidFill>
              </a:rPr>
              <a:t> GEE Exercise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8:50PM-9:00PM</a:t>
            </a:r>
            <a:r>
              <a:rPr lang="en-US" i="1" dirty="0">
                <a:solidFill>
                  <a:srgbClr val="00B0F0"/>
                </a:solidFill>
              </a:rPr>
              <a:t> GEE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9:00PM-9:30PM </a:t>
            </a:r>
            <a:r>
              <a:rPr lang="en-US" i="1" dirty="0">
                <a:solidFill>
                  <a:srgbClr val="00B0F0"/>
                </a:solidFill>
              </a:rPr>
              <a:t>Additional Exercise +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9:30PM-9:45PM </a:t>
            </a:r>
            <a:r>
              <a:rPr lang="en-US" sz="2800" i="1" u="sng" dirty="0">
                <a:solidFill>
                  <a:srgbClr val="7030A0"/>
                </a:solidFill>
              </a:rPr>
              <a:t>Wrap-up</a:t>
            </a:r>
            <a:endParaRPr lang="en-US" sz="28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652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922013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="exchangeable"))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0.582  0.0939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74785" y="5166671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7F0D-0A7D-4C12-8050-51999547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49" y="2439699"/>
            <a:ext cx="2881745" cy="1691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1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="independence"))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63772" y="4822794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1490FC-EFE1-4742-B05E-D189A852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98" y="2429604"/>
            <a:ext cx="2881746" cy="1711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autoregressive model (it is the best-fitted model).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3200" dirty="0"/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Estimated Correlation Parameters: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alpha    0.701  0.0827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1392382" y="51609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087093" y="2805696"/>
            <a:ext cx="1046016" cy="1295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835729" y="2583872"/>
            <a:ext cx="1046016" cy="15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fitted model has the estimated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 and the estimated working correlation matrix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0.491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     </a:t>
                </a:r>
              </a:p>
              <a:p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=0.491,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=0.344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     </a:t>
                </a:r>
              </a:p>
              <a:p>
                <a:r>
                  <a:rPr lang="en-US" dirty="0"/>
                  <a:t>All predictors (gender, age, and month) are statistically significant at the 5% level.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blipFill>
                <a:blip r:embed="rId2"/>
                <a:stretch>
                  <a:fillRect l="-822" t="-506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86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We interpret the estimated regression coefficients.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Gender:</a:t>
            </a:r>
            <a:r>
              <a:rPr lang="en-US" dirty="0"/>
              <a:t>  The estimated mean LDL for men is 36.463 points lower than that for women.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Age:</a:t>
            </a:r>
            <a:r>
              <a:rPr lang="en-US" dirty="0"/>
              <a:t>  With a one-year increase in age, the estimated mean LDL increases by 1.032 points.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For every additional month in the study, the estimated mean LDL is reduced by 0.926 points.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2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0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We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90.171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∙0+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1.032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∙48−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0.926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∙3=13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6.929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age=48, month=3)))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2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137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  <a:blipFill>
                <a:blip r:embed="rId2"/>
                <a:stretch>
                  <a:fillRect l="-756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3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74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Use the longform data in the fitness exercise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Run GEE models with unstructured, autoregressive, compound symmetric, and independent working correlation matrices. Output QICs.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Find the optimal model according to the QIC criterion.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For the optimal model, write down the fitted model, estimating </a:t>
            </a:r>
            <a:r>
              <a:rPr lang="en-US" u="sng" dirty="0"/>
              <a:t>all</a:t>
            </a:r>
            <a:r>
              <a:rPr lang="en-US" dirty="0"/>
              <a:t> parameters.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Discuss significance of predictors and interpret significant estimated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(e) Predict an average heart rate for a 36-year-old woman who is running on a treadmill, if her oxygen intake is 40.2 units, and her run time is 10.3 minutes per mile.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324219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Run GEE models.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156.204  15.968 95.69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-6.991   2.703  6.69   0.0097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-0.232   0.132  3.08   0.0795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-0.373   0.217  2.95   0.0861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0.134   0.628  0.05   0.8315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7.431   1.404 28.03  1.2e-07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72.91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cs typeface="Courier New" panose="02070309020205020404" pitchFamily="49" charset="0"/>
              </a:rPr>
              <a:t>   </a:t>
            </a:r>
          </a:p>
          <a:p>
            <a:pPr algn="just"/>
            <a:endParaRPr lang="en-US" sz="2200" dirty="0"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44486-E797-407F-A3D6-0F00B7DE09C6}"/>
              </a:ext>
            </a:extLst>
          </p:cNvPr>
          <p:cNvSpPr txBox="1"/>
          <p:nvPr/>
        </p:nvSpPr>
        <p:spPr>
          <a:xfrm>
            <a:off x="6663497" y="3118482"/>
            <a:ext cx="4358390" cy="167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 0.237  0.0946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-0.270  0.1600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-0.138  0.1881</a:t>
            </a:r>
          </a:p>
        </p:txBody>
      </p:sp>
    </p:spTree>
    <p:extLst>
      <p:ext uri="{BB962C8B-B14F-4D97-AF65-F5344CB8AC3E}">
        <p14:creationId xmlns:p14="http://schemas.microsoft.com/office/powerpoint/2010/main" val="335449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159.809  15.190 110.68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-7.041   2.446   8.28    0.004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0.123   3.02    0.082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-0.438   0.218   4.04    0.044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0.104   0.566   0.03    0.855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1.571  19.57  9.7e-06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7080161" y="2703699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0.0272  0.0688</a:t>
            </a:r>
          </a:p>
        </p:txBody>
      </p:sp>
    </p:spTree>
    <p:extLst>
      <p:ext uri="{BB962C8B-B14F-4D97-AF65-F5344CB8AC3E}">
        <p14:creationId xmlns:p14="http://schemas.microsoft.com/office/powerpoint/2010/main" val="278430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159.541  15.374 107.68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-6.974   2.398   8.45   0.0036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-0.216   0.119   3.29   0.0696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-0.441   0.206   4.59   0.0322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0.149   0.617   0.06   0.8085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1.551  20.10  7.4e-06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6880537" y="2572555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-0.0638  0.0947</a:t>
            </a:r>
          </a:p>
        </p:txBody>
      </p:sp>
    </p:spTree>
    <p:extLst>
      <p:ext uri="{BB962C8B-B14F-4D97-AF65-F5344CB8AC3E}">
        <p14:creationId xmlns:p14="http://schemas.microsoft.com/office/powerpoint/2010/main" val="3399985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2956F-D2A0-42D1-8B7B-006972A226D7}"/>
              </a:ext>
            </a:extLst>
          </p:cNvPr>
          <p:cNvSpPr txBox="1"/>
          <p:nvPr/>
        </p:nvSpPr>
        <p:spPr>
          <a:xfrm>
            <a:off x="6561787" y="2720662"/>
            <a:ext cx="47651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Either of the three models (autoregressive, compound symmetric , or independent) are the best-fitted models. Independent is the simplest. 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5FCD-6C60-45FE-8BE7-EF831D6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Greek Letters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Alpha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Beta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Epsilon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                  </a:t>
                </a:r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Sigma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  <a:blipFill>
                <a:blip r:embed="rId2"/>
                <a:stretch>
                  <a:fillRect l="-1043" t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399D-1299-41AC-A604-60DE6AD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53800" y="5950423"/>
            <a:ext cx="328684" cy="6004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2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independent model.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3200" dirty="0"/>
          </a:p>
          <a:p>
            <a:pPr algn="just"/>
            <a:endParaRPr lang="en-US" sz="1400" dirty="0"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97182" y="401781"/>
            <a:ext cx="8797636" cy="43252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20862" y="3372171"/>
            <a:ext cx="1139780" cy="1800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616300" y="3041072"/>
            <a:ext cx="1341646" cy="2202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𝑝𝑢𝑙𝑠𝑒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)=159.859−7.042∙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−0.213∙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−0.440∙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+0.108∙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+6.948∙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the working correlation matrix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     </a:t>
                </a:r>
              </a:p>
              <a:p>
                <a:r>
                  <a:rPr lang="en-US" sz="2000" dirty="0"/>
                  <a:t>Predictors that are statistically significant at the 5% level are gender, oxygen intake, and condition.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blipFill>
                <a:blip r:embed="rId2"/>
                <a:stretch>
                  <a:fillRect l="-1131" t="-1128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064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Give interpretation of estimated significant regression coefficients. </a:t>
                </a:r>
              </a:p>
              <a:p>
                <a:pPr algn="l"/>
                <a:endParaRPr lang="en-US" sz="1000" dirty="0"/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600" dirty="0"/>
                  <a:t> For male runners, the estimated average pulse is 7.042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600" dirty="0"/>
                  <a:t> As oxygen intake increases by one unit, the estimated mean pulse decreases by 0.440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sz="2600" dirty="0"/>
                  <a:t> As the condition number increases by one, the estimated mean pulse increases by 6.948 units.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90727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159.859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7.042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∙0−0.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213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∙36−0.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∙40.2+0.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∙10.3+6.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∙1=14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5634.</m:t>
                    </m:r>
                  </m:oMath>
                </a14:m>
                <a:endParaRPr lang="en-US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ind.fitted.model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age=36, oxygen=40.2, runtime=10.3, condition=1)))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</a:t>
                </a:r>
                <a:endParaRPr lang="en-US" sz="2000" dirty="0">
                  <a:latin typeface="Lucida Console" panose="020B0609040504020204" pitchFamily="49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64211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7" y="767150"/>
            <a:ext cx="11298381" cy="557673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A health center conducted a study on efficacy of an intervention on weight loss. The intervention consisted of a lecture on proper nutrition and importance of exercising, followed by a cooking class. The study had a wait list control group. For each of the 34 study participants, the investigators recorded the group (intervention or control), gender (F/M), the typical length of daily exercise in the past week (in minutes), and BMI (in kg/m^2) at the beginning of the study, and at 1 and 3 months afterwards. Use the data set “WeightLossData.csv” to analyze the data.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(b) Fit the random slope and intercept model. Present the fitted model and specify all estimated parameters. Discuss significance of the parameters at the 5% significance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(d) Compute the predicted BMI at 3 months for an intervention group male participant, if he exercises for 1 hour every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85827" y="358441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3086439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1" y="1281268"/>
            <a:ext cx="11526357" cy="557673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(f) Choose the best-fitted model with respect to the QIC criterion.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(g) For the best-fitted model, write down the fitted model. Estimate all parameters. Discuss what predictors are significant at the 5%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(h) Interpret the estimated significant regression coefficients. Is the intervention efficient?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Compute the predicted BMI at 3 months for an intervention group male participant, if he exercises for 1 hour every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54565" y="631979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2102657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8407"/>
            <a:ext cx="11526357" cy="468187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W = 0.98317, p-value = 0.2216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391878" y="475695"/>
            <a:ext cx="6049108" cy="5405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B7F58-0E1D-4C42-B008-FE6D35C0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63" y="1782457"/>
            <a:ext cx="4374586" cy="39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2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(b) Fit the random slope and intercept model. Present the fitted model and specify all estimated parameters. Discuss significance of the parameters at the 5% significance level.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(BMI ~ group + gender + exercise + month, 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 = ~ 1 + month | id, data=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StdDev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Corr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(Intercept) 5.4112519 (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Intr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month       0.5749658 0.821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Residual    1.8535182       </a:t>
                </a: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2000" dirty="0"/>
                  <a:t>The fitted model is of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78162−1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.196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+1.23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698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m:rPr>
                        <m:nor/>
                      </m:rPr>
                      <a:rPr lang="en-US" sz="1800" i="1"/>
                      <m:t>exercise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−0.8445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2000" dirty="0"/>
                  <a:t>The estimates of the other model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5.411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575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0.821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1.854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Typical length of daily exercise and month into the study are significant predictors.</a:t>
                </a:r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  <a:blipFill>
                <a:blip r:embed="rId2"/>
                <a:stretch>
                  <a:fillRect l="-671" t="-1604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74648" y="299238"/>
            <a:ext cx="6049108" cy="6186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B9D02-6658-4037-A422-04604FCD38C0}"/>
              </a:ext>
            </a:extLst>
          </p:cNvPr>
          <p:cNvSpPr txBox="1"/>
          <p:nvPr/>
        </p:nvSpPr>
        <p:spPr>
          <a:xfrm>
            <a:off x="4407878" y="3044085"/>
            <a:ext cx="764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Fixed effects: 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Value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Std.Error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DF   t-value p-value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35.78162 1.5680426 66 22.819288  0.0000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-1.19608 1.8719456 31 -0.638949  0.5275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1.23698 1.8969761 31  0.652082  0.5192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-0.03974 0.0112112 66 -3.544454  0.0007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-0.84454 0.2028822 66 -4.162726  0.0001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3E20E2-83A8-4E88-BA2F-33702FDE23FB}"/>
              </a:ext>
            </a:extLst>
          </p:cNvPr>
          <p:cNvSpPr/>
          <p:nvPr/>
        </p:nvSpPr>
        <p:spPr>
          <a:xfrm>
            <a:off x="1546358" y="3118121"/>
            <a:ext cx="2236288" cy="1639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E7A1EE-C656-4021-AE58-D8BE02ABE07D}"/>
              </a:ext>
            </a:extLst>
          </p:cNvPr>
          <p:cNvSpPr/>
          <p:nvPr/>
        </p:nvSpPr>
        <p:spPr>
          <a:xfrm>
            <a:off x="5978769" y="3410800"/>
            <a:ext cx="1405148" cy="182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C1493A-81DC-4C67-BFFB-71344344F513}"/>
              </a:ext>
            </a:extLst>
          </p:cNvPr>
          <p:cNvSpPr/>
          <p:nvPr/>
        </p:nvSpPr>
        <p:spPr>
          <a:xfrm>
            <a:off x="10499483" y="3775099"/>
            <a:ext cx="1260763" cy="1426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760" y="1242191"/>
            <a:ext cx="11526357" cy="487725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algn="l"/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Exercise:</a:t>
            </a:r>
            <a:r>
              <a:rPr lang="en-US" dirty="0"/>
              <a:t> As the length of daily exercise increases by one minute, the estimated average BMI decreases by 0.03974 units.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It is estimated that the average BMI decreases by 0.84454 units for every additional month in the study.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Group is not a significant predictor, thus from the statistical point of view, the intervention is not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66831" y="456579"/>
            <a:ext cx="6049108" cy="5639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43916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</p:spPr>
            <p:txBody>
              <a:bodyPr>
                <a:no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(d) Compute the predicted BMI at 3 months for an intervention group male participant, if he exercises for 1 hour every day.</a:t>
                </a:r>
              </a:p>
              <a:p>
                <a:pPr algn="just"/>
                <a:endParaRPr lang="en-US" sz="400" dirty="0"/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.78162−1.19608∙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+1.23698∙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−0.84454∙3=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9045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(gender=1, group=1, exercise=60, month=3),level=0))</a:t>
                </a:r>
              </a:p>
              <a:p>
                <a:pPr algn="just"/>
                <a:r>
                  <a:rPr lang="en-US" sz="2000" dirty="0">
                    <a:latin typeface="Lucida Console" panose="020B0609040504020204" pitchFamily="49" charset="0"/>
                  </a:rPr>
                  <a:t>30.90464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  <a:blipFill>
                <a:blip r:embed="rId2"/>
                <a:stretch>
                  <a:fillRect l="-740" t="-1768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43385" y="398585"/>
            <a:ext cx="6049108" cy="64991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871107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algn="l"/>
            <a:endParaRPr lang="en-US" sz="800" dirty="0"/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Estimate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37.406687  1.796953 433.336  &lt; 2e-16 ***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-3.898733  2.105776   3.428   0.0641 .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0.748395  2.029100   0.136   0.7123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-0.048367  0.009774  24.486 7.48e-07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-0.766805  0.153825  24.850 6.20e-07 ***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959284" y="3184301"/>
            <a:ext cx="3883624" cy="27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0.7600 0.12095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0.8422 0.12092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1.0617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0.05563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Unreliable model.</a:t>
            </a:r>
          </a:p>
        </p:txBody>
      </p:sp>
    </p:spTree>
    <p:extLst>
      <p:ext uri="{BB962C8B-B14F-4D97-AF65-F5344CB8AC3E}">
        <p14:creationId xmlns:p14="http://schemas.microsoft.com/office/powerpoint/2010/main" val="31810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 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Setting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Measurements are collected on individuals at different time points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longitudinal data</a:t>
                </a:r>
                <a:r>
                  <a:rPr lang="en-US" sz="2800" dirty="0">
                    <a:solidFill>
                      <a:schemeClr val="tx1"/>
                    </a:solidFill>
                  </a:rPr>
                  <a:t>), or </a:t>
                </a:r>
                <a:r>
                  <a:rPr lang="en-US" dirty="0"/>
                  <a:t>under several conditions (</a:t>
                </a:r>
                <a:r>
                  <a:rPr lang="en-US" i="1" dirty="0">
                    <a:solidFill>
                      <a:srgbClr val="00B0F0"/>
                    </a:solidFill>
                  </a:rPr>
                  <a:t>repeated measures</a:t>
                </a:r>
                <a:r>
                  <a:rPr lang="en-US" dirty="0"/>
                  <a:t>).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response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is normally distributed. </a:t>
                </a:r>
                <a:endParaRPr lang="en-US" sz="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may or may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not depend on time (condition).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Observations for different individuals are 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independent for any time point (or condition).</a:t>
                </a:r>
                <a:endParaRPr lang="en-US" sz="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Observations within each individual are modeled </a:t>
                </a:r>
              </a:p>
              <a:p>
                <a:pPr marL="0" indent="0">
                  <a:buNone/>
                </a:pPr>
                <a:r>
                  <a:rPr lang="en-US" dirty="0"/>
                  <a:t>      as correlated.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  <a:blipFill>
                <a:blip r:embed="rId2"/>
                <a:stretch>
                  <a:fillRect l="-1003" t="-1887" r="-1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818" y="6139307"/>
            <a:ext cx="36459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</a:t>
            </a:fld>
            <a:endParaRPr lang="en-US" sz="26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63855-A561-4B34-8B7D-97A55CBB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14" y="2329135"/>
            <a:ext cx="2574191" cy="1670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F1C80-8F7D-41E7-AEF2-02A40156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30" y="4218877"/>
            <a:ext cx="2771934" cy="19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37.01575  1.73804 453.58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-4.09328  2.04978   3.99    0.046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0.90402  1.97902   0.21    0.648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-0.02297  0.00489  22.09  2.6e-06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-0.96053  0.16435  34.16  5.1e-09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0.912  0.0556</a:t>
            </a:r>
          </a:p>
        </p:txBody>
      </p:sp>
    </p:spTree>
    <p:extLst>
      <p:ext uri="{BB962C8B-B14F-4D97-AF65-F5344CB8AC3E}">
        <p14:creationId xmlns:p14="http://schemas.microsoft.com/office/powerpoint/2010/main" val="4137553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36.78987  1.77243 430.84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-3.57677  2.06691   2.99    0.084 .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0.99212  1.98382   0.25    0.617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-0.02777  0.00574  23.37  1.3e-06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-0.95011  0.20191  22.14  2.5e-06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0.887  0.0651</a:t>
            </a:r>
          </a:p>
        </p:txBody>
      </p:sp>
    </p:spTree>
    <p:extLst>
      <p:ext uri="{BB962C8B-B14F-4D97-AF65-F5344CB8AC3E}">
        <p14:creationId xmlns:p14="http://schemas.microsoft.com/office/powerpoint/2010/main" val="4167525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36.3214  1.8095 402.92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-4.6539  1.9882   5.48    0.019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1.0787  1.9477   0.31    0.580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  0.0250  0.0186   1.82    0.177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-1.4161  0.2930  23.36  1.3e-06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120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69607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(f) Choose the best-fitted model with respect to the QIC criterion.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The models with the </a:t>
                </a:r>
                <a:r>
                  <a:rPr lang="en-US" dirty="0">
                    <a:highlight>
                      <a:srgbClr val="FFFF00"/>
                    </a:highlight>
                  </a:rPr>
                  <a:t>autoregressive</a:t>
                </a:r>
                <a:r>
                  <a:rPr lang="en-US" dirty="0"/>
                  <a:t> and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 </a:t>
                </a:r>
                <a:r>
                  <a:rPr lang="en-US" dirty="0"/>
                  <a:t>working correlation matrices have the smallest QIC value and thus has the best fit.</a:t>
                </a:r>
              </a:p>
              <a:p>
                <a:pPr algn="l"/>
                <a:endParaRPr lang="en-US" sz="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 (g) For the best-fitted model, write down the fitted model. Estimate all parameters. Discuss what predictors are significant at the 5% level.</a:t>
                </a:r>
              </a:p>
              <a:p>
                <a:pPr algn="l"/>
                <a:r>
                  <a:rPr lang="en-US" dirty="0"/>
                  <a:t>We pick the GEE model with the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</a:t>
                </a:r>
                <a:r>
                  <a:rPr lang="en-US" dirty="0"/>
                  <a:t>working correlation matrix (it is simpler). The fitted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36.78987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3.57677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−0.02777∙</m:t>
                    </m:r>
                    <m:r>
                      <m:rPr>
                        <m:nor/>
                      </m:rPr>
                      <a:rPr lang="en-US" i="1"/>
                      <m:t>exercise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95011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, with the estimated working correlation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 Typical length of daily exercise and month into </a:t>
                </a:r>
              </a:p>
              <a:p>
                <a:pPr algn="l"/>
                <a:r>
                  <a:rPr lang="en-US" dirty="0"/>
                  <a:t>the study are significant predictors.</a:t>
                </a:r>
                <a:endParaRPr lang="en-US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  <a:blipFill>
                <a:blip r:embed="rId2"/>
                <a:stretch>
                  <a:fillRect l="-847" t="-1750" b="-1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516923" y="339972"/>
            <a:ext cx="6049108" cy="5717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001688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𝐵𝑀𝐼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=36.78987−3.57677∙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𝑖𝑛𝑡𝑒𝑟𝑣𝑒𝑛𝑡𝑖𝑜𝑛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+0.99212∙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−0.02777∙</m:t>
                      </m:r>
                      <m:r>
                        <m:rPr>
                          <m:nor/>
                        </m:rPr>
                        <a:rPr lang="en-US" sz="1800" i="1"/>
                        <m:t>exercise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−0.95011∙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1800" dirty="0"/>
              </a:p>
              <a:p>
                <a:pPr algn="l"/>
                <a:endParaRPr lang="en-US" sz="1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(h) Interpret the estimated significant regression coefficients. Is the intervention efficient?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Exercise:</a:t>
                </a:r>
                <a:r>
                  <a:rPr lang="en-US" dirty="0"/>
                  <a:t> As the length of daily exercise increases by one minute, the estimated average BMI decreases by 0.02777 units. 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Month:</a:t>
                </a:r>
                <a:r>
                  <a:rPr lang="en-US" dirty="0"/>
                  <a:t> It is estimated that the average BMI decreases by 0.95011 units for every additional month in the study.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/>
                  <a:t>Group is not a significant predictor, thus from the statistical point of view, the intervention is not efficient.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  <a:blipFill>
                <a:blip r:embed="rId2"/>
                <a:stretch>
                  <a:fillRect l="-687" t="-727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27754" y="44547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793935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Compute the predicted BMI at 3 months for an intervention group male participant, if he exercises for 1 hour every day.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=36.78987−3.57677∙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−0.02777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−0.95011∙3=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29.68869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cs.fitted.model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(group="Int", gender="M",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exercise=60, month=3)))</a:t>
                </a:r>
              </a:p>
              <a:p>
                <a:pPr algn="l"/>
                <a:r>
                  <a:rPr lang="en-US" sz="2000" dirty="0">
                    <a:latin typeface="Lucida Console" panose="020B0609040504020204" pitchFamily="49" charset="0"/>
                  </a:rPr>
                  <a:t>29.7</a:t>
                </a:r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  <a:blipFill>
                <a:blip r:embed="rId2"/>
                <a:stretch>
                  <a:fillRect l="-687" t="-1705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196493" y="445478"/>
            <a:ext cx="6049108" cy="6108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5748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145" y="6101157"/>
            <a:ext cx="491440" cy="365125"/>
          </a:xfrm>
        </p:spPr>
        <p:txBody>
          <a:bodyPr/>
          <a:lstStyle/>
          <a:p>
            <a:fld id="{3A98EE3D-8CD1-4C3F-BD1C-C98C9596463C}" type="slidenum">
              <a:rPr lang="en-US" sz="1800" smtClean="0">
                <a:solidFill>
                  <a:srgbClr val="00B0F0"/>
                </a:solidFill>
              </a:rPr>
              <a:t>56</a:t>
            </a:fld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97263D-EC83-43E7-AE0D-4FCC96D2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Measurements are collected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individuals at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(or under conditions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500" dirty="0"/>
                  <a:t>𝑇𝑖𝑚𝑒𝑠 (𝑐𝑜𝑛𝑑𝑖𝑡𝑖𝑜𝑛𝑠) 𝑎𝑟𝑒 𝑢𝑠𝑒𝑑 𝑎𝑠 𝑐𝑜𝑛𝑡𝑖𝑛𝑢𝑜𝑢𝑠 𝑣𝑎𝑟𝑖𝑎𝑏𝑙𝑒𝑠.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sz="2800" dirty="0"/>
                  <a:t>For </a:t>
                </a:r>
                <a:r>
                  <a:rPr lang="en-US" dirty="0"/>
                  <a:t>the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err="1"/>
                  <a:t>th</a:t>
                </a:r>
                <a:r>
                  <a:rPr lang="en-US" sz="2800" dirty="0"/>
                  <a:t> individual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predictors are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800" dirty="0"/>
                  <a:t>. The model is</a:t>
                </a: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4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i="1" dirty="0">
                    <a:solidFill>
                      <a:srgbClr val="00B0F0"/>
                    </a:solidFill>
                  </a:rPr>
                  <a:t>random slope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Random intercepts are independent, random slopes are independent, and random errors are independent. Covariance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  <a:blipFill>
                <a:blip r:embed="rId2"/>
                <a:stretch>
                  <a:fillRect l="-1190" t="-943" r="-510" b="-4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6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chemeClr val="tx1"/>
                    </a:solidFill>
                  </a:rPr>
                  <a:t> In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fixed-effect terms</a:t>
                </a:r>
                <a:r>
                  <a:rPr lang="en-US" sz="260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random-effect terms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, so overall, the model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called a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mixed-effects model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It can be shown that for two different individuals, the responses are independent: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It can be shown that observations within the same individual are correlated: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for any given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)+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1020" t="-865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7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8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In this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 normally distributed random variable with</a:t>
                </a:r>
              </a:p>
              <a:p>
                <a:pPr marL="0" indent="0">
                  <a:buNone/>
                </a:pPr>
                <a:r>
                  <a:rPr lang="en-US" dirty="0"/>
                  <a:t>   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variance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estimated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R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963" t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8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i="0" dirty="0">
                    <a:solidFill>
                      <a:srgbClr val="00B0F0"/>
                    </a:solidFill>
                  </a:rPr>
                  <a:t>Interpretation of fitted coefficients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endParaRPr lang="en-US" sz="200" i="0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represents the change in the estimated mean of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for a </a:t>
                </a:r>
              </a:p>
              <a:p>
                <a:pPr algn="l"/>
                <a:r>
                  <a:rPr lang="en-US" sz="2400" i="0" dirty="0">
                    <a:solidFill>
                      <a:schemeClr val="tx1"/>
                    </a:solidFill>
                  </a:rPr>
                  <a:t>      one-unit increase in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provided all the other variables are unchanged. Indeed,  </a:t>
                </a:r>
              </a:p>
              <a:p>
                <a:pPr algn="l"/>
                <a:r>
                  <a:rPr lang="en-US" sz="2000" b="0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800" i="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a 0 - 1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is interpreted as the difference of the estimated 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 means of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for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controlling for the other predictors. Indeed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</a:p>
              <a:p>
                <a:pPr algn="l"/>
                <a:r>
                  <a:rPr lang="en-US" sz="21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sz="21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i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4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rgbClr val="00B0F0"/>
                    </a:solidFill>
                  </a:rPr>
                  <a:t>Prediction</a:t>
                </a:r>
                <a:r>
                  <a:rPr lang="en-US" sz="2600" dirty="0"/>
                  <a:t>:</a:t>
                </a:r>
                <a:r>
                  <a:rPr lang="en-US" dirty="0"/>
                  <a:t> For a given set of predictors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response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computed as:</a:t>
                </a:r>
              </a:p>
              <a:p>
                <a:pPr algn="l"/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  <a:blipFill>
                <a:blip r:embed="rId2"/>
                <a:stretch>
                  <a:fillRect l="-794" t="-1992" r="-847" b="-13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647" y="6082305"/>
            <a:ext cx="369708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92E30-F511-46C7-BF1D-673C850E46A9}"/>
              </a:ext>
            </a:extLst>
          </p:cNvPr>
          <p:cNvSpPr txBox="1">
            <a:spLocks/>
          </p:cNvSpPr>
          <p:nvPr/>
        </p:nvSpPr>
        <p:spPr>
          <a:xfrm>
            <a:off x="1164356" y="410570"/>
            <a:ext cx="10012291" cy="694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</p:spTree>
    <p:extLst>
      <p:ext uri="{BB962C8B-B14F-4D97-AF65-F5344CB8AC3E}">
        <p14:creationId xmlns:p14="http://schemas.microsoft.com/office/powerpoint/2010/main" val="392912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6574</Words>
  <Application>Microsoft Office PowerPoint</Application>
  <PresentationFormat>Widescreen</PresentationFormat>
  <Paragraphs>714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Lucida Console</vt:lpstr>
      <vt:lpstr>Segoe UI</vt:lpstr>
      <vt:lpstr>Times New Roman</vt:lpstr>
      <vt:lpstr>Wingdings</vt:lpstr>
      <vt:lpstr>Office Theme</vt:lpstr>
      <vt:lpstr>Modeling Normally Distributed Data with Repeated Measures by  Olga Korosteleva, Ph.D. CSULB   February 9, 2021, OCRUG</vt:lpstr>
      <vt:lpstr>ABOUT ME</vt:lpstr>
      <vt:lpstr>SCHEDULE</vt:lpstr>
      <vt:lpstr>Greek Letters</vt:lpstr>
      <vt:lpstr> MIXED-EFFECTS MODEL FOR NORMAL RESPONSE:  Setting Explained</vt:lpstr>
      <vt:lpstr> MIXED-EFFECTS MODEL FOR NORMAL RESPONSE: Mathematics Explained</vt:lpstr>
      <vt:lpstr> MIXED-EFFECTS MODEL FOR NORMAL RESPONSE: Mathematics Explained (Continued)</vt:lpstr>
      <vt:lpstr> MIXED-EFFECTS MODEL FOR NORMAL RESPONSE: Mathematics Explained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for Count Data with R</dc:title>
  <dc:creator>Nicholas Lototsky</dc:creator>
  <cp:lastModifiedBy>Olga Korosteleva</cp:lastModifiedBy>
  <cp:revision>305</cp:revision>
  <cp:lastPrinted>2020-10-01T17:46:24Z</cp:lastPrinted>
  <dcterms:created xsi:type="dcterms:W3CDTF">2019-08-25T17:00:54Z</dcterms:created>
  <dcterms:modified xsi:type="dcterms:W3CDTF">2021-02-09T18:32:52Z</dcterms:modified>
</cp:coreProperties>
</file>