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1" r:id="rId1"/>
  </p:sldMasterIdLst>
  <p:notesMasterIdLst>
    <p:notesMasterId r:id="rId58"/>
  </p:notesMasterIdLst>
  <p:sldIdLst>
    <p:sldId id="288" r:id="rId2"/>
    <p:sldId id="320" r:id="rId3"/>
    <p:sldId id="319" r:id="rId4"/>
    <p:sldId id="321" r:id="rId5"/>
    <p:sldId id="257" r:id="rId6"/>
    <p:sldId id="323" r:id="rId7"/>
    <p:sldId id="324" r:id="rId8"/>
    <p:sldId id="325" r:id="rId9"/>
    <p:sldId id="258" r:id="rId10"/>
    <p:sldId id="276" r:id="rId11"/>
    <p:sldId id="290" r:id="rId12"/>
    <p:sldId id="326" r:id="rId13"/>
    <p:sldId id="327" r:id="rId14"/>
    <p:sldId id="277" r:id="rId15"/>
    <p:sldId id="328" r:id="rId16"/>
    <p:sldId id="329" r:id="rId17"/>
    <p:sldId id="330" r:id="rId18"/>
    <p:sldId id="331" r:id="rId19"/>
    <p:sldId id="279" r:id="rId20"/>
    <p:sldId id="332" r:id="rId21"/>
    <p:sldId id="281" r:id="rId22"/>
    <p:sldId id="282" r:id="rId23"/>
    <p:sldId id="333" r:id="rId24"/>
    <p:sldId id="291" r:id="rId25"/>
    <p:sldId id="334" r:id="rId26"/>
    <p:sldId id="259" r:id="rId27"/>
    <p:sldId id="335" r:id="rId28"/>
    <p:sldId id="292" r:id="rId29"/>
    <p:sldId id="336" r:id="rId30"/>
    <p:sldId id="362" r:id="rId31"/>
    <p:sldId id="363" r:id="rId32"/>
    <p:sldId id="337" r:id="rId33"/>
    <p:sldId id="338" r:id="rId34"/>
    <p:sldId id="339" r:id="rId35"/>
    <p:sldId id="340" r:id="rId36"/>
    <p:sldId id="341" r:id="rId37"/>
    <p:sldId id="364" r:id="rId38"/>
    <p:sldId id="365" r:id="rId39"/>
    <p:sldId id="366" r:id="rId40"/>
    <p:sldId id="344" r:id="rId41"/>
    <p:sldId id="343" r:id="rId42"/>
    <p:sldId id="346" r:id="rId43"/>
    <p:sldId id="347" r:id="rId44"/>
    <p:sldId id="348" r:id="rId45"/>
    <p:sldId id="349" r:id="rId46"/>
    <p:sldId id="350" r:id="rId47"/>
    <p:sldId id="351" r:id="rId48"/>
    <p:sldId id="352" r:id="rId49"/>
    <p:sldId id="353" r:id="rId50"/>
    <p:sldId id="367" r:id="rId51"/>
    <p:sldId id="368" r:id="rId52"/>
    <p:sldId id="369" r:id="rId53"/>
    <p:sldId id="354" r:id="rId54"/>
    <p:sldId id="356" r:id="rId55"/>
    <p:sldId id="357" r:id="rId56"/>
    <p:sldId id="322" r:id="rId5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8" autoAdjust="0"/>
    <p:restoredTop sz="94783" autoAdjust="0"/>
  </p:normalViewPr>
  <p:slideViewPr>
    <p:cSldViewPr snapToGrid="0">
      <p:cViewPr varScale="1">
        <p:scale>
          <a:sx n="72" d="100"/>
          <a:sy n="72" d="100"/>
        </p:scale>
        <p:origin x="91" y="2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269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29DBCE5-E7CF-405E-BA9A-DC7F59DE59C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E93D576-28BB-41F7-910F-136770F5E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78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B1C8-4E0F-4223-BB6C-907855BD4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DD668-3479-4E7E-A065-610CCD237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CB9BE-4D51-468B-ADD1-1B5AC8B2C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8B33-D73A-4642-8847-18B7A8F19850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4D5C8-9DBA-444B-BE33-3D670748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4E7A-C0A6-4F45-A588-878FF3D22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2080C-9E1F-4D00-B57A-14E84477B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76032-400F-4BFB-8621-FE70D98A4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DB077-38FD-445B-AE89-95324350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E22E-41BB-42B0-A443-CB7BFB049810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E1AB3-D49C-4479-9782-B69C2E01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6C108-1923-4808-B20B-D7B27BA0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39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3C8700-92F9-4FD8-963E-A8937B825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216CF-CA6E-401A-9CD4-CB8CC0EAC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5F22C-DCAC-4DE2-A970-A5B9AD375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78F6-DCE0-4EB5-A4A5-2F35A629DBDF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BD638-6056-4594-A858-0CB46ED0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ED4AD-141B-4BCB-9035-552BB753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73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668A-A67A-47D7-BA98-96C59E40E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A089E-835D-4C1C-81F0-8C80F3F5A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3F58C-2620-4CC5-AA0E-88C19F9D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2D4-0E15-4E48-963B-9C5A96A577BA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38B98-76D5-4FE1-95C6-3F0FD484E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BF816-905A-4B87-B55D-D35A0FC8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9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FEC2F-4611-492C-B7D2-44C187CC4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C2505-09C7-453F-B268-4E383F949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2A3B2-09FD-4044-AE48-F6A1E5BC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6D4D-62A1-4EF3-A36C-E4E42248DE50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66A91-CDD9-4DF4-84B1-171CA8AE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97F7D-AA6F-460A-AF0B-CCD131A5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7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548F5-B304-4BAC-A803-54D87FA8D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E4CC9-FD00-4FAC-8EF3-5EA4DB6F9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4A1BE-D8B2-43AB-81AF-A3485C865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0475E-2A79-45B3-8CFF-6288440E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866-16C3-41BD-855F-A30EA00B2F8D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7648B-848D-4C94-A076-C8DE2F60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23929-B56D-4BC9-8678-949506EF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51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9A3E9-7EBA-43BF-9941-2DDDEDE60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96944-9CFE-400B-AC1D-23A967B33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87B74-C556-45A5-9264-22D6D7A40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7EA07-D865-4894-99D3-49F27FF77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8D52F-6659-476A-91A1-A6311A0BC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DEA95F-6BBF-4C57-8BCA-A1335A4F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0B84-16CD-4253-A189-7C4497E6E44A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6BD0B-BA56-4E82-B54E-97C55478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DB4B0-80EA-4CE1-A80D-579B5FD4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37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326B-ABDA-4263-AAA4-69C79352B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4A8356-F914-4BE6-8E37-951B4B62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D5B1-B606-42F0-BDFC-1D2C3BB41AAF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6E540-A66C-49C4-A07B-56919704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6226A-13EB-4CAC-A9BC-5A995B25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9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A2D0C7-9D96-46E5-8A65-4F4CFE4D3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94DE-D4CE-46C5-841B-67AC803152DE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519341-63B2-4393-A2DE-E6D8BAAD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D64E4-6F6B-410C-B8AB-8171EF0C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31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1DD0-6752-40FE-BFE7-EF23617C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85E5B-67E6-40DF-BCAB-25F0E864B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14B20-738F-4276-950A-AFBAB5A00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874E5-667F-4834-9A91-FE615D63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A4A8-B56A-4643-8ABE-AB16C675A66D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E10AA-6E23-4F62-A1F1-A8D29BA0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ECDC1-20BA-4060-A924-22A24F3E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B8830-D773-45E5-85F0-700E57323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69DDA-5202-423C-A4B5-EC5E12039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7F47F-6C9C-48CB-9E98-64E102E47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829A4-4C6F-4DFC-B6AE-57E9CAA1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75D8-427C-4A23-AA1B-BC1CAB4A6AE7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509E5-5FCB-4A7C-B5E3-9971B2092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FB7B2-A1DC-4D5A-937F-F00F6036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1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650893-973A-4F2A-BCC9-5EB5113BF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868AB-2F62-4BEB-B99D-67050D730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954DB-510B-49CC-9F5D-028C9BA62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E7C05-F83E-4B6D-95E2-68243A2754FB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F7314-F12D-46F8-8501-9C7AA23F9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7325F-3AAA-4E0D-A0DE-A98E3D358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66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2" r:id="rId1"/>
    <p:sldLayoutId id="2147484243" r:id="rId2"/>
    <p:sldLayoutId id="2147484244" r:id="rId3"/>
    <p:sldLayoutId id="2147484245" r:id="rId4"/>
    <p:sldLayoutId id="2147484246" r:id="rId5"/>
    <p:sldLayoutId id="2147484247" r:id="rId6"/>
    <p:sldLayoutId id="2147484248" r:id="rId7"/>
    <p:sldLayoutId id="2147484249" r:id="rId8"/>
    <p:sldLayoutId id="2147484250" r:id="rId9"/>
    <p:sldLayoutId id="2147484251" r:id="rId10"/>
    <p:sldLayoutId id="214748425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LDLData.csv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FitnessData.csv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WeightLossData.csv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letters-2204269/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F2394F4-4ECF-4340-B4C9-F908B42D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731" y="1973811"/>
            <a:ext cx="10972800" cy="3480498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Modeling Normally Distributed Data with Repeated Measures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/>
              <a:t>by </a:t>
            </a:r>
            <a:br>
              <a:rPr lang="en-US" sz="3600" dirty="0"/>
            </a:br>
            <a:r>
              <a:rPr lang="en-US" sz="3600" dirty="0">
                <a:solidFill>
                  <a:srgbClr val="0070C0"/>
                </a:solidFill>
              </a:rPr>
              <a:t>Olga Korosteleva, Ph.D.</a:t>
            </a:r>
            <a:br>
              <a:rPr lang="en-US" sz="3600" dirty="0">
                <a:solidFill>
                  <a:srgbClr val="0070C0"/>
                </a:solidFill>
              </a:rPr>
            </a:br>
            <a:r>
              <a:rPr lang="en-US" sz="3600" dirty="0">
                <a:solidFill>
                  <a:srgbClr val="0070C0"/>
                </a:solidFill>
              </a:rPr>
              <a:t>CSULB</a:t>
            </a:r>
            <a:br>
              <a:rPr lang="en-US" sz="3600" dirty="0"/>
            </a:br>
            <a:br>
              <a:rPr lang="en-US" dirty="0"/>
            </a:br>
            <a:br>
              <a:rPr lang="en-US" sz="3600" dirty="0"/>
            </a:br>
            <a:r>
              <a:rPr lang="en-US" sz="2700" dirty="0">
                <a:solidFill>
                  <a:srgbClr val="00B0F0"/>
                </a:solidFill>
              </a:rPr>
              <a:t>February 9, 2021, OCRUG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896667-A17F-415F-BD37-58D72606B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131" y="2830286"/>
            <a:ext cx="4387216" cy="307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79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992" y="1427967"/>
            <a:ext cx="11192256" cy="4649560"/>
          </a:xfrm>
        </p:spPr>
        <p:txBody>
          <a:bodyPr>
            <a:noAutofit/>
          </a:bodyPr>
          <a:lstStyle/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2600" dirty="0"/>
              <a:t>In a clinic, doctors are testing a certain cholesterol lowering medication. Patients' gender and age at the beginning of the study are recorded for 27 patients. The low-density lipoprotein (LDL) cholesterol levels are measured in all the patients at the baseline, and then at 6-, 9-, and 24-month visits. We </a:t>
            </a:r>
            <a:r>
              <a:rPr lang="en-US" sz="2600" i="0" dirty="0">
                <a:solidFill>
                  <a:schemeClr val="tx1"/>
                </a:solidFill>
              </a:rPr>
              <a:t>use these </a:t>
            </a:r>
            <a:r>
              <a:rPr lang="en-US" sz="26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highlight>
                  <a:srgbClr val="FFFF00"/>
                </a:highlight>
                <a:hlinkClick r:id="rId2" action="ppaction://hlinkfile"/>
              </a:rPr>
              <a:t>data</a:t>
            </a:r>
            <a:r>
              <a:rPr lang="en-US" sz="2600" i="0" dirty="0">
                <a:solidFill>
                  <a:schemeClr val="tx1"/>
                </a:solidFill>
              </a:rPr>
              <a:t> to develop a regression model that relates </a:t>
            </a:r>
            <a:r>
              <a:rPr lang="en-US" sz="2600" dirty="0"/>
              <a:t>LDL level </a:t>
            </a:r>
            <a:r>
              <a:rPr lang="en-US" sz="2600" i="0" dirty="0">
                <a:solidFill>
                  <a:schemeClr val="tx1"/>
                </a:solidFill>
              </a:rPr>
              <a:t>to the gender, age, and months into the study.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3141" y="6040220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10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048358" y="207650"/>
            <a:ext cx="10180708" cy="88312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EXAMPLE</a:t>
            </a:r>
          </a:p>
        </p:txBody>
      </p:sp>
    </p:spTree>
    <p:extLst>
      <p:ext uri="{BB962C8B-B14F-4D97-AF65-F5344CB8AC3E}">
        <p14:creationId xmlns:p14="http://schemas.microsoft.com/office/powerpoint/2010/main" val="522949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992" y="1427967"/>
            <a:ext cx="11448288" cy="4649560"/>
          </a:xfrm>
        </p:spPr>
        <p:txBody>
          <a:bodyPr>
            <a:noAutofit/>
          </a:bodyPr>
          <a:lstStyle/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sz="2600" dirty="0"/>
              <a:t>W</a:t>
            </a:r>
            <a:r>
              <a:rPr lang="en-US" sz="2600" i="0" dirty="0">
                <a:solidFill>
                  <a:schemeClr val="tx1"/>
                </a:solidFill>
              </a:rPr>
              <a:t>e </a:t>
            </a:r>
            <a:r>
              <a:rPr lang="en-US" sz="2600" dirty="0"/>
              <a:t>create a long-form data.</a:t>
            </a:r>
            <a:endParaRPr lang="en-US" sz="2600" i="0" dirty="0">
              <a:solidFill>
                <a:schemeClr val="tx1"/>
              </a:solidFill>
            </a:endParaRPr>
          </a:p>
          <a:p>
            <a:pPr algn="l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cholesterol.data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&lt;- read.csv(file="C:/./LDLData.csv", header=TRUE,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=",")</a:t>
            </a:r>
          </a:p>
          <a:p>
            <a:pPr algn="l"/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#creating long-form data set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library(reshape2)</a:t>
            </a:r>
          </a:p>
          <a:p>
            <a:pPr algn="l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&lt;- melt(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cholesterol.data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id.vars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=c("id", "gender", "age"), 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variable.name =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LDLmonth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 value.name="LDL")</a:t>
            </a:r>
          </a:p>
          <a:p>
            <a:pPr algn="l"/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#creating numeric variable for time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month&lt;-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longform.data$LDLmonth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=="LDL0", 0,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longform.data$LDLmonth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=="LDL6", 6,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longform.data$LDLmonth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=="LDL9",9,24)))</a:t>
            </a:r>
            <a:endParaRPr lang="en-US" sz="1800" i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1941" y="6077527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11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007588" y="337804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EXAMPLE</a:t>
            </a:r>
          </a:p>
        </p:txBody>
      </p:sp>
    </p:spTree>
    <p:extLst>
      <p:ext uri="{BB962C8B-B14F-4D97-AF65-F5344CB8AC3E}">
        <p14:creationId xmlns:p14="http://schemas.microsoft.com/office/powerpoint/2010/main" val="3583555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023" y="1038497"/>
            <a:ext cx="10622280" cy="5039030"/>
          </a:xfrm>
        </p:spPr>
        <p:txBody>
          <a:bodyPr>
            <a:no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longform.data</a:t>
            </a:r>
            <a:endParaRPr lang="en-US" altLang="en-US" sz="1200" dirty="0">
              <a:latin typeface="Arial" panose="020B0604020202020204" pitchFamily="34" charset="0"/>
            </a:endParaRP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    id gender age </a:t>
            </a:r>
            <a:r>
              <a:rPr lang="en-US" sz="16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LDLmonth</a:t>
            </a:r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 LDL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1    1      M  50     LDL0  73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2    2      F  72     LDL0 174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3    3      M  46     LDL0  85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4    4      F  71     LDL0 172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5    5      F  75     LDL0 186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&lt; rows omitted &gt;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104 23      M  62    LDL24  94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105 24      F  77    LDL24 155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106 25      M  55    LDL24  78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107 26      F  74    LDL24 111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108 27      F  79    LDL24 145</a:t>
            </a:r>
            <a:endParaRPr lang="en-US" sz="1600" i="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1941" y="6077527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12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007588" y="337804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EXAMPLE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D5EAC7F-8C88-492A-9185-F48042036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6977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3536F4-C65A-4231-9341-EA0057999F8C}"/>
              </a:ext>
            </a:extLst>
          </p:cNvPr>
          <p:cNvSpPr txBox="1"/>
          <p:nvPr/>
        </p:nvSpPr>
        <p:spPr>
          <a:xfrm>
            <a:off x="5205550" y="1920875"/>
            <a:ext cx="65444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#creating numeric variable for time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month&lt;-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longform.data$LDLmonth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=="LDL0", 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longform.data$LDLmonth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=="LDL6", 6,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longform.data$LDLmonth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=="LDL9",9,24)))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FFAD11F-600F-4695-BE7D-5D9B5205A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8583" y="3571075"/>
            <a:ext cx="6418424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month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0 0 0 0 0 0 0 0 0 0 0 0 0 0 0 0 0 0 0 0 0 0 0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[24] 0 0 0 0 6 6 6 6 6 6 6 6 6 6 6 6 6 6 6 6 6 6 6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[47] 6 6 6 6 6 6 6 6 9 9 9 9 9 9 9 9 9 9 9 9 9 9 9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[70] 9 9 9 9 9 9 9 9 9 9 9 9 24 24 24 24 24 24 24 24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[93] 24 24 24 24 24 24 24 24 24 24 24 24 24 24 24 24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476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36023" y="1038497"/>
                <a:ext cx="10622280" cy="5039030"/>
              </a:xfrm>
            </p:spPr>
            <p:txBody>
              <a:bodyPr>
                <a:noAutofit/>
              </a:bodyPr>
              <a:lstStyle/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200" dirty="0">
                  <a:latin typeface="Arial" panose="020B0604020202020204" pitchFamily="34" charset="0"/>
                </a:endParaRPr>
              </a:p>
              <a:p>
                <a:pPr marL="171450" indent="-17145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q"/>
                </a:pPr>
                <a:r>
                  <a:rPr lang="en-US" sz="2600" dirty="0"/>
                  <a:t> We plot a histogram and conduct the normality test.</a:t>
                </a: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200" dirty="0">
                  <a:latin typeface="Arial" panose="020B0604020202020204" pitchFamily="34" charset="0"/>
                </a:endParaRP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#plotting histogram with fitted normal density</a:t>
                </a: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library(</a:t>
                </a:r>
                <a:r>
                  <a:rPr lang="en-US" alt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rcompanion</a:t>
                </a:r>
                <a:r>
                  <a:rPr lang="en-US" alt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plotNormalHistogram</a:t>
                </a:r>
                <a:r>
                  <a:rPr lang="en-US" alt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longform.data$LDL</a:t>
                </a:r>
                <a:r>
                  <a:rPr lang="en-US" alt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#testing for normality of distribution </a:t>
                </a: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shapiro.test</a:t>
                </a:r>
                <a:r>
                  <a:rPr lang="en-US" alt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longform.data$LDL</a:t>
                </a:r>
                <a:r>
                  <a:rPr lang="en-US" alt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Lucida Console" panose="020B0609040504020204" pitchFamily="49" charset="0"/>
                  </a:rPr>
                  <a:t>Shapiro-Wilk normality test </a:t>
                </a: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Lucida Console" panose="020B0609040504020204" pitchFamily="49" charset="0"/>
                  </a:rPr>
                  <a:t>W = 0.97668, p-value = 0.05449</a:t>
                </a:r>
                <a:endParaRPr lang="en-US" altLang="en-US" sz="1800" dirty="0">
                  <a:latin typeface="Arial" panose="020B0604020202020204" pitchFamily="34" charset="0"/>
                </a:endParaRP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dirty="0">
                    <a:cs typeface="Courier New" panose="02070309020205020404" pitchFamily="49" charset="0"/>
                  </a:rPr>
                  <a:t>Testing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𝐻</m:t>
                        </m:r>
                      </m:e>
                      <m:sub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1800" dirty="0">
                    <a:cs typeface="Courier New" panose="02070309020205020404" pitchFamily="49" charset="0"/>
                  </a:rPr>
                  <a:t>:normal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𝐻</m:t>
                        </m:r>
                      </m:e>
                      <m:sub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1800" dirty="0">
                    <a:cs typeface="Courier New" panose="02070309020205020404" pitchFamily="49" charset="0"/>
                  </a:rPr>
                  <a:t>: non-normal.</a:t>
                </a: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dirty="0">
                    <a:cs typeface="Courier New" panose="02070309020205020404" pitchFamily="49" charset="0"/>
                  </a:rPr>
                  <a:t>Since p-value &gt; 0.05, 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𝐻</m:t>
                        </m:r>
                      </m:e>
                      <m:sub>
                        <m:r>
                          <a:rPr lang="en-US" altLang="en-US" sz="1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1800" dirty="0">
                    <a:cs typeface="Courier New" panose="02070309020205020404" pitchFamily="49" charset="0"/>
                  </a:rPr>
                  <a:t> and conclude normality. 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36023" y="1038497"/>
                <a:ext cx="10622280" cy="5039030"/>
              </a:xfrm>
              <a:blipFill>
                <a:blip r:embed="rId2"/>
                <a:stretch>
                  <a:fillRect l="-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1941" y="6077527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13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007588" y="337804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EXAMPLE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D5EAC7F-8C88-492A-9185-F48042036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6977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6E1CE8-141E-4E48-AADE-C11F16D45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310" y="2541341"/>
            <a:ext cx="4712323" cy="361204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BCE8E19C-7BD2-49F4-B7B4-E346D3B3E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588" y="4329553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256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235" y="1262416"/>
            <a:ext cx="11321351" cy="5199797"/>
          </a:xfrm>
        </p:spPr>
        <p:txBody>
          <a:bodyPr>
            <a:noAutofit/>
          </a:bodyPr>
          <a:lstStyle/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sz="2600" i="0" dirty="0">
                <a:solidFill>
                  <a:schemeClr val="tx1"/>
                </a:solidFill>
              </a:rPr>
              <a:t>We fit the model.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#fitting random slope and intercept model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fitted.model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(LDL ~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gender+age+month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random =~ 1+month|id,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control=</a:t>
            </a:r>
            <a:r>
              <a:rPr lang="en-US" sz="18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lmeControl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(opt="</a:t>
            </a:r>
            <a:r>
              <a:rPr lang="en-US" sz="18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optim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data=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algn="l"/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Random effects: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Corr</a:t>
            </a:r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22.807 (</a:t>
            </a:r>
            <a:r>
              <a:rPr lang="en-US" sz="16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Intr</a:t>
            </a:r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month        0.886 -0.812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Residual     8.358       </a:t>
            </a:r>
          </a:p>
          <a:p>
            <a:pPr algn="l"/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i="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i="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sz="2400" i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2237" y="616194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14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333835" y="4270359"/>
            <a:ext cx="1092396" cy="1325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A45D17-42BF-4867-A15A-80B402495D60}"/>
              </a:ext>
            </a:extLst>
          </p:cNvPr>
          <p:cNvSpPr/>
          <p:nvPr/>
        </p:nvSpPr>
        <p:spPr>
          <a:xfrm rot="5400000">
            <a:off x="2205569" y="4067887"/>
            <a:ext cx="1230452" cy="19534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6726A-5FEB-4046-8BF2-CF59BEFCEA32}"/>
              </a:ext>
            </a:extLst>
          </p:cNvPr>
          <p:cNvSpPr txBox="1"/>
          <p:nvPr/>
        </p:nvSpPr>
        <p:spPr>
          <a:xfrm>
            <a:off x="4864449" y="3866062"/>
            <a:ext cx="60296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Fixed effects: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Value </a:t>
            </a:r>
            <a:r>
              <a:rPr lang="en-US" sz="1600" dirty="0" err="1">
                <a:latin typeface="Lucida Console" panose="020B0609040504020204" pitchFamily="49" charset="0"/>
              </a:rPr>
              <a:t>Std.Error</a:t>
            </a:r>
            <a:r>
              <a:rPr lang="en-US" sz="1600" dirty="0">
                <a:latin typeface="Lucida Console" panose="020B0609040504020204" pitchFamily="49" charset="0"/>
              </a:rPr>
              <a:t> DF t-value p-value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(Intercept)  94.827 23.379 80  4.056  0.0001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genderM</a:t>
            </a:r>
            <a:r>
              <a:rPr lang="en-US" sz="1600" dirty="0">
                <a:latin typeface="Lucida Console" panose="020B0609040504020204" pitchFamily="49" charset="0"/>
              </a:rPr>
              <a:t>     -29.811  6.972 24 -4.276  0.0003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age           0.920  0.337 24  2.732  0.0116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month        -1.096  0.193 80 -5.671  0.0000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672333-EFDF-4173-84AC-60262DC81EEE}"/>
              </a:ext>
            </a:extLst>
          </p:cNvPr>
          <p:cNvSpPr/>
          <p:nvPr/>
        </p:nvSpPr>
        <p:spPr>
          <a:xfrm>
            <a:off x="9416327" y="4537840"/>
            <a:ext cx="1092397" cy="9778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B6E332F-8022-4495-BA1B-26466FC7EFA4}"/>
              </a:ext>
            </a:extLst>
          </p:cNvPr>
          <p:cNvSpPr txBox="1">
            <a:spLocks/>
          </p:cNvSpPr>
          <p:nvPr/>
        </p:nvSpPr>
        <p:spPr>
          <a:xfrm>
            <a:off x="1007588" y="337804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EXAMPLE</a:t>
            </a:r>
          </a:p>
        </p:txBody>
      </p:sp>
    </p:spTree>
    <p:extLst>
      <p:ext uri="{BB962C8B-B14F-4D97-AF65-F5344CB8AC3E}">
        <p14:creationId xmlns:p14="http://schemas.microsoft.com/office/powerpoint/2010/main" val="3639719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90235" y="1262416"/>
                <a:ext cx="11321351" cy="5199797"/>
              </a:xfrm>
            </p:spPr>
            <p:txBody>
              <a:bodyPr>
                <a:noAutofit/>
              </a:bodyPr>
              <a:lstStyle/>
              <a:p>
                <a:pPr marL="457200" indent="-457200" algn="l">
                  <a:buFont typeface="Wingdings" panose="05000000000000000000" pitchFamily="2" charset="2"/>
                  <a:buChar char="q"/>
                </a:pPr>
                <a:r>
                  <a:rPr lang="en-US" sz="2600" dirty="0">
                    <a:ea typeface="Segoe UI"/>
                    <a:cs typeface="Segoe UI"/>
                  </a:rPr>
                  <a:t>W</a:t>
                </a:r>
                <a:r>
                  <a:rPr lang="en-US" sz="2600" dirty="0">
                    <a:solidFill>
                      <a:schemeClr val="tx1"/>
                    </a:solidFill>
                    <a:ea typeface="Segoe UI"/>
                    <a:cs typeface="Segoe UI"/>
                  </a:rPr>
                  <a:t>e w</a:t>
                </a:r>
                <a:r>
                  <a:rPr lang="en-US" sz="2600" dirty="0">
                    <a:solidFill>
                      <a:schemeClr val="tx1"/>
                    </a:solidFill>
                  </a:rPr>
                  <a:t>rite the fitted model.</a:t>
                </a:r>
              </a:p>
              <a:p>
                <a:pPr algn="l"/>
                <a:endParaRPr lang="en-US" dirty="0"/>
              </a:p>
              <a:p>
                <a:pPr algn="l"/>
                <a:r>
                  <a:rPr lang="en-US" sz="26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2600" i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𝐷𝐿</m:t>
                    </m:r>
                    <m:r>
                      <a:rPr lang="en-US" sz="2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)=94.827−29.811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𝑚𝑎𝑙𝑒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+0.920∙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𝑎𝑔𝑒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−1.096∙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𝑚𝑜𝑛𝑡h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600" i="1" dirty="0">
                    <a:solidFill>
                      <a:schemeClr val="tx1"/>
                    </a:solidFill>
                  </a:rPr>
                  <a:t>  </a:t>
                </a:r>
              </a:p>
              <a:p>
                <a:pPr algn="l"/>
                <a:endParaRPr lang="en-US" sz="2600" i="1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=22.807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6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0.886</m:t>
                    </m:r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acc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=−0.812</m:t>
                    </m:r>
                  </m:oMath>
                </a14:m>
                <a:r>
                  <a:rPr lang="en-US" sz="2600" dirty="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=8.358</m:t>
                    </m:r>
                  </m:oMath>
                </a14:m>
                <a:r>
                  <a:rPr lang="en-US" sz="2600" dirty="0"/>
                  <a:t>.</a:t>
                </a:r>
              </a:p>
              <a:p>
                <a:pPr algn="l"/>
                <a:endParaRPr lang="en-US" sz="2600" dirty="0"/>
              </a:p>
              <a:p>
                <a:pPr algn="l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>
                    <a:cs typeface="Times New Roman" panose="02020603050405020304" pitchFamily="18" charset="0"/>
                  </a:rPr>
                  <a:t>Since all the p-values are less than 0.05, all predictors are statistically significant.</a:t>
                </a:r>
              </a:p>
              <a:p>
                <a:pPr algn="l"/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WHAT DOES THIS ALL MEAN?</a:t>
                </a:r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90235" y="1262416"/>
                <a:ext cx="11321351" cy="5199797"/>
              </a:xfrm>
              <a:blipFill>
                <a:blip r:embed="rId2"/>
                <a:stretch>
                  <a:fillRect l="-862" t="-1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2237" y="616194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15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D62765F-99B5-4577-9E0B-5F1C33297E2F}"/>
              </a:ext>
            </a:extLst>
          </p:cNvPr>
          <p:cNvSpPr txBox="1">
            <a:spLocks/>
          </p:cNvSpPr>
          <p:nvPr/>
        </p:nvSpPr>
        <p:spPr>
          <a:xfrm>
            <a:off x="1007588" y="337804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EXAMPLE</a:t>
            </a:r>
          </a:p>
        </p:txBody>
      </p:sp>
    </p:spTree>
    <p:extLst>
      <p:ext uri="{BB962C8B-B14F-4D97-AF65-F5344CB8AC3E}">
        <p14:creationId xmlns:p14="http://schemas.microsoft.com/office/powerpoint/2010/main" val="3901315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90235" y="1262416"/>
                <a:ext cx="11321351" cy="5199797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=22.807,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=0.886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=−0.812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=8.358</m:t>
                    </m:r>
                  </m:oMath>
                </a14:m>
                <a:endParaRPr lang="en-US" sz="2600" dirty="0">
                  <a:ea typeface="Segoe UI"/>
                  <a:cs typeface="Segoe UI"/>
                </a:endParaRPr>
              </a:p>
              <a:p>
                <a:pPr marL="457200" indent="-457200" algn="l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sz="2600" dirty="0">
                    <a:ea typeface="Segoe UI"/>
                    <a:cs typeface="Segoe UI"/>
                  </a:rPr>
                  <a:t>IT MEANS THAT: The LDL measurement has a normal distribution with the  estimated mean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2200" i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𝐷𝐿</m:t>
                    </m:r>
                    <m:r>
                      <a:rPr lang="en-US" sz="2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)=94.827−29.811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𝑚𝑎𝑙𝑒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+0.920∙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𝑎𝑔𝑒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−1.096∙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𝑚𝑜𝑛𝑡h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200" i="1" dirty="0">
                    <a:solidFill>
                      <a:schemeClr val="tx1"/>
                    </a:solidFill>
                  </a:rPr>
                  <a:t> 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2600" i="1" dirty="0">
                    <a:solidFill>
                      <a:schemeClr val="tx1"/>
                    </a:solidFill>
                  </a:rPr>
                  <a:t>      </a:t>
                </a:r>
                <a:r>
                  <a:rPr lang="en-US" sz="2600" dirty="0">
                    <a:solidFill>
                      <a:schemeClr val="tx1"/>
                    </a:solidFill>
                  </a:rPr>
                  <a:t>and variance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𝑉𝑎𝑟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𝐿𝐷𝐿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𝑚𝑜𝑛𝑡h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𝑚𝑜𝑛𝑡h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=(22.807)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−0.812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22.807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0.886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𝑚𝑜𝑛𝑡h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(0.886)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𝑚𝑜𝑛𝑡h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(8.358)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=590.015−32.816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𝑚𝑜𝑛𝑡h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+0.785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𝑚𝑜𝑛𝑡h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.</a:t>
                </a:r>
              </a:p>
              <a:p>
                <a:pPr algn="l">
                  <a:lnSpc>
                    <a:spcPct val="150000"/>
                  </a:lnSpc>
                </a:pPr>
                <a:endParaRPr lang="en-US" sz="2600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90235" y="1262416"/>
                <a:ext cx="11321351" cy="5199797"/>
              </a:xfrm>
              <a:blipFill>
                <a:blip r:embed="rId2"/>
                <a:stretch>
                  <a:fillRect l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2237" y="616194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16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D62765F-99B5-4577-9E0B-5F1C33297E2F}"/>
              </a:ext>
            </a:extLst>
          </p:cNvPr>
          <p:cNvSpPr txBox="1">
            <a:spLocks/>
          </p:cNvSpPr>
          <p:nvPr/>
        </p:nvSpPr>
        <p:spPr>
          <a:xfrm>
            <a:off x="1007588" y="337804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EXAMPLE</a:t>
            </a:r>
          </a:p>
        </p:txBody>
      </p:sp>
    </p:spTree>
    <p:extLst>
      <p:ext uri="{BB962C8B-B14F-4D97-AF65-F5344CB8AC3E}">
        <p14:creationId xmlns:p14="http://schemas.microsoft.com/office/powerpoint/2010/main" val="2395082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235" y="1025236"/>
            <a:ext cx="11321351" cy="5436977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dirty="0"/>
              <a:t>We plot the variance against month.</a:t>
            </a:r>
          </a:p>
          <a:p>
            <a:pPr algn="l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variance&lt;-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(t) {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590.015-32.816*t+0.785*t^2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t&lt;- 1:30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t,variance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(t),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algn="l"/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="variance")</a:t>
            </a:r>
          </a:p>
          <a:p>
            <a:pPr algn="l"/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600" dirty="0"/>
              <a:t>We see that variance decreases</a:t>
            </a:r>
          </a:p>
          <a:p>
            <a:pPr algn="l">
              <a:lnSpc>
                <a:spcPct val="100000"/>
              </a:lnSpc>
            </a:pPr>
            <a:r>
              <a:rPr lang="en-US" sz="2600" dirty="0"/>
              <a:t>      between 0 and 24 months.</a:t>
            </a:r>
          </a:p>
          <a:p>
            <a:pPr algn="l">
              <a:lnSpc>
                <a:spcPct val="150000"/>
              </a:lnSpc>
            </a:pP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2237" y="616194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17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D62765F-99B5-4577-9E0B-5F1C33297E2F}"/>
              </a:ext>
            </a:extLst>
          </p:cNvPr>
          <p:cNvSpPr txBox="1">
            <a:spLocks/>
          </p:cNvSpPr>
          <p:nvPr/>
        </p:nvSpPr>
        <p:spPr>
          <a:xfrm>
            <a:off x="1007588" y="337804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: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73E19-BE95-447C-8EE8-54ED67D9C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745" y="1529122"/>
            <a:ext cx="6823255" cy="430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41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235" y="1025236"/>
            <a:ext cx="11321351" cy="5436977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dirty="0"/>
              <a:t>We plot individual profiles (LDL against months for each of 27 patients).</a:t>
            </a:r>
          </a:p>
          <a:p>
            <a:pPr algn="l"/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tr.data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t(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cholesterol.data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)[-(1:3),]</a:t>
            </a:r>
          </a:p>
          <a:p>
            <a:pPr algn="l"/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tr.data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type="b",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=16,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lty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=1, </a:t>
            </a:r>
          </a:p>
          <a:p>
            <a:pPr algn="l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col=1:27, axes=FALSE,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="LDL", </a:t>
            </a:r>
          </a:p>
          <a:p>
            <a:pPr algn="l"/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algn="l"/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xticks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=c("0", "", "6", "", "9", "", "24")</a:t>
            </a:r>
          </a:p>
          <a:p>
            <a:pPr algn="l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axis(1,at=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(1,4,0.5),labels=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xticks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axis(2)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600" dirty="0"/>
              <a:t>We see that variance decreases</a:t>
            </a:r>
          </a:p>
          <a:p>
            <a:pPr algn="l">
              <a:lnSpc>
                <a:spcPct val="100000"/>
              </a:lnSpc>
            </a:pPr>
            <a:r>
              <a:rPr lang="en-US" sz="2600" dirty="0"/>
              <a:t>      between 0 and 24 months.</a:t>
            </a:r>
          </a:p>
          <a:p>
            <a:pPr algn="l">
              <a:lnSpc>
                <a:spcPct val="150000"/>
              </a:lnSpc>
            </a:pP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2237" y="616194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18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D62765F-99B5-4577-9E0B-5F1C33297E2F}"/>
              </a:ext>
            </a:extLst>
          </p:cNvPr>
          <p:cNvSpPr txBox="1">
            <a:spLocks/>
          </p:cNvSpPr>
          <p:nvPr/>
        </p:nvSpPr>
        <p:spPr>
          <a:xfrm>
            <a:off x="1007588" y="337804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C2B501-BDB6-4D59-8ECB-2ECCE3B34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811" y="1683327"/>
            <a:ext cx="6373125" cy="441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84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65760" y="1184563"/>
                <a:ext cx="11143488" cy="4336315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𝐿𝐷𝐿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)=94.827−29.811∙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𝑚𝑎𝑙𝑒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+0.920∙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−1.096∙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𝑚𝑜𝑛𝑡h</m:t>
                    </m:r>
                  </m:oMath>
                </a14:m>
                <a:endParaRPr lang="en-US" sz="2000" i="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i="0" dirty="0">
                  <a:solidFill>
                    <a:schemeClr val="tx1"/>
                  </a:solidFill>
                </a:endParaRPr>
              </a:p>
              <a:p>
                <a:pPr marL="571500" indent="-571500" algn="l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sz="2600" dirty="0"/>
                  <a:t>W</a:t>
                </a:r>
                <a:r>
                  <a:rPr lang="en-US" sz="2600" i="0" dirty="0">
                    <a:solidFill>
                      <a:schemeClr val="tx1"/>
                    </a:solidFill>
                  </a:rPr>
                  <a:t>e interpret the estimated regression coefficients.</a:t>
                </a:r>
              </a:p>
              <a:p>
                <a:pPr marL="342900" indent="-34290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300" i="0" dirty="0">
                    <a:solidFill>
                      <a:srgbClr val="00B0F0"/>
                    </a:solidFill>
                  </a:rPr>
                  <a:t>Gender:</a:t>
                </a:r>
                <a:r>
                  <a:rPr lang="en-US" sz="2300" i="0" dirty="0">
                    <a:solidFill>
                      <a:schemeClr val="tx1"/>
                    </a:solidFill>
                  </a:rPr>
                  <a:t>  The estimated mean LDL for men is 29.811 points smaller than that for women. </a:t>
                </a:r>
              </a:p>
              <a:p>
                <a:pPr marL="342900" indent="-34290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300" i="0" dirty="0">
                    <a:solidFill>
                      <a:srgbClr val="00B0F0"/>
                    </a:solidFill>
                  </a:rPr>
                  <a:t>Age:</a:t>
                </a:r>
                <a:r>
                  <a:rPr lang="en-US" sz="2300" i="0" dirty="0">
                    <a:solidFill>
                      <a:schemeClr val="tx1"/>
                    </a:solidFill>
                  </a:rPr>
                  <a:t>  With a one-year increase in age, the estimated mean LDL increases by 0.92 points.</a:t>
                </a:r>
              </a:p>
              <a:p>
                <a:pPr marL="342900" indent="-34290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300" i="0" dirty="0">
                    <a:solidFill>
                      <a:srgbClr val="00B0F0"/>
                    </a:solidFill>
                  </a:rPr>
                  <a:t>Month:</a:t>
                </a:r>
                <a:r>
                  <a:rPr lang="en-US" sz="2300" i="0" dirty="0">
                    <a:solidFill>
                      <a:schemeClr val="tx1"/>
                    </a:solidFill>
                  </a:rPr>
                  <a:t> For every additional month in the study, the estimated mean LDL is reduced by 1.096 points.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65760" y="1184563"/>
                <a:ext cx="11143488" cy="4336315"/>
              </a:xfrm>
              <a:blipFill>
                <a:blip r:embed="rId2"/>
                <a:stretch>
                  <a:fillRect l="-821" t="-1545" r="-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5845" y="6171016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19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28CC79-8853-4C16-8650-9C6B03D6DC10}"/>
              </a:ext>
            </a:extLst>
          </p:cNvPr>
          <p:cNvSpPr txBox="1">
            <a:spLocks/>
          </p:cNvSpPr>
          <p:nvPr/>
        </p:nvSpPr>
        <p:spPr>
          <a:xfrm>
            <a:off x="1007588" y="337804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EXAMPLE</a:t>
            </a:r>
          </a:p>
        </p:txBody>
      </p:sp>
    </p:spTree>
    <p:extLst>
      <p:ext uri="{BB962C8B-B14F-4D97-AF65-F5344CB8AC3E}">
        <p14:creationId xmlns:p14="http://schemas.microsoft.com/office/powerpoint/2010/main" val="4063415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98473" y="5913120"/>
            <a:ext cx="510653" cy="57975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2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EBA0BC-F94B-4E72-BBDB-909C3151A92A}"/>
              </a:ext>
            </a:extLst>
          </p:cNvPr>
          <p:cNvSpPr txBox="1">
            <a:spLocks/>
          </p:cNvSpPr>
          <p:nvPr/>
        </p:nvSpPr>
        <p:spPr>
          <a:xfrm>
            <a:off x="609600" y="1917561"/>
            <a:ext cx="5647899" cy="42670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3600" dirty="0"/>
            </a:br>
            <a:br>
              <a:rPr lang="en-US" dirty="0"/>
            </a:br>
            <a:br>
              <a:rPr lang="en-US" sz="3600" dirty="0"/>
            </a:br>
            <a:endParaRPr lang="en-US" sz="2900" dirty="0">
              <a:solidFill>
                <a:srgbClr val="00B0F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25D55-1182-4986-9EB2-080D3C6C6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59538"/>
            <a:ext cx="10943867" cy="301755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rgbClr val="00B0F0"/>
                </a:solidFill>
              </a:rPr>
              <a:t> BS in Mathematics, Wayne State University, Detroit, MI, 1996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i="1" dirty="0">
                <a:solidFill>
                  <a:srgbClr val="00B0F0"/>
                </a:solidFill>
              </a:rPr>
              <a:t> MS in Statistics, Purdue University, West Lafayette, IN, 1998</a:t>
            </a:r>
            <a:endParaRPr lang="en-US" i="1" dirty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i="1" dirty="0">
                <a:solidFill>
                  <a:srgbClr val="00B0F0"/>
                </a:solidFill>
              </a:rPr>
              <a:t> Ph.D. in Statistics, Purdue University, West Lafayette, IN, 2002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rgbClr val="00B0F0"/>
                </a:solidFill>
              </a:rPr>
              <a:t> Professor of Statistics, CSU, Long Beach, 2002-present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8DE121-E443-48D6-8E5E-4D66BA2B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4285241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65760" y="1236433"/>
                <a:ext cx="11143488" cy="4649560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𝐿𝐷𝐿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)=94.827−29.811∙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𝑚𝑎𝑙𝑒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+0.920∙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−1.096∙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𝑚𝑜𝑛𝑡h</m:t>
                    </m:r>
                  </m:oMath>
                </a14:m>
                <a:endParaRPr lang="en-US" sz="2000" i="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i="0" dirty="0">
                  <a:solidFill>
                    <a:schemeClr val="tx1"/>
                  </a:solidFill>
                </a:endParaRPr>
              </a:p>
              <a:p>
                <a:pPr marL="571500" indent="-571500" algn="l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sz="2600" dirty="0"/>
                  <a:t>W</a:t>
                </a:r>
                <a:r>
                  <a:rPr lang="en-US" sz="2600" i="0" dirty="0">
                    <a:solidFill>
                      <a:schemeClr val="tx1"/>
                    </a:solidFill>
                  </a:rPr>
                  <a:t>e use the fitted model for prediction of the LDL level for a 48-year old female patient 3 months into the study.</a:t>
                </a:r>
              </a:p>
              <a:p>
                <a:pPr marL="571500" indent="-57150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600" dirty="0"/>
                  <a:t>By hand: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𝐿𝐷𝐿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94.827−29.811∙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+0.920∙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−1.096∙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3=135.699.</m:t>
                    </m:r>
                  </m:oMath>
                </a14:m>
                <a:endParaRPr lang="en-US" i="0" dirty="0">
                  <a:solidFill>
                    <a:schemeClr val="tx1"/>
                  </a:solidFill>
                </a:endParaRPr>
              </a:p>
              <a:p>
                <a:pPr marL="571500" indent="-57150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dirty="0"/>
                  <a:t>In R: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20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predict(</a:t>
                </a:r>
                <a:r>
                  <a:rPr lang="en-US" sz="20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fitted.model</a:t>
                </a:r>
                <a:r>
                  <a:rPr lang="en-US" sz="20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0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data.frame</a:t>
                </a:r>
                <a:r>
                  <a:rPr lang="en-US" sz="20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(gender=0, age=48, month=3), level=0)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20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2000" dirty="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135.7156</a:t>
                </a:r>
                <a:endParaRPr lang="en-US" sz="2000" i="0" dirty="0">
                  <a:latin typeface="Lucida Console" panose="020B06090405040202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65760" y="1236433"/>
                <a:ext cx="11143488" cy="4649560"/>
              </a:xfrm>
              <a:blipFill>
                <a:blip r:embed="rId2"/>
                <a:stretch>
                  <a:fillRect l="-821" t="-1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5845" y="6171016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20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28CC79-8853-4C16-8650-9C6B03D6DC10}"/>
              </a:ext>
            </a:extLst>
          </p:cNvPr>
          <p:cNvSpPr txBox="1">
            <a:spLocks/>
          </p:cNvSpPr>
          <p:nvPr/>
        </p:nvSpPr>
        <p:spPr>
          <a:xfrm>
            <a:off x="1017059" y="246480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EXAMPLE</a:t>
            </a:r>
          </a:p>
        </p:txBody>
      </p:sp>
    </p:spTree>
    <p:extLst>
      <p:ext uri="{BB962C8B-B14F-4D97-AF65-F5344CB8AC3E}">
        <p14:creationId xmlns:p14="http://schemas.microsoft.com/office/powerpoint/2010/main" val="3284332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431" y="853809"/>
            <a:ext cx="10796016" cy="5713246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Measurements were taken on 20 people involved in a physical fitness course. The </a:t>
            </a:r>
            <a:r>
              <a:rPr lang="en-US" dirty="0">
                <a:highlight>
                  <a:srgbClr val="FFFF00"/>
                </a:highlight>
                <a:hlinkClick r:id="rId2" action="ppaction://hlinkfile"/>
              </a:rPr>
              <a:t>data</a:t>
            </a:r>
            <a:r>
              <a:rPr lang="en-US" dirty="0"/>
              <a:t> contain participants' gender, age, oxygen intake (in ml per kg body weight per minute), run time (time to run 1 mile, in minutes), and pulse (average heart rate while running). The running was done under three different conditions: the first one on a treadmill, the second one on an indoor running track, and the third one on an outdoor running track. Use the longform data to answer the following questions: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(a) Check that pulse has a normal distribution. Construct a histogram and conduct normality tests.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(b) Run a random slope and intercept regression model for pulse. Write down the fitted model.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(c) Discuss significance of predictors at the 5% level. Interpret estimated significant regression coefficients.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(d) Predict an average heart rate for a 36-year-old woman who is running on a treadmill, if her oxygen intake is 40.2 units, and her run time is 10.3 minutes per mile.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4575" y="600419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21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FB6E474-EEAB-4FC0-A017-C4F4EC39C60F}"/>
              </a:ext>
            </a:extLst>
          </p:cNvPr>
          <p:cNvSpPr txBox="1">
            <a:spLocks/>
          </p:cNvSpPr>
          <p:nvPr/>
        </p:nvSpPr>
        <p:spPr>
          <a:xfrm>
            <a:off x="1188131" y="240839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EXERCISE</a:t>
            </a:r>
          </a:p>
        </p:txBody>
      </p:sp>
    </p:spTree>
    <p:extLst>
      <p:ext uri="{BB962C8B-B14F-4D97-AF65-F5344CB8AC3E}">
        <p14:creationId xmlns:p14="http://schemas.microsoft.com/office/powerpoint/2010/main" val="1079678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747" y="984622"/>
            <a:ext cx="11448288" cy="5043093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dirty="0"/>
              <a:t>(a) Check that pulse has a normal distribution. Construct a histogram and conduct normality tests.</a:t>
            </a:r>
          </a:p>
          <a:p>
            <a:pPr algn="l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rcompanion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plotNormalHistogram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longform.data$pulse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endParaRPr lang="en-US" sz="2800" i="0" dirty="0">
              <a:solidFill>
                <a:schemeClr val="tx1"/>
              </a:solidFill>
            </a:endParaRPr>
          </a:p>
          <a:p>
            <a:pPr algn="l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shapiro.test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longform.data$pulse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endParaRPr lang="en-US" sz="8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800" dirty="0">
                <a:latin typeface="Lucida Console" panose="020B0609040504020204" pitchFamily="49" charset="0"/>
              </a:rPr>
              <a:t>Shapiro-Wilk normality test</a:t>
            </a:r>
          </a:p>
          <a:p>
            <a:pPr algn="l"/>
            <a:r>
              <a:rPr lang="en-US" sz="1800" dirty="0">
                <a:latin typeface="Lucida Console" panose="020B0609040504020204" pitchFamily="49" charset="0"/>
              </a:rPr>
              <a:t>W = 0.98398, p-value = 0.6173</a:t>
            </a:r>
          </a:p>
          <a:p>
            <a:pPr algn="l"/>
            <a:endParaRPr lang="en-US" sz="2800" i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3487" y="6027715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22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3A50B3-B740-41D8-8EC1-6C85CA1CE853}"/>
              </a:ext>
            </a:extLst>
          </p:cNvPr>
          <p:cNvSpPr txBox="1">
            <a:spLocks/>
          </p:cNvSpPr>
          <p:nvPr/>
        </p:nvSpPr>
        <p:spPr>
          <a:xfrm>
            <a:off x="1188131" y="240839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EXERCISE SOLUTION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B425C0-8D1C-4257-9D06-AAAAE602F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550" y="1627456"/>
            <a:ext cx="4260367" cy="418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6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747" y="984622"/>
            <a:ext cx="11448288" cy="5582433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dirty="0"/>
              <a:t>(b) Run a random slope and intercept regression model for pulse. 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fitted.model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(pulse ~ gender + age + oxygen 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 runtime + condition, random = ~ 1 + condition | id,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control=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lmeControl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(opt="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"), data=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algn="l"/>
            <a:endParaRPr lang="en-US" sz="400" dirty="0"/>
          </a:p>
          <a:p>
            <a:pPr algn="l"/>
            <a:r>
              <a:rPr lang="en-US" sz="1600" dirty="0">
                <a:latin typeface="Lucida Console" panose="020B0609040504020204" pitchFamily="49" charset="0"/>
              </a:rPr>
              <a:t>Random effects: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</a:rPr>
              <a:t>            </a:t>
            </a:r>
            <a:r>
              <a:rPr lang="en-US" sz="1600" dirty="0" err="1">
                <a:latin typeface="Lucida Console" panose="020B0609040504020204" pitchFamily="49" charset="0"/>
              </a:rPr>
              <a:t>StdDev</a:t>
            </a:r>
            <a:r>
              <a:rPr lang="en-US" sz="1600" dirty="0">
                <a:latin typeface="Lucida Console" panose="020B0609040504020204" pitchFamily="49" charset="0"/>
              </a:rPr>
              <a:t>  </a:t>
            </a:r>
            <a:r>
              <a:rPr lang="en-US" sz="1600" dirty="0" err="1">
                <a:latin typeface="Lucida Console" panose="020B0609040504020204" pitchFamily="49" charset="0"/>
              </a:rPr>
              <a:t>Corr</a:t>
            </a:r>
            <a:r>
              <a:rPr lang="en-US" sz="1600" dirty="0">
                <a:latin typeface="Lucida Console" panose="020B0609040504020204" pitchFamily="49" charset="0"/>
              </a:rPr>
              <a:t>  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</a:rPr>
              <a:t>(Intercept) 8.008  (</a:t>
            </a:r>
            <a:r>
              <a:rPr lang="en-US" sz="1600" dirty="0" err="1">
                <a:latin typeface="Lucida Console" panose="020B0609040504020204" pitchFamily="49" charset="0"/>
              </a:rPr>
              <a:t>Intr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</a:rPr>
              <a:t>condition   6.091  -0.999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</a:rPr>
              <a:t>Residual    3.939 </a:t>
            </a:r>
          </a:p>
          <a:p>
            <a:pPr algn="l"/>
            <a:endParaRPr lang="en-US" sz="1600" i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en-US" sz="1600" dirty="0">
                <a:latin typeface="Lucida Console" panose="020B0609040504020204" pitchFamily="49" charset="0"/>
              </a:rPr>
              <a:t>                                     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</a:rPr>
              <a:t>                                       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</a:rPr>
              <a:t>                                      </a:t>
            </a:r>
            <a:r>
              <a:rPr lang="en-US" sz="2000" dirty="0"/>
              <a:t>Significant are: gender, oxygen, and condition.</a:t>
            </a:r>
            <a:endParaRPr lang="en-US" sz="2000" i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3487" y="6027715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23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3A50B3-B740-41D8-8EC1-6C85CA1CE853}"/>
              </a:ext>
            </a:extLst>
          </p:cNvPr>
          <p:cNvSpPr txBox="1">
            <a:spLocks/>
          </p:cNvSpPr>
          <p:nvPr/>
        </p:nvSpPr>
        <p:spPr>
          <a:xfrm>
            <a:off x="1188131" y="240839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EXERCISE SOLUTION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22902F-B26E-4914-96BA-4BBBA1084EE8}"/>
              </a:ext>
            </a:extLst>
          </p:cNvPr>
          <p:cNvSpPr/>
          <p:nvPr/>
        </p:nvSpPr>
        <p:spPr>
          <a:xfrm rot="5400000">
            <a:off x="2145787" y="3435042"/>
            <a:ext cx="1306533" cy="19881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E8E136-F1C7-4B27-9EF3-4796009783C3}"/>
              </a:ext>
            </a:extLst>
          </p:cNvPr>
          <p:cNvSpPr txBox="1"/>
          <p:nvPr/>
        </p:nvSpPr>
        <p:spPr>
          <a:xfrm>
            <a:off x="5266940" y="3600447"/>
            <a:ext cx="57288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effects: </a:t>
            </a:r>
          </a:p>
          <a:p>
            <a:r>
              <a:rPr lang="en-US" dirty="0"/>
              <a:t>                        Value  </a:t>
            </a:r>
            <a:r>
              <a:rPr lang="en-US" dirty="0" err="1"/>
              <a:t>Std.Error</a:t>
            </a:r>
            <a:r>
              <a:rPr lang="en-US" dirty="0"/>
              <a:t>   DF   t-value       p-value</a:t>
            </a:r>
          </a:p>
          <a:p>
            <a:r>
              <a:rPr lang="en-US" dirty="0"/>
              <a:t>(Intercept) 174.492  10.075446 37 17.318583  0.0000</a:t>
            </a:r>
          </a:p>
          <a:p>
            <a:r>
              <a:rPr lang="en-US" dirty="0" err="1"/>
              <a:t>genderM</a:t>
            </a:r>
            <a:r>
              <a:rPr lang="en-US" dirty="0"/>
              <a:t>       -4.782  1.856487   17 -2.575887   0.0196</a:t>
            </a:r>
          </a:p>
          <a:p>
            <a:r>
              <a:rPr lang="en-US" dirty="0"/>
              <a:t>age                 -0.198  0.124495   17 -1.589534   0.1304</a:t>
            </a:r>
          </a:p>
          <a:p>
            <a:r>
              <a:rPr lang="en-US" dirty="0"/>
              <a:t>oxygen           -0.909  0.167780   37 -5.419243   0.0000</a:t>
            </a:r>
          </a:p>
          <a:p>
            <a:r>
              <a:rPr lang="en-US" dirty="0"/>
              <a:t>runtime          0.614  0.591748   37  1.037967    0.3060</a:t>
            </a:r>
          </a:p>
          <a:p>
            <a:r>
              <a:rPr lang="en-US" dirty="0"/>
              <a:t>condition        6.194  1.531663   37  4.043907    0.0003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1E0FC8B-D985-43DE-AC4E-5080263952EF}"/>
              </a:ext>
            </a:extLst>
          </p:cNvPr>
          <p:cNvSpPr/>
          <p:nvPr/>
        </p:nvSpPr>
        <p:spPr>
          <a:xfrm>
            <a:off x="6199504" y="4036118"/>
            <a:ext cx="1205848" cy="18726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B65ADF-E396-43BA-B88F-1812777C7F4E}"/>
              </a:ext>
            </a:extLst>
          </p:cNvPr>
          <p:cNvSpPr/>
          <p:nvPr/>
        </p:nvSpPr>
        <p:spPr>
          <a:xfrm>
            <a:off x="9465971" y="4414990"/>
            <a:ext cx="1042603" cy="15532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85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48380" y="1109347"/>
                <a:ext cx="11448288" cy="5135048"/>
              </a:xfrm>
            </p:spPr>
            <p:txBody>
              <a:bodyPr>
                <a:noAutofit/>
              </a:bodyPr>
              <a:lstStyle/>
              <a:p>
                <a:pPr marL="342900" indent="-342900" algn="l">
                  <a:buFont typeface="Wingdings" panose="05000000000000000000" pitchFamily="2" charset="2"/>
                  <a:buChar char="q"/>
                </a:pPr>
                <a:r>
                  <a:rPr lang="en-US" i="0" dirty="0">
                    <a:solidFill>
                      <a:schemeClr val="tx1"/>
                    </a:solidFill>
                  </a:rPr>
                  <a:t>Write down the fitted model.</a:t>
                </a:r>
                <a:endParaRPr lang="en-US" b="0" dirty="0"/>
              </a:p>
              <a:p>
                <a:pPr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𝑝𝑢𝑙𝑠𝑒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=174.492−4.782∙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𝑚𝑎𝑙𝑒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0.198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0.909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𝑜𝑥𝑦𝑔𝑒𝑛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+0.614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𝑟𝑢𝑛𝑡𝑖𝑚𝑒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+6.194∙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𝑐𝑜𝑛𝑑𝑖𝑡𝑖𝑜𝑛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and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8.008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6.091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acc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=−0.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999</m:t>
                    </m:r>
                  </m:oMath>
                </a14:m>
                <a:r>
                  <a:rPr lang="en-US" sz="1800" dirty="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3.939</m:t>
                    </m:r>
                  </m:oMath>
                </a14:m>
                <a:r>
                  <a:rPr lang="en-US" sz="1800" dirty="0"/>
                  <a:t>.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buFont typeface="Wingdings" panose="05000000000000000000" pitchFamily="2" charset="2"/>
                  <a:buChar char="q"/>
                </a:pPr>
                <a:r>
                  <a:rPr lang="en-US" dirty="0"/>
                  <a:t>(c) Discuss significance of predictors at the 5% level. Interpret estimated significant regression coefficients. </a:t>
                </a: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US" sz="2200" i="0" dirty="0">
                    <a:solidFill>
                      <a:srgbClr val="00B0F0"/>
                    </a:solidFill>
                  </a:rPr>
                  <a:t>Gender:</a:t>
                </a:r>
                <a:r>
                  <a:rPr lang="en-US" sz="2200" i="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/>
                  <a:t>For male runners, the estimated average pulse is 4.782 units lower than that for female runners. </a:t>
                </a: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US" sz="2200" i="0" dirty="0">
                    <a:solidFill>
                      <a:srgbClr val="00B0F0"/>
                    </a:solidFill>
                  </a:rPr>
                  <a:t>Oxygen:</a:t>
                </a:r>
                <a:r>
                  <a:rPr lang="en-US" sz="2200" i="0" dirty="0">
                    <a:solidFill>
                      <a:schemeClr val="tx1"/>
                    </a:solidFill>
                  </a:rPr>
                  <a:t> As oxygen intake increases by one unit, the estimated mean pulse decreases by 0.909 units.</a:t>
                </a: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solidFill>
                      <a:srgbClr val="00B0F0"/>
                    </a:solidFill>
                  </a:rPr>
                  <a:t>Condition:</a:t>
                </a:r>
                <a:r>
                  <a:rPr lang="en-US" dirty="0"/>
                  <a:t> </a:t>
                </a:r>
                <a:r>
                  <a:rPr lang="en-US" sz="2200" dirty="0"/>
                  <a:t>As the condition number increases by one, the estimated mean pulse increases by 6.194 units.</a:t>
                </a: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endParaRPr lang="en-US" sz="2200" i="0" dirty="0">
                  <a:solidFill>
                    <a:srgbClr val="00B0F0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48380" y="1109347"/>
                <a:ext cx="11448288" cy="5135048"/>
              </a:xfrm>
              <a:blipFill>
                <a:blip r:embed="rId2"/>
                <a:stretch>
                  <a:fillRect l="-745" t="-1663" r="-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8675" y="6061833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24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A1D91E4-3DE7-443B-AF6D-0AAAC318EF6C}"/>
              </a:ext>
            </a:extLst>
          </p:cNvPr>
          <p:cNvSpPr txBox="1">
            <a:spLocks/>
          </p:cNvSpPr>
          <p:nvPr/>
        </p:nvSpPr>
        <p:spPr>
          <a:xfrm>
            <a:off x="1188131" y="240839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EXERCISE SOLUTION</a:t>
            </a:r>
          </a:p>
        </p:txBody>
      </p:sp>
    </p:spTree>
    <p:extLst>
      <p:ext uri="{BB962C8B-B14F-4D97-AF65-F5344CB8AC3E}">
        <p14:creationId xmlns:p14="http://schemas.microsoft.com/office/powerpoint/2010/main" val="1645318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99986" y="926785"/>
                <a:ext cx="11448288" cy="5135048"/>
              </a:xfrm>
            </p:spPr>
            <p:txBody>
              <a:bodyPr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𝑝𝑢𝑙𝑠𝑒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=174.492−4.782∙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𝑚𝑎𝑙𝑒</m:t>
                      </m:r>
                      <m:r>
                        <a:rPr lang="en-US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0.198</m:t>
                      </m:r>
                      <m:r>
                        <a:rPr lang="en-US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𝑎𝑔𝑒</m:t>
                      </m:r>
                      <m:r>
                        <a:rPr lang="en-US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0.909</m:t>
                      </m:r>
                      <m:r>
                        <a:rPr lang="en-US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𝑜𝑥𝑦𝑔𝑒𝑛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+0.614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𝑟𝑢𝑛𝑡𝑖𝑚𝑒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+6.194∙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𝑐𝑜𝑛𝑑𝑖𝑡𝑖𝑜𝑛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l">
                  <a:buFont typeface="Wingdings" panose="05000000000000000000" pitchFamily="2" charset="2"/>
                  <a:buChar char="q"/>
                </a:pPr>
                <a:r>
                  <a:rPr lang="en-US" dirty="0"/>
                  <a:t>(d) Predict an average heart rate for a 36-year-old woman who is running on a treadmill (condition=1), if her oxygen intake is 40.2 units, and her run time is 10.3 minutes per mile.</a:t>
                </a:r>
              </a:p>
              <a:p>
                <a:pPr marL="571500" indent="-57150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600" dirty="0"/>
                  <a:t>By hand: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𝑝𝑢𝑙𝑠𝑒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174.492−4.782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−0.198∙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36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−0.909∙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40.2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+0.614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10.3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+6.194∙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1=143.3404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dirty="0"/>
              </a:p>
              <a:p>
                <a:pPr marL="571500" indent="-57150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800" dirty="0"/>
                  <a:t>In R: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print(predict(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fitted.model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data.frame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(gender=0, age=36, oxygen=40.2,             runtime=10.3, condition=1),level=0))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2000" b="1" dirty="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143.3374</a:t>
                </a:r>
                <a:endParaRPr lang="en-US" sz="2200" i="0" dirty="0">
                  <a:latin typeface="Lucida Console" panose="020B0609040504020204" pitchFamily="49" charset="0"/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99986" y="926785"/>
                <a:ext cx="11448288" cy="5135048"/>
              </a:xfrm>
              <a:blipFill>
                <a:blip r:embed="rId2"/>
                <a:stretch>
                  <a:fillRect l="-958" t="-594" r="-11289" b="-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8675" y="6061833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25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A1D91E4-3DE7-443B-AF6D-0AAAC318EF6C}"/>
              </a:ext>
            </a:extLst>
          </p:cNvPr>
          <p:cNvSpPr txBox="1">
            <a:spLocks/>
          </p:cNvSpPr>
          <p:nvPr/>
        </p:nvSpPr>
        <p:spPr>
          <a:xfrm>
            <a:off x="1188131" y="240839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EXERCISE SOLUTION</a:t>
            </a:r>
          </a:p>
        </p:txBody>
      </p:sp>
    </p:spTree>
    <p:extLst>
      <p:ext uri="{BB962C8B-B14F-4D97-AF65-F5344CB8AC3E}">
        <p14:creationId xmlns:p14="http://schemas.microsoft.com/office/powerpoint/2010/main" val="4261188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8BEBE-32E0-4CC2-A586-A497028B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9624" y="6127115"/>
            <a:ext cx="683339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2600">
                <a:solidFill>
                  <a:srgbClr val="00B0F0"/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 sz="26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C9CDE9-0E88-4AD0-9613-3270037E002F}"/>
                  </a:ext>
                </a:extLst>
              </p:cNvPr>
              <p:cNvSpPr txBox="1"/>
              <p:nvPr/>
            </p:nvSpPr>
            <p:spPr>
              <a:xfrm>
                <a:off x="736797" y="1381863"/>
                <a:ext cx="10718406" cy="5094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r>
                  <a:rPr lang="en-US" sz="2800" dirty="0"/>
                  <a:t>In Generalized Estimating Equations (GEE) model, for each individual,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is a normally distributed random variable with mean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  </a:t>
                </a:r>
                <a:r>
                  <a:rPr lang="en-US" sz="2600" dirty="0"/>
                  <a:t>and correlation matrix (called </a:t>
                </a:r>
                <a:r>
                  <a:rPr lang="en-US" sz="2600" i="1" dirty="0"/>
                  <a:t>working correlation matrix</a:t>
                </a:r>
                <a:r>
                  <a:rPr lang="en-US" sz="2600" dirty="0"/>
                  <a:t>)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sz="2800" b="1" i="1" dirty="0"/>
                  <a:t> </a:t>
                </a:r>
                <a:r>
                  <a:rPr lang="en-US" sz="2800" dirty="0"/>
                  <a:t>of the form:</a:t>
                </a:r>
              </a:p>
              <a:p>
                <a:pPr marL="457200" indent="-457200"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endParaRPr lang="en-US" sz="2800" dirty="0"/>
              </a:p>
              <a:p>
                <a:pPr>
                  <a:lnSpc>
                    <a:spcPct val="100000"/>
                  </a:lnSpc>
                </a:pPr>
                <a:r>
                  <a:rPr lang="en-US" sz="2800" dirty="0"/>
                  <a:t> </a:t>
                </a:r>
              </a:p>
              <a:p>
                <a:pPr>
                  <a:lnSpc>
                    <a:spcPct val="100000"/>
                  </a:lnSpc>
                </a:pPr>
                <a:endParaRPr lang="en-US" sz="2800" dirty="0"/>
              </a:p>
              <a:p>
                <a:pPr marL="457200" indent="-457200"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endParaRPr lang="en-US" sz="2800" dirty="0"/>
              </a:p>
              <a:p>
                <a:pPr marL="457200" indent="-457200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Unstructured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parameters)                                        Autoregressive (1 parameter)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800" b="1" i="1" dirty="0"/>
                  <a:t> </a:t>
                </a:r>
                <a:r>
                  <a:rPr lang="en-US" sz="2000" u="sng" dirty="0"/>
                  <a:t>Meaning</a:t>
                </a:r>
                <a:r>
                  <a:rPr lang="en-US" sz="2000" dirty="0"/>
                  <a:t>:  Correlations at different time                           </a:t>
                </a:r>
                <a:r>
                  <a:rPr lang="en-US" sz="2000" u="sng" dirty="0"/>
                  <a:t>Meaning</a:t>
                </a:r>
                <a:r>
                  <a:rPr lang="en-US" sz="2000" dirty="0"/>
                  <a:t>:</a:t>
                </a:r>
                <a:r>
                  <a:rPr lang="en-US" sz="2000" b="1" i="1" dirty="0"/>
                  <a:t> </a:t>
                </a:r>
                <a:r>
                  <a:rPr lang="en-US" sz="2000" dirty="0"/>
                  <a:t>Measurements are less </a:t>
                </a:r>
              </a:p>
              <a:p>
                <a:r>
                  <a:rPr lang="en-US" sz="2000" dirty="0"/>
                  <a:t> points are all different.                                                          correlated for time points further apart.</a:t>
                </a:r>
                <a:endParaRPr lang="en-US" sz="2000" b="1" i="1" dirty="0"/>
              </a:p>
              <a:p>
                <a:pPr>
                  <a:lnSpc>
                    <a:spcPct val="100000"/>
                  </a:lnSpc>
                </a:pPr>
                <a:endParaRPr lang="en-US" sz="2200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C9CDE9-0E88-4AD0-9613-3270037E0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97" y="1381863"/>
                <a:ext cx="10718406" cy="5094536"/>
              </a:xfrm>
              <a:prstGeom prst="rect">
                <a:avLst/>
              </a:prstGeom>
              <a:blipFill>
                <a:blip r:embed="rId2"/>
                <a:stretch>
                  <a:fillRect l="-1024" t="-1198" r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A5BD6919-B418-4363-AA9D-7FF608D3AD2D}"/>
              </a:ext>
            </a:extLst>
          </p:cNvPr>
          <p:cNvSpPr/>
          <p:nvPr/>
        </p:nvSpPr>
        <p:spPr>
          <a:xfrm>
            <a:off x="1336963" y="304645"/>
            <a:ext cx="99843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GENERALIZED ESTIMATING EQUATIONS MODEL FOR NORMAL RESPONSE: Mathematics Explained</a:t>
            </a: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46B7CA-4861-4335-8BA7-A21E01EFF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368" y="3169482"/>
            <a:ext cx="2726323" cy="15847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94493E-832D-4ADA-9AE6-5B11119214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255" y="4908056"/>
            <a:ext cx="317149" cy="3315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2286F6A-3299-461C-B3E1-7F704B122C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830" y="3071827"/>
            <a:ext cx="3135666" cy="155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91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8BEBE-32E0-4CC2-A586-A497028B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9624" y="6127115"/>
            <a:ext cx="683339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2700">
                <a:solidFill>
                  <a:srgbClr val="00B0F0"/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 sz="2700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C9CDE9-0E88-4AD0-9613-3270037E002F}"/>
              </a:ext>
            </a:extLst>
          </p:cNvPr>
          <p:cNvSpPr txBox="1"/>
          <p:nvPr/>
        </p:nvSpPr>
        <p:spPr>
          <a:xfrm>
            <a:off x="648871" y="1363659"/>
            <a:ext cx="1136051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4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400" dirty="0"/>
          </a:p>
          <a:p>
            <a:pPr marL="288925" indent="-288925">
              <a:buFont typeface="Wingdings" panose="05000000000000000000" pitchFamily="2" charset="2"/>
              <a:buChar char="Ø"/>
            </a:pPr>
            <a:r>
              <a:rPr lang="en-US" sz="2000" dirty="0"/>
              <a:t>Compound symmetric or exchangeable (1 parameter)                           Independent (0 parameters)</a:t>
            </a:r>
          </a:p>
          <a:p>
            <a:pPr>
              <a:lnSpc>
                <a:spcPct val="100000"/>
              </a:lnSpc>
            </a:pPr>
            <a:endParaRPr lang="en-US" sz="800" b="1" i="1" dirty="0"/>
          </a:p>
          <a:p>
            <a:r>
              <a:rPr lang="en-US" sz="2000" u="sng" dirty="0"/>
              <a:t>Meaning</a:t>
            </a:r>
            <a:r>
              <a:rPr lang="en-US" sz="2000" dirty="0"/>
              <a:t>:  Better works for conditions rather than time points.</a:t>
            </a:r>
            <a:r>
              <a:rPr lang="en-US" sz="2000" i="1" dirty="0"/>
              <a:t>               </a:t>
            </a:r>
            <a:r>
              <a:rPr lang="en-US" sz="2000" u="sng" dirty="0"/>
              <a:t>Meaning</a:t>
            </a:r>
            <a:r>
              <a:rPr lang="en-US" sz="2000" dirty="0"/>
              <a:t>: not correlated.</a:t>
            </a:r>
            <a:endParaRPr lang="en-US" sz="2000" i="1" dirty="0"/>
          </a:p>
          <a:p>
            <a:endParaRPr lang="en-US" sz="2200" i="1" dirty="0"/>
          </a:p>
          <a:p>
            <a:endParaRPr lang="en-US" sz="2200" i="1" dirty="0"/>
          </a:p>
          <a:p>
            <a:endParaRPr lang="en-US" sz="2200" i="1" dirty="0"/>
          </a:p>
          <a:p>
            <a:endParaRPr lang="en-US" sz="22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BD6919-B418-4363-AA9D-7FF608D3AD2D}"/>
              </a:ext>
            </a:extLst>
          </p:cNvPr>
          <p:cNvSpPr/>
          <p:nvPr/>
        </p:nvSpPr>
        <p:spPr>
          <a:xfrm>
            <a:off x="1336963" y="304645"/>
            <a:ext cx="99843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GENERALIZED ESTIMATING EQUATIONS MODEL FOR NORMAL RESPONSE: Mathematics Explained</a:t>
            </a:r>
            <a:endParaRPr lang="en-US" sz="2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894493E-832D-4ADA-9AE6-5B1111921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068" y="3218490"/>
            <a:ext cx="317149" cy="3315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CB8D84-4604-4309-A08C-95957ADF0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63" y="1379532"/>
            <a:ext cx="2881745" cy="16913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45FC17-4737-4263-B421-DCA9832073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217" y="1379532"/>
            <a:ext cx="2881746" cy="17114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D8F1FA-5815-43D7-93B4-960797B6F6E9}"/>
              </a:ext>
            </a:extLst>
          </p:cNvPr>
          <p:cNvSpPr txBox="1"/>
          <p:nvPr/>
        </p:nvSpPr>
        <p:spPr>
          <a:xfrm>
            <a:off x="759603" y="4106091"/>
            <a:ext cx="1028929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600" dirty="0"/>
              <a:t>The model that fits the data the best is chosen according to the </a:t>
            </a:r>
            <a:r>
              <a:rPr lang="en-US" sz="2600" i="1" dirty="0"/>
              <a:t>quasi-likelihood under the independence </a:t>
            </a:r>
            <a:r>
              <a:rPr lang="en-US" sz="2600" dirty="0"/>
              <a:t>(</a:t>
            </a:r>
            <a:r>
              <a:rPr lang="en-US" sz="2600" i="1" dirty="0"/>
              <a:t>QIC</a:t>
            </a:r>
            <a:r>
              <a:rPr lang="en-US" sz="2600" dirty="0"/>
              <a:t>) criterion. The model with the smallest QIC value is the winner. If there is a tie, pick either model.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600" dirty="0"/>
              <a:t>Once the best-fitted model is chosen, we work with the estimated mean response for interpretation and prediction.  </a:t>
            </a:r>
          </a:p>
        </p:txBody>
      </p:sp>
    </p:spTree>
    <p:extLst>
      <p:ext uri="{BB962C8B-B14F-4D97-AF65-F5344CB8AC3E}">
        <p14:creationId xmlns:p14="http://schemas.microsoft.com/office/powerpoint/2010/main" val="2112300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809" y="941832"/>
            <a:ext cx="11298381" cy="4974335"/>
          </a:xfrm>
        </p:spPr>
        <p:txBody>
          <a:bodyPr>
            <a:noAutofit/>
          </a:bodyPr>
          <a:lstStyle/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2600" dirty="0"/>
              <a:t>In our example, we use the GEE model to regress LDL on gender, age, and months into the study. </a:t>
            </a:r>
          </a:p>
          <a:p>
            <a:pPr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geepack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#fitting GEE model with </a:t>
            </a:r>
            <a:r>
              <a:rPr 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unstructured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working correlation matrix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(LDL ~ gender + age + month, 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id=id, family=gaussian(link="identity"),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="unstructured"))</a:t>
            </a:r>
          </a:p>
          <a:p>
            <a:pPr algn="just"/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Coefficients:</a:t>
            </a: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Estimate 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Wald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(&gt;|W|)    </a:t>
            </a: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 83.8023  22.0269 14.475 0.000142 ***</a:t>
            </a:r>
          </a:p>
          <a:p>
            <a:pPr algn="just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-34.3149   6.5082 27.800 1.35e-07 ***</a:t>
            </a: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age           1.0077   0.2935 11.786 0.000597 ***</a:t>
            </a: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month        -0.4788   0.4071  1.383 0.239578    </a:t>
            </a:r>
          </a:p>
          <a:p>
            <a:pPr algn="just"/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algn="just"/>
            <a:endParaRPr lang="en-US" sz="800" dirty="0"/>
          </a:p>
          <a:p>
            <a:pPr algn="just"/>
            <a:r>
              <a:rPr lang="en-US" dirty="0">
                <a:solidFill>
                  <a:srgbClr val="FF0000"/>
                </a:solidFill>
              </a:rPr>
              <a:t>Model is not reliable because one estimated correlation is above 1.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28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795861" y="339436"/>
            <a:ext cx="8422420" cy="56324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GEE MODEL FOR NORMAL RESPONSE: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41F6F-10DB-4B65-8582-CF5E73F19919}"/>
              </a:ext>
            </a:extLst>
          </p:cNvPr>
          <p:cNvSpPr txBox="1"/>
          <p:nvPr/>
        </p:nvSpPr>
        <p:spPr>
          <a:xfrm>
            <a:off x="6851072" y="3131126"/>
            <a:ext cx="3803072" cy="2642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Estimated Correlation Parameters: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alpha.1:2   1.1383 0.08577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alpha.1:3   0.6437 0.14531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alpha.1:4   0.1415 0.32543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alpha.2:3   0.6076 0.12888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alpha.2:4   0.1527 0.19510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alpha.3:4   0.4274 0.12394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68DEA15-17FF-48C3-8E53-33CE4C4D1035}"/>
              </a:ext>
            </a:extLst>
          </p:cNvPr>
          <p:cNvSpPr/>
          <p:nvPr/>
        </p:nvSpPr>
        <p:spPr>
          <a:xfrm>
            <a:off x="7945582" y="3720096"/>
            <a:ext cx="1156854" cy="20925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2E5E59-61E1-4F2B-884C-8564B94E36D2}"/>
              </a:ext>
            </a:extLst>
          </p:cNvPr>
          <p:cNvSpPr/>
          <p:nvPr/>
        </p:nvSpPr>
        <p:spPr>
          <a:xfrm>
            <a:off x="4350327" y="4124667"/>
            <a:ext cx="1156854" cy="12993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BACF6E-3E81-4AC7-A462-5693B61AD646}"/>
              </a:ext>
            </a:extLst>
          </p:cNvPr>
          <p:cNvSpPr/>
          <p:nvPr/>
        </p:nvSpPr>
        <p:spPr>
          <a:xfrm>
            <a:off x="1724892" y="3720096"/>
            <a:ext cx="1156854" cy="1703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8F89B2-5C36-4C84-BCB4-1C17D7DAB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02" y="4124667"/>
            <a:ext cx="2077110" cy="120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0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809" y="941832"/>
            <a:ext cx="11298381" cy="5576732"/>
          </a:xfrm>
        </p:spPr>
        <p:txBody>
          <a:bodyPr>
            <a:noAutofit/>
          </a:bodyPr>
          <a:lstStyle/>
          <a:p>
            <a:pPr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#fitting GEE model with </a:t>
            </a:r>
            <a:r>
              <a:rPr 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autoregressive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working correlation matrix</a:t>
            </a:r>
          </a:p>
          <a:p>
            <a:pPr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(LDL ~ gender + age + month, 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id=id, family=gaussian(link="identity"),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="ar1"))</a:t>
            </a:r>
          </a:p>
          <a:p>
            <a:pPr algn="just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Coefficients:</a:t>
            </a: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Wald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(&gt;|W|)    </a:t>
            </a: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  90.171  22.964 15.4  8.6e-05 ***</a:t>
            </a:r>
          </a:p>
          <a:p>
            <a:pPr algn="just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-36.463   6.942 27.6  1.5e-07 ***</a:t>
            </a: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age            1.032   0.319 10.4   0.0012 **      </a:t>
            </a: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month         -0.926   0.173 28.5  9.3e-08 ***</a:t>
            </a:r>
          </a:p>
          <a:p>
            <a:pPr algn="just"/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algn="just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library(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MuMIn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QIC(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 123  </a:t>
            </a:r>
            <a:r>
              <a:rPr lang="en-US" sz="2200" dirty="0">
                <a:cs typeface="Courier New" panose="02070309020205020404" pitchFamily="49" charset="0"/>
              </a:rPr>
              <a:t>                </a:t>
            </a:r>
          </a:p>
          <a:p>
            <a:pPr algn="just"/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16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29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795861" y="339436"/>
            <a:ext cx="8422420" cy="56324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GEE MODEL FOR NORMAL RESPONSE: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7A117-D4F2-43AD-A87E-E3A6CD224E1C}"/>
              </a:ext>
            </a:extLst>
          </p:cNvPr>
          <p:cNvSpPr txBox="1"/>
          <p:nvPr/>
        </p:nvSpPr>
        <p:spPr>
          <a:xfrm>
            <a:off x="6693877" y="4212564"/>
            <a:ext cx="4084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Estimated Correlation Parameters:</a:t>
            </a:r>
          </a:p>
          <a:p>
            <a:pPr algn="just"/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    0.701  0.0827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FCF337-FC29-417A-A39D-D6AEBC2F2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250" y="2466843"/>
            <a:ext cx="3135666" cy="1554981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E046B6E-B0CB-4E5D-8D54-0DA3D4530C98}"/>
              </a:ext>
            </a:extLst>
          </p:cNvPr>
          <p:cNvSpPr/>
          <p:nvPr/>
        </p:nvSpPr>
        <p:spPr>
          <a:xfrm>
            <a:off x="7668136" y="4861168"/>
            <a:ext cx="717772" cy="3446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7173EAE-D22D-463F-8558-2272602B3483}"/>
              </a:ext>
            </a:extLst>
          </p:cNvPr>
          <p:cNvSpPr/>
          <p:nvPr/>
        </p:nvSpPr>
        <p:spPr>
          <a:xfrm>
            <a:off x="509332" y="5465769"/>
            <a:ext cx="706582" cy="3808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B3AEC00-168E-429E-AC87-D12689D7F51D}"/>
              </a:ext>
            </a:extLst>
          </p:cNvPr>
          <p:cNvSpPr/>
          <p:nvPr/>
        </p:nvSpPr>
        <p:spPr>
          <a:xfrm>
            <a:off x="1795861" y="2758804"/>
            <a:ext cx="1156854" cy="14224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84291F-549F-4519-AC1E-753C2FE78644}"/>
              </a:ext>
            </a:extLst>
          </p:cNvPr>
          <p:cNvSpPr/>
          <p:nvPr/>
        </p:nvSpPr>
        <p:spPr>
          <a:xfrm>
            <a:off x="4091898" y="3018984"/>
            <a:ext cx="1156854" cy="11622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0DC8C43-E89A-4E62-A6EA-0984C60D7706}"/>
                  </a:ext>
                </a:extLst>
              </p:cNvPr>
              <p:cNvSpPr/>
              <p:nvPr/>
            </p:nvSpPr>
            <p:spPr>
              <a:xfrm>
                <a:off x="6482142" y="3100685"/>
                <a:ext cx="46110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/>
                  <a:t>=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0DC8C43-E89A-4E62-A6EA-0984C60D77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142" y="3100685"/>
                <a:ext cx="461108" cy="369332"/>
              </a:xfrm>
              <a:prstGeom prst="rect">
                <a:avLst/>
              </a:prstGeom>
              <a:blipFill>
                <a:blip r:embed="rId3"/>
                <a:stretch>
                  <a:fillRect t="-10000" r="-1052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0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49891" y="6008914"/>
            <a:ext cx="359235" cy="483961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3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EBA0BC-F94B-4E72-BBDB-909C3151A92A}"/>
              </a:ext>
            </a:extLst>
          </p:cNvPr>
          <p:cNvSpPr txBox="1">
            <a:spLocks/>
          </p:cNvSpPr>
          <p:nvPr/>
        </p:nvSpPr>
        <p:spPr>
          <a:xfrm>
            <a:off x="609600" y="1917561"/>
            <a:ext cx="5647899" cy="42670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3600" dirty="0"/>
            </a:br>
            <a:br>
              <a:rPr lang="en-US" dirty="0"/>
            </a:br>
            <a:br>
              <a:rPr lang="en-US" sz="3600" dirty="0"/>
            </a:br>
            <a:endParaRPr lang="en-US" sz="2900" dirty="0">
              <a:solidFill>
                <a:srgbClr val="00B0F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25D55-1182-4986-9EB2-080D3C6C6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641" y="1258778"/>
            <a:ext cx="10943867" cy="52812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i="1" dirty="0"/>
              <a:t>6:40PM-7:30PM</a:t>
            </a:r>
            <a:r>
              <a:rPr lang="en-US" i="1" dirty="0">
                <a:solidFill>
                  <a:srgbClr val="00B0F0"/>
                </a:solidFill>
              </a:rPr>
              <a:t> Mixed-effects Model for Normal Response, Example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i="1" dirty="0">
                <a:solidFill>
                  <a:srgbClr val="00B0F0"/>
                </a:solidFill>
              </a:rPr>
              <a:t> </a:t>
            </a:r>
            <a:r>
              <a:rPr lang="en-US" sz="2800" i="1" dirty="0"/>
              <a:t>7:30PM-7:50PM</a:t>
            </a:r>
            <a:r>
              <a:rPr lang="en-US" sz="2800" i="1" dirty="0">
                <a:solidFill>
                  <a:srgbClr val="00B0F0"/>
                </a:solidFill>
              </a:rPr>
              <a:t> </a:t>
            </a:r>
            <a:r>
              <a:rPr lang="en-US" i="1" dirty="0">
                <a:solidFill>
                  <a:srgbClr val="00B0F0"/>
                </a:solidFill>
              </a:rPr>
              <a:t>Mixed-effects Model Exercise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i="1" dirty="0"/>
              <a:t>7:50PM-8:00PM</a:t>
            </a:r>
            <a:r>
              <a:rPr lang="en-US" i="1" dirty="0">
                <a:solidFill>
                  <a:srgbClr val="00B0F0"/>
                </a:solidFill>
              </a:rPr>
              <a:t> Mixed-effects Model Exercise Solution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i="1" dirty="0"/>
              <a:t>8PM-8:10PM</a:t>
            </a: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i="1" u="sng" dirty="0">
                <a:solidFill>
                  <a:srgbClr val="7030A0"/>
                </a:solidFill>
              </a:rPr>
              <a:t>Break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i="1" dirty="0">
                <a:solidFill>
                  <a:srgbClr val="00B0F0"/>
                </a:solidFill>
              </a:rPr>
              <a:t> </a:t>
            </a:r>
            <a:r>
              <a:rPr lang="en-US" sz="2800" i="1" dirty="0"/>
              <a:t>8:10PM-8:30PM</a:t>
            </a:r>
            <a:r>
              <a:rPr lang="en-US" sz="2800" i="1" dirty="0">
                <a:solidFill>
                  <a:srgbClr val="00B0F0"/>
                </a:solidFill>
              </a:rPr>
              <a:t> </a:t>
            </a:r>
            <a:r>
              <a:rPr lang="en-US" i="1" dirty="0">
                <a:solidFill>
                  <a:srgbClr val="00B0F0"/>
                </a:solidFill>
              </a:rPr>
              <a:t>Generalized Estimating Equations (GEE) Model for  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F0"/>
                </a:solidFill>
              </a:rPr>
              <a:t>     Normal Response, Example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i="1" dirty="0"/>
              <a:t>8:30PM-8:50PM</a:t>
            </a:r>
            <a:r>
              <a:rPr lang="en-US" i="1" dirty="0">
                <a:solidFill>
                  <a:srgbClr val="00B0F0"/>
                </a:solidFill>
              </a:rPr>
              <a:t> GEE Exercise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i="1" dirty="0"/>
              <a:t>8:50PM-9:00PM</a:t>
            </a:r>
            <a:r>
              <a:rPr lang="en-US" i="1" dirty="0">
                <a:solidFill>
                  <a:srgbClr val="00B0F0"/>
                </a:solidFill>
              </a:rPr>
              <a:t> GEE Exercise Solution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i="1" dirty="0"/>
              <a:t>9:00PM-9:30PM </a:t>
            </a:r>
            <a:r>
              <a:rPr lang="en-US" i="1" dirty="0">
                <a:solidFill>
                  <a:srgbClr val="00B0F0"/>
                </a:solidFill>
              </a:rPr>
              <a:t>Additional Exercise + Solution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i="1" dirty="0">
                <a:solidFill>
                  <a:srgbClr val="00B0F0"/>
                </a:solidFill>
              </a:rPr>
              <a:t> </a:t>
            </a:r>
            <a:r>
              <a:rPr lang="en-US" sz="2800" i="1" dirty="0"/>
              <a:t>9:30PM-9:45PM </a:t>
            </a:r>
            <a:r>
              <a:rPr lang="en-US" sz="2800" i="1" u="sng" dirty="0">
                <a:solidFill>
                  <a:srgbClr val="7030A0"/>
                </a:solidFill>
              </a:rPr>
              <a:t>Wrap-up</a:t>
            </a:r>
            <a:endParaRPr lang="en-US" sz="2800" u="sng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8DE121-E443-48D6-8E5E-4D66BA2B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291" y="365125"/>
            <a:ext cx="10515600" cy="893652"/>
          </a:xfrm>
        </p:spPr>
        <p:txBody>
          <a:bodyPr/>
          <a:lstStyle/>
          <a:p>
            <a:r>
              <a:rPr lang="en-US" dirty="0"/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922013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809" y="941832"/>
            <a:ext cx="11298381" cy="5576732"/>
          </a:xfrm>
        </p:spPr>
        <p:txBody>
          <a:bodyPr>
            <a:noAutofit/>
          </a:bodyPr>
          <a:lstStyle/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#fitting GEE model with </a:t>
            </a:r>
            <a:r>
              <a:rPr 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compound symmetric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(exchangeable) working correlation matrix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(LDL ~ gender + age + month, 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id=id, family=gaussian(link="identity"),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="exchangeable"))</a:t>
            </a:r>
          </a:p>
          <a:p>
            <a:pPr algn="just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Coefficients: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Wald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(&gt;|W|)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  88.917  25.341 12.31  0.00045 ***</a:t>
            </a:r>
          </a:p>
          <a:p>
            <a:pPr algn="l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-37.405   7.297 26.28  3.0e-07 ***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age            1.069   0.352  9.22  0.00239 **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month         -1.096   0.190 33.39  7.5e-09 ***</a:t>
            </a:r>
          </a:p>
          <a:p>
            <a:pPr algn="just"/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algn="just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QIC(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 126  </a:t>
            </a:r>
            <a:r>
              <a:rPr lang="en-US" sz="2200" dirty="0">
                <a:cs typeface="Courier New" panose="02070309020205020404" pitchFamily="49" charset="0"/>
              </a:rPr>
              <a:t>                </a:t>
            </a:r>
          </a:p>
          <a:p>
            <a:pPr algn="just"/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16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30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795861" y="339436"/>
            <a:ext cx="8422420" cy="56324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GEE MODEL FOR NORMAL RESPONSE: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7A117-D4F2-43AD-A87E-E3A6CD224E1C}"/>
              </a:ext>
            </a:extLst>
          </p:cNvPr>
          <p:cNvSpPr txBox="1"/>
          <p:nvPr/>
        </p:nvSpPr>
        <p:spPr>
          <a:xfrm>
            <a:off x="6693877" y="4212564"/>
            <a:ext cx="4084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Estimated Correlation Parameters:</a:t>
            </a:r>
          </a:p>
          <a:p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    0.582  0.0939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E046B6E-B0CB-4E5D-8D54-0DA3D4530C98}"/>
              </a:ext>
            </a:extLst>
          </p:cNvPr>
          <p:cNvSpPr/>
          <p:nvPr/>
        </p:nvSpPr>
        <p:spPr>
          <a:xfrm>
            <a:off x="7668136" y="4861168"/>
            <a:ext cx="717772" cy="3446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7173EAE-D22D-463F-8558-2272602B3483}"/>
              </a:ext>
            </a:extLst>
          </p:cNvPr>
          <p:cNvSpPr/>
          <p:nvPr/>
        </p:nvSpPr>
        <p:spPr>
          <a:xfrm>
            <a:off x="474785" y="5166671"/>
            <a:ext cx="706582" cy="3808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B3AEC00-168E-429E-AC87-D12689D7F51D}"/>
              </a:ext>
            </a:extLst>
          </p:cNvPr>
          <p:cNvSpPr/>
          <p:nvPr/>
        </p:nvSpPr>
        <p:spPr>
          <a:xfrm>
            <a:off x="1795861" y="2758804"/>
            <a:ext cx="1156854" cy="14224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84291F-549F-4519-AC1E-753C2FE78644}"/>
              </a:ext>
            </a:extLst>
          </p:cNvPr>
          <p:cNvSpPr/>
          <p:nvPr/>
        </p:nvSpPr>
        <p:spPr>
          <a:xfrm>
            <a:off x="4091898" y="3018984"/>
            <a:ext cx="1156854" cy="11622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FF7F0D-0A7D-4C12-8050-51999547F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249" y="2439699"/>
            <a:ext cx="2881745" cy="16913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FF903C6-C8A1-4423-9AA5-2F6285CED5BC}"/>
                  </a:ext>
                </a:extLst>
              </p:cNvPr>
              <p:cNvSpPr/>
              <p:nvPr/>
            </p:nvSpPr>
            <p:spPr>
              <a:xfrm>
                <a:off x="6482142" y="3100685"/>
                <a:ext cx="46110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/>
                  <a:t>=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FF903C6-C8A1-4423-9AA5-2F6285CED5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142" y="3100685"/>
                <a:ext cx="461108" cy="369332"/>
              </a:xfrm>
              <a:prstGeom prst="rect">
                <a:avLst/>
              </a:prstGeom>
              <a:blipFill>
                <a:blip r:embed="rId3"/>
                <a:stretch>
                  <a:fillRect t="-10000" r="-1052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17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809" y="941832"/>
            <a:ext cx="11298381" cy="5576732"/>
          </a:xfrm>
        </p:spPr>
        <p:txBody>
          <a:bodyPr>
            <a:noAutofit/>
          </a:bodyPr>
          <a:lstStyle/>
          <a:p>
            <a:pPr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#fitting GEE model with </a:t>
            </a:r>
            <a:r>
              <a:rPr 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independent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working correlation matrix</a:t>
            </a:r>
          </a:p>
          <a:p>
            <a:pPr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(LDL ~ gender + age + month, 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id=id, family=gaussian(link="identity"),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="independence"))</a:t>
            </a:r>
          </a:p>
          <a:p>
            <a:pPr algn="just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Coefficients: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Wald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(&gt;|W|)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  88.917  25.341 12.31  0.00045 ***</a:t>
            </a:r>
          </a:p>
          <a:p>
            <a:pPr algn="l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-37.405   7.297 26.28  3.0e-07 ***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age            1.069   0.352  9.22  0.00239 **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month         -1.096   0.190 33.39  7.5e-09 ***</a:t>
            </a:r>
          </a:p>
          <a:p>
            <a:pPr algn="just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QIC(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 126  </a:t>
            </a:r>
            <a:r>
              <a:rPr lang="en-US" sz="2200" dirty="0">
                <a:cs typeface="Courier New" panose="02070309020205020404" pitchFamily="49" charset="0"/>
              </a:rPr>
              <a:t>                </a:t>
            </a:r>
          </a:p>
          <a:p>
            <a:pPr algn="just"/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16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31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795861" y="339436"/>
            <a:ext cx="8422420" cy="56324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GEE MODEL FOR NORMAL RESPONSE: EXAMPLE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7173EAE-D22D-463F-8558-2272602B3483}"/>
              </a:ext>
            </a:extLst>
          </p:cNvPr>
          <p:cNvSpPr/>
          <p:nvPr/>
        </p:nvSpPr>
        <p:spPr>
          <a:xfrm>
            <a:off x="463772" y="4822794"/>
            <a:ext cx="706582" cy="3808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B3AEC00-168E-429E-AC87-D12689D7F51D}"/>
              </a:ext>
            </a:extLst>
          </p:cNvPr>
          <p:cNvSpPr/>
          <p:nvPr/>
        </p:nvSpPr>
        <p:spPr>
          <a:xfrm>
            <a:off x="1795861" y="2758804"/>
            <a:ext cx="1156854" cy="14224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84291F-549F-4519-AC1E-753C2FE78644}"/>
              </a:ext>
            </a:extLst>
          </p:cNvPr>
          <p:cNvSpPr/>
          <p:nvPr/>
        </p:nvSpPr>
        <p:spPr>
          <a:xfrm>
            <a:off x="4091898" y="3018984"/>
            <a:ext cx="1156854" cy="11622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61490FC-EFE1-4742-B05E-D189A8527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898" y="2429604"/>
            <a:ext cx="2881746" cy="17114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C3AF067-2215-443C-95DB-F5812A8D86E3}"/>
                  </a:ext>
                </a:extLst>
              </p:cNvPr>
              <p:cNvSpPr/>
              <p:nvPr/>
            </p:nvSpPr>
            <p:spPr>
              <a:xfrm>
                <a:off x="6482142" y="3100685"/>
                <a:ext cx="46110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/>
                  <a:t>=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C3AF067-2215-443C-95DB-F5812A8D86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142" y="3100685"/>
                <a:ext cx="461108" cy="369332"/>
              </a:xfrm>
              <a:prstGeom prst="rect">
                <a:avLst/>
              </a:prstGeom>
              <a:blipFill>
                <a:blip r:embed="rId3"/>
                <a:stretch>
                  <a:fillRect t="-10000" r="-1052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824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809" y="941832"/>
            <a:ext cx="11298381" cy="4974335"/>
          </a:xfrm>
        </p:spPr>
        <p:txBody>
          <a:bodyPr>
            <a:noAutofit/>
          </a:bodyPr>
          <a:lstStyle/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2600" dirty="0"/>
              <a:t>We fit the autoregressive model (it is the best-fitted model).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(LDL ~ gender + age + month, 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id=id, family=gaussian(link="identity"),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="ar1"))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Coefficients:</a:t>
            </a: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Wald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(&gt;|W|)    </a:t>
            </a: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  90.171  22.964 15.4  8.6e-05 ***</a:t>
            </a:r>
          </a:p>
          <a:p>
            <a:pPr algn="just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-36.463   6.942 27.6  1.5e-07 ***</a:t>
            </a: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age            1.032   0.319 10.4   0.0012 ** </a:t>
            </a: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month         -0.926   0.173 28.5  9.3e-08 ***</a:t>
            </a:r>
          </a:p>
          <a:p>
            <a:pPr algn="just"/>
            <a:endParaRPr lang="en-US" sz="3200" dirty="0"/>
          </a:p>
          <a:p>
            <a:pPr algn="just"/>
            <a:r>
              <a:rPr lang="en-US" sz="1400" dirty="0">
                <a:latin typeface="Lucida Console" panose="020B0609040504020204" pitchFamily="49" charset="0"/>
              </a:rPr>
              <a:t>Estimated Correlation Parameters:</a:t>
            </a:r>
          </a:p>
          <a:p>
            <a:pPr algn="just"/>
            <a:r>
              <a:rPr lang="en-US" sz="1400" dirty="0">
                <a:latin typeface="Lucida Console" panose="020B0609040504020204" pitchFamily="49" charset="0"/>
              </a:rPr>
              <a:t>      Estimate </a:t>
            </a:r>
            <a:r>
              <a:rPr lang="en-US" sz="1400" dirty="0" err="1">
                <a:latin typeface="Lucida Console" panose="020B0609040504020204" pitchFamily="49" charset="0"/>
              </a:rPr>
              <a:t>Std.err</a:t>
            </a:r>
            <a:endParaRPr lang="en-US" sz="1400" dirty="0">
              <a:latin typeface="Lucida Console" panose="020B0609040504020204" pitchFamily="49" charset="0"/>
            </a:endParaRPr>
          </a:p>
          <a:p>
            <a:pPr algn="just"/>
            <a:r>
              <a:rPr lang="en-US" sz="1400" dirty="0">
                <a:latin typeface="Lucida Console" panose="020B0609040504020204" pitchFamily="49" charset="0"/>
              </a:rPr>
              <a:t>alpha    0.701  0.0827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32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795861" y="339436"/>
            <a:ext cx="8422420" cy="56324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GEE MODEL FOR NORMAL RESPONSE: EXAMPLE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68DEA15-17FF-48C3-8E53-33CE4C4D1035}"/>
              </a:ext>
            </a:extLst>
          </p:cNvPr>
          <p:cNvSpPr/>
          <p:nvPr/>
        </p:nvSpPr>
        <p:spPr>
          <a:xfrm>
            <a:off x="1392382" y="5160969"/>
            <a:ext cx="706582" cy="3808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2E5E59-61E1-4F2B-884C-8564B94E36D2}"/>
              </a:ext>
            </a:extLst>
          </p:cNvPr>
          <p:cNvSpPr/>
          <p:nvPr/>
        </p:nvSpPr>
        <p:spPr>
          <a:xfrm>
            <a:off x="4087093" y="2805696"/>
            <a:ext cx="1046016" cy="1295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BACF6E-3E81-4AC7-A462-5693B61AD646}"/>
              </a:ext>
            </a:extLst>
          </p:cNvPr>
          <p:cNvSpPr/>
          <p:nvPr/>
        </p:nvSpPr>
        <p:spPr>
          <a:xfrm>
            <a:off x="1835729" y="2583872"/>
            <a:ext cx="1046016" cy="15170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C705C4-9F8F-4834-977D-8CF9EC32C94D}"/>
                  </a:ext>
                </a:extLst>
              </p:cNvPr>
              <p:cNvSpPr txBox="1"/>
              <p:nvPr/>
            </p:nvSpPr>
            <p:spPr>
              <a:xfrm>
                <a:off x="5702113" y="2390059"/>
                <a:ext cx="5929746" cy="3613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fitted model has the estimated mean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i="1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𝐿𝐷𝐿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)=9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0.171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36.463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𝑚𝑎𝑙𝑒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+1.032∙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𝑎𝑔𝑒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−0.926∙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𝑚𝑜𝑛𝑡h</m:t>
                    </m:r>
                  </m:oMath>
                </a14:m>
                <a:r>
                  <a:rPr lang="en-US" dirty="0"/>
                  <a:t> and the estimated working correlation matrix</a:t>
                </a:r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0.701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0.491   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0.344</m:t>
                            </m:r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0.701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0.701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0.491</m:t>
                            </m:r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0.491   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0.701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0.701</m:t>
                            </m:r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0.344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0.491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0.701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.      </a:t>
                </a:r>
              </a:p>
              <a:p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(0.701)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=0.491,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(0.701)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=0.344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r>
                  <a:rPr lang="en-US" b="0" dirty="0"/>
                  <a:t>     </a:t>
                </a:r>
              </a:p>
              <a:p>
                <a:r>
                  <a:rPr lang="en-US" dirty="0"/>
                  <a:t>All predictors (gender, age, and month) are statistically significant at the 5% level.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C705C4-9F8F-4834-977D-8CF9EC32C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113" y="2390059"/>
                <a:ext cx="5929746" cy="3613233"/>
              </a:xfrm>
              <a:prstGeom prst="rect">
                <a:avLst/>
              </a:prstGeom>
              <a:blipFill>
                <a:blip r:embed="rId2"/>
                <a:stretch>
                  <a:fillRect l="-822" t="-506" b="-1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864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154" y="1419814"/>
            <a:ext cx="11298381" cy="4974335"/>
          </a:xfrm>
        </p:spPr>
        <p:txBody>
          <a:bodyPr>
            <a:noAutofit/>
          </a:bodyPr>
          <a:lstStyle/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We interpret the estimated regression coefficients.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Gender:</a:t>
            </a:r>
            <a:r>
              <a:rPr lang="en-US" dirty="0"/>
              <a:t>  The estimated mean LDL for men is 36.463 points lower than that for women.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Age:</a:t>
            </a:r>
            <a:r>
              <a:rPr lang="en-US" dirty="0"/>
              <a:t>  With a one-year increase in age, the estimated mean LDL increases by 1.032 points.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Month:</a:t>
            </a:r>
            <a:r>
              <a:rPr lang="en-US" dirty="0"/>
              <a:t> For every additional month in the study, the estimated mean LDL is reduced by 0.926 points.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33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884789" y="378588"/>
            <a:ext cx="8422420" cy="56324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GEE MODEL FOR NORMAL RESPONSE: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C705C4-9F8F-4834-977D-8CF9EC32C94D}"/>
                  </a:ext>
                </a:extLst>
              </p:cNvPr>
              <p:cNvSpPr txBox="1"/>
              <p:nvPr/>
            </p:nvSpPr>
            <p:spPr>
              <a:xfrm>
                <a:off x="2720080" y="941832"/>
                <a:ext cx="6573982" cy="653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i="1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𝐿𝐷𝐿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)=9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0.171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36.463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𝑚𝑎𝑙𝑒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+1.032∙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𝑎𝑔𝑒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−0.926∙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𝑚𝑜𝑛𝑡h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C705C4-9F8F-4834-977D-8CF9EC32C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080" y="941832"/>
                <a:ext cx="6573982" cy="653769"/>
              </a:xfrm>
              <a:prstGeom prst="rect">
                <a:avLst/>
              </a:prstGeom>
              <a:blipFill>
                <a:blip r:embed="rId2"/>
                <a:stretch>
                  <a:fillRect t="-3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601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09154" y="1419814"/>
                <a:ext cx="11298381" cy="4974335"/>
              </a:xfrm>
            </p:spPr>
            <p:txBody>
              <a:bodyPr>
                <a:noAutofit/>
              </a:bodyPr>
              <a:lstStyle/>
              <a:p>
                <a:pPr marL="571500" indent="-571500" algn="l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dirty="0"/>
                  <a:t>We use the fitted model for prediction of the LDL level for a 48-year old female patient 3 months into the study.</a:t>
                </a:r>
              </a:p>
              <a:p>
                <a:pPr marL="571500" indent="-57150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200" dirty="0"/>
                  <a:t>By hand: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𝐿𝐷𝐿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90.171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36.463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∙0+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1.032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∙48−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0.926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∙3=13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6.929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dirty="0"/>
              </a:p>
              <a:p>
                <a:pPr marL="571500" indent="-57150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200" dirty="0"/>
                  <a:t>In R: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print(predict(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ar.fitted.model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data.frame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(gender="F", age=48, month=3))) 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2200" dirty="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137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09154" y="1419814"/>
                <a:ext cx="11298381" cy="4974335"/>
              </a:xfrm>
              <a:blipFill>
                <a:blip r:embed="rId2"/>
                <a:stretch>
                  <a:fillRect l="-756" r="-1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34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884789" y="378588"/>
            <a:ext cx="8422420" cy="56324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GEE MODEL FOR NORMAL RESPONSE: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C705C4-9F8F-4834-977D-8CF9EC32C94D}"/>
                  </a:ext>
                </a:extLst>
              </p:cNvPr>
              <p:cNvSpPr txBox="1"/>
              <p:nvPr/>
            </p:nvSpPr>
            <p:spPr>
              <a:xfrm>
                <a:off x="2720080" y="941832"/>
                <a:ext cx="6573982" cy="653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i="1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𝐿𝐷𝐿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)=9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0.171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36.463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𝑚𝑎𝑙𝑒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+1.032∙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𝑎𝑔𝑒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−0.926∙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𝑚𝑜𝑛𝑡h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C705C4-9F8F-4834-977D-8CF9EC32C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080" y="941832"/>
                <a:ext cx="6573982" cy="653769"/>
              </a:xfrm>
              <a:prstGeom prst="rect">
                <a:avLst/>
              </a:prstGeom>
              <a:blipFill>
                <a:blip r:embed="rId3"/>
                <a:stretch>
                  <a:fillRect t="-3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7402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154" y="1419814"/>
            <a:ext cx="11298381" cy="4974335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Use the longform data in the fitness exercise to answer the following questions: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(a) Run GEE models with unstructured, autoregressive, compound symmetric, and independent working correlation matrices. Output QICs.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(b) Find the optimal model according to the QIC criterion.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(c) For the optimal model, write down the fitted model, estimating </a:t>
            </a:r>
            <a:r>
              <a:rPr lang="en-US" u="sng" dirty="0"/>
              <a:t>all</a:t>
            </a:r>
            <a:r>
              <a:rPr lang="en-US" dirty="0"/>
              <a:t> parameters.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(d) Discuss significance of predictors and interpret significant estimated regression coefficients.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(e) Predict an average heart rate for a 36-year-old woman who is running on a treadmill, if her oxygen intake is 40.2 units, and her run time is 10.3 minutes per mile.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35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884789" y="378588"/>
            <a:ext cx="8422420" cy="56324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GEE MODEL FOR NORMAL RESPONSE: EXERCISE</a:t>
            </a:r>
          </a:p>
        </p:txBody>
      </p:sp>
    </p:spTree>
    <p:extLst>
      <p:ext uri="{BB962C8B-B14F-4D97-AF65-F5344CB8AC3E}">
        <p14:creationId xmlns:p14="http://schemas.microsoft.com/office/powerpoint/2010/main" val="32421950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809" y="941832"/>
            <a:ext cx="11298381" cy="5576732"/>
          </a:xfrm>
        </p:spPr>
        <p:txBody>
          <a:bodyPr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/>
              <a:t>Run GEE models. </a:t>
            </a:r>
          </a:p>
          <a:p>
            <a:pPr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#fitting GEE model with </a:t>
            </a:r>
            <a:r>
              <a:rPr 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unstructured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working correlation matrix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(pulse ~ gender + age + oxygen + runtime +condition,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id=id, family = gaussian(link="identity"),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"unstructured"))</a:t>
            </a:r>
          </a:p>
          <a:p>
            <a:pPr algn="l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Coefficients: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Wald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(&gt;|W|)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 156.204  15.968 95.69  &lt; 2e-16 ***</a:t>
            </a:r>
          </a:p>
          <a:p>
            <a:pPr algn="l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-6.991   2.703  6.69   0.0097 **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age           -0.232   0.132  3.08   0.0795 .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oxygen        -0.373   0.217  2.95   0.0861 .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runtime        0.134   0.628  0.05   0.8315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condition      7.431   1.404 28.03  1.2e-07 ***</a:t>
            </a:r>
          </a:p>
          <a:p>
            <a:pPr algn="l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QIC(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/>
            <a:r>
              <a:rPr lang="en-US" sz="1600" dirty="0">
                <a:highlight>
                  <a:srgbClr val="FFFF00"/>
                </a:highlight>
                <a:latin typeface="Lucida Console" panose="020B0609040504020204" pitchFamily="49" charset="0"/>
                <a:cs typeface="Courier New" panose="02070309020205020404" pitchFamily="49" charset="0"/>
              </a:rPr>
              <a:t>72.91</a:t>
            </a:r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cs typeface="Courier New" panose="02070309020205020404" pitchFamily="49" charset="0"/>
              </a:rPr>
              <a:t>   </a:t>
            </a:r>
          </a:p>
          <a:p>
            <a:pPr algn="just"/>
            <a:endParaRPr lang="en-US" sz="2200" dirty="0">
              <a:cs typeface="Courier New" panose="02070309020205020404" pitchFamily="49" charset="0"/>
            </a:endParaRPr>
          </a:p>
          <a:p>
            <a:pPr algn="just"/>
            <a:endParaRPr lang="en-US" sz="16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36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677072" y="339436"/>
            <a:ext cx="8837855" cy="40870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rgbClr val="00B0F0"/>
                </a:solidFill>
              </a:rPr>
              <a:t>GEE MODEL FOR NORMAL RESPONSE: Exercise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944486-E797-407F-A3D6-0F00B7DE09C6}"/>
              </a:ext>
            </a:extLst>
          </p:cNvPr>
          <p:cNvSpPr txBox="1"/>
          <p:nvPr/>
        </p:nvSpPr>
        <p:spPr>
          <a:xfrm>
            <a:off x="6663497" y="3118482"/>
            <a:ext cx="4358390" cy="1672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Estimated Correlation Parameters: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alpha.1:2    0.237  0.0946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alpha.1:3   -0.270  0.1600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alpha.2:3   -0.138  0.1881</a:t>
            </a:r>
          </a:p>
        </p:txBody>
      </p:sp>
    </p:spTree>
    <p:extLst>
      <p:ext uri="{BB962C8B-B14F-4D97-AF65-F5344CB8AC3E}">
        <p14:creationId xmlns:p14="http://schemas.microsoft.com/office/powerpoint/2010/main" val="3354490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809" y="941832"/>
            <a:ext cx="11298381" cy="5576732"/>
          </a:xfrm>
        </p:spPr>
        <p:txBody>
          <a:bodyPr>
            <a:noAutofit/>
          </a:bodyPr>
          <a:lstStyle/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#fitting GEE model with </a:t>
            </a:r>
            <a:r>
              <a:rPr 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autoregressive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working correlation matrix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(pulse ~ gender + age + oxygen + runtime + condition,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id=id, family = gaussian(link="identity"),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"ar1"))</a:t>
            </a:r>
          </a:p>
          <a:p>
            <a:pPr algn="l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Coefficients: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Wald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(&gt;|W|)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 159.809  15.190 110.68  &lt; 2e-16 ***</a:t>
            </a:r>
          </a:p>
          <a:p>
            <a:pPr algn="l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-7.041   2.446   8.28    0.004 **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age           -0.213   0.123   3.02    0.082 .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oxygen        -0.438   0.218   4.04    0.044 *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runtime        0.104   0.566   0.03    0.855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condition      6.951   1.571  19.57  9.7e-06 ***</a:t>
            </a:r>
          </a:p>
          <a:p>
            <a:pPr algn="l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QIC(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l"/>
            <a:r>
              <a:rPr lang="en-US" sz="1600" dirty="0">
                <a:highlight>
                  <a:srgbClr val="FFFF00"/>
                </a:highlight>
                <a:latin typeface="Lucida Console" panose="020B0609040504020204" pitchFamily="49" charset="0"/>
                <a:cs typeface="Courier New" panose="02070309020205020404" pitchFamily="49" charset="0"/>
              </a:rPr>
              <a:t>72.2</a:t>
            </a:r>
          </a:p>
          <a:p>
            <a:pPr algn="just"/>
            <a:endParaRPr lang="en-US" sz="16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37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677072" y="339436"/>
            <a:ext cx="8837855" cy="40870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rgbClr val="00B0F0"/>
                </a:solidFill>
              </a:rPr>
              <a:t>GEE MODEL FOR NORMAL RESPONSE: Exercise solution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AE0D67-A1AA-4AA2-865B-80BF587B8976}"/>
              </a:ext>
            </a:extLst>
          </p:cNvPr>
          <p:cNvSpPr txBox="1"/>
          <p:nvPr/>
        </p:nvSpPr>
        <p:spPr>
          <a:xfrm>
            <a:off x="7080161" y="2703699"/>
            <a:ext cx="3868359" cy="1026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Estimated Correlation Parameters: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   0.0272  0.0688</a:t>
            </a:r>
          </a:p>
        </p:txBody>
      </p:sp>
    </p:spTree>
    <p:extLst>
      <p:ext uri="{BB962C8B-B14F-4D97-AF65-F5344CB8AC3E}">
        <p14:creationId xmlns:p14="http://schemas.microsoft.com/office/powerpoint/2010/main" val="27843040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809" y="941832"/>
            <a:ext cx="11298381" cy="5576732"/>
          </a:xfrm>
        </p:spPr>
        <p:txBody>
          <a:bodyPr>
            <a:noAutofit/>
          </a:bodyPr>
          <a:lstStyle/>
          <a:p>
            <a:pPr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#fitting GEE model with </a:t>
            </a:r>
            <a:r>
              <a:rPr 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compound symmetric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(exchangeable) working correlation matrix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(pulse ~ gender + age + oxygen + runtime + condition,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longform.data,id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=id, family = gaussian(link="identity"),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"exchangeable"))</a:t>
            </a:r>
          </a:p>
          <a:p>
            <a:pPr algn="l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Coefficients: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Wald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(&gt;|W|)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 159.541  15.374 107.68  &lt; 2e-16 ***</a:t>
            </a:r>
          </a:p>
          <a:p>
            <a:pPr algn="l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-6.974   2.398   8.45   0.0036 **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age           -0.216   0.119   3.29   0.0696 .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oxygen        -0.441   0.206   4.59   0.0322 *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runtime        0.149   0.617   0.06   0.8085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condition      6.951   1.551  20.10  7.4e-06 ***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QIC(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l"/>
            <a:r>
              <a:rPr lang="en-US" sz="1600" dirty="0">
                <a:highlight>
                  <a:srgbClr val="FFFF00"/>
                </a:highlight>
                <a:latin typeface="Lucida Console" panose="020B0609040504020204" pitchFamily="49" charset="0"/>
                <a:cs typeface="Courier New" panose="02070309020205020404" pitchFamily="49" charset="0"/>
              </a:rPr>
              <a:t>72.2</a:t>
            </a:r>
          </a:p>
          <a:p>
            <a:pPr algn="just"/>
            <a:endParaRPr lang="en-US" sz="16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38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677072" y="339436"/>
            <a:ext cx="8837855" cy="40870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rgbClr val="00B0F0"/>
                </a:solidFill>
              </a:rPr>
              <a:t>GEE MODEL FOR NORMAL RESPONSE: Exercise solution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AE0D67-A1AA-4AA2-865B-80BF587B8976}"/>
              </a:ext>
            </a:extLst>
          </p:cNvPr>
          <p:cNvSpPr txBox="1"/>
          <p:nvPr/>
        </p:nvSpPr>
        <p:spPr>
          <a:xfrm>
            <a:off x="6880537" y="2572555"/>
            <a:ext cx="3868359" cy="1026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Estimated Correlation Parameters: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   -0.0638  0.0947</a:t>
            </a:r>
          </a:p>
        </p:txBody>
      </p:sp>
    </p:spTree>
    <p:extLst>
      <p:ext uri="{BB962C8B-B14F-4D97-AF65-F5344CB8AC3E}">
        <p14:creationId xmlns:p14="http://schemas.microsoft.com/office/powerpoint/2010/main" val="33999850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809" y="941832"/>
            <a:ext cx="11298381" cy="5576732"/>
          </a:xfrm>
        </p:spPr>
        <p:txBody>
          <a:bodyPr>
            <a:noAutofit/>
          </a:bodyPr>
          <a:lstStyle/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#fitting GEE model with </a:t>
            </a:r>
            <a:r>
              <a:rPr 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independent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working correlation matrix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(pulse ~ gender + age + oxygen + runtime + condition,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longform.data,id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=id, family = gaussian(link="identity"),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"independence"))</a:t>
            </a:r>
          </a:p>
          <a:p>
            <a:pPr algn="l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Coefficients: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Wald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(&gt;|W|)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 159.859  15.209 110.47  &lt; 2e-16 ***</a:t>
            </a:r>
          </a:p>
          <a:p>
            <a:pPr algn="l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-7.042   2.429   8.41   0.0037 **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age           -0.213   0.122   3.06   0.0803 .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oxygen        -0.440   0.215   4.19   0.0407 *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runtime        0.108   0.575   0.04   0.8510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condition      6.948   1.567  19.67  9.2e-06 ***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QIC(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l"/>
            <a:r>
              <a:rPr lang="en-US" sz="1600" dirty="0">
                <a:highlight>
                  <a:srgbClr val="FFFF00"/>
                </a:highlight>
                <a:latin typeface="Lucida Console" panose="020B0609040504020204" pitchFamily="49" charset="0"/>
                <a:cs typeface="Courier New" panose="02070309020205020404" pitchFamily="49" charset="0"/>
              </a:rPr>
              <a:t>72.2</a:t>
            </a:r>
          </a:p>
          <a:p>
            <a:pPr algn="just"/>
            <a:endParaRPr lang="en-US" sz="16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39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677072" y="339436"/>
            <a:ext cx="8837855" cy="40870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rgbClr val="00B0F0"/>
                </a:solidFill>
              </a:rPr>
              <a:t>GEE MODEL FOR NORMAL RESPONSE: Exercise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72956F-D2A0-42D1-8B7B-006972A226D7}"/>
              </a:ext>
            </a:extLst>
          </p:cNvPr>
          <p:cNvSpPr txBox="1"/>
          <p:nvPr/>
        </p:nvSpPr>
        <p:spPr>
          <a:xfrm>
            <a:off x="6561787" y="2720662"/>
            <a:ext cx="4765182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</a:rPr>
              <a:t>Either of the three models (autoregressive, compound symmetric , or independent) are the best-fitted models. Independent is the simplest. </a:t>
            </a:r>
            <a:endParaRPr lang="en-US" dirty="0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40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5FCD-6C60-45FE-8BE7-EF831D67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Greek Letters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3D754B-9162-4773-94DE-C28AA16960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678192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Alpha              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32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Beta                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32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Epsilon            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    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Rho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                   </a:t>
                </a:r>
                <a:endParaRPr lang="en-US" sz="32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Sigma              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32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3D754B-9162-4773-94DE-C28AA16960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678192"/>
              </a:xfrm>
              <a:blipFill>
                <a:blip r:embed="rId2"/>
                <a:stretch>
                  <a:fillRect l="-1043" t="-1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5399D-1299-41AC-A604-60DE6ADB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353800" y="5950423"/>
            <a:ext cx="328684" cy="60045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4</a:t>
            </a:fld>
            <a:endParaRPr lang="en-US" sz="2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1525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809" y="941832"/>
            <a:ext cx="11298381" cy="4974335"/>
          </a:xfrm>
        </p:spPr>
        <p:txBody>
          <a:bodyPr>
            <a:noAutofit/>
          </a:bodyPr>
          <a:lstStyle/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2600" dirty="0"/>
              <a:t>We fit the independent model.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(pulse ~ gender + age + oxygen + runtime + condition, 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id=id, family = gaussian(link="identity"),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"independence"))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Coefficients: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Wald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(&gt;|W|)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 159.859  15.209 110.47  &lt; 2e-16 ***</a:t>
            </a:r>
          </a:p>
          <a:p>
            <a:pPr algn="l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-7.042   2.429   8.41   0.0037 **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age           -0.213   0.122   3.06   0.0803 .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oxygen        -0.440   0.215   4.19   0.0407 *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runtime        0.108   0.575   0.04   0.8510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condition      6.948   1.567  19.67  9.2e-06 ***</a:t>
            </a:r>
            <a:endParaRPr lang="en-US" sz="3200" dirty="0"/>
          </a:p>
          <a:p>
            <a:pPr algn="just"/>
            <a:endParaRPr lang="en-US" sz="1400" dirty="0">
              <a:latin typeface="Lucida Console" panose="020B0609040504020204" pitchFamily="49" charset="0"/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40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697182" y="401781"/>
            <a:ext cx="8797636" cy="43252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rgbClr val="00B0F0"/>
                </a:solidFill>
              </a:rPr>
              <a:t>GEE MODEL FOR NORMAL RESPONSE: Exercise solution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2E5E59-61E1-4F2B-884C-8564B94E36D2}"/>
              </a:ext>
            </a:extLst>
          </p:cNvPr>
          <p:cNvSpPr/>
          <p:nvPr/>
        </p:nvSpPr>
        <p:spPr>
          <a:xfrm>
            <a:off x="4320862" y="3372171"/>
            <a:ext cx="1139780" cy="18008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BACF6E-3E81-4AC7-A462-5693B61AD646}"/>
              </a:ext>
            </a:extLst>
          </p:cNvPr>
          <p:cNvSpPr/>
          <p:nvPr/>
        </p:nvSpPr>
        <p:spPr>
          <a:xfrm>
            <a:off x="1616300" y="3041072"/>
            <a:ext cx="1341646" cy="22027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C705C4-9F8F-4834-977D-8CF9EC32C94D}"/>
                  </a:ext>
                </a:extLst>
              </p:cNvPr>
              <p:cNvSpPr txBox="1"/>
              <p:nvPr/>
            </p:nvSpPr>
            <p:spPr>
              <a:xfrm>
                <a:off x="5815444" y="2459331"/>
                <a:ext cx="5929746" cy="3237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The fitted model has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𝑝𝑢𝑙𝑠𝑒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)=159.859−7.042∙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𝑚𝑎𝑙𝑒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−0.213∙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−0.440∙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𝑜𝑥𝑦𝑔𝑒𝑛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+0.108∙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𝑟𝑢𝑛𝑡𝑖𝑚𝑒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+6.948∙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𝑐𝑜𝑛𝑑𝑖𝑡𝑖𝑜𝑛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the working correlation matrix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</m:eqAr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 </a:t>
                </a:r>
                <a:r>
                  <a:rPr lang="en-US" b="0" dirty="0"/>
                  <a:t>     </a:t>
                </a:r>
              </a:p>
              <a:p>
                <a:r>
                  <a:rPr lang="en-US" sz="2000" dirty="0"/>
                  <a:t>Predictors that are statistically significant at the 5% level are gender, oxygen intake, and condition.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C705C4-9F8F-4834-977D-8CF9EC32C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444" y="2459331"/>
                <a:ext cx="5929746" cy="3237681"/>
              </a:xfrm>
              <a:prstGeom prst="rect">
                <a:avLst/>
              </a:prstGeom>
              <a:blipFill>
                <a:blip r:embed="rId2"/>
                <a:stretch>
                  <a:fillRect l="-1131" t="-1128"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70644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46809" y="941832"/>
                <a:ext cx="11298381" cy="5576732"/>
              </a:xfrm>
            </p:spPr>
            <p:txBody>
              <a:bodyPr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𝑝𝑢𝑙𝑠𝑒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)=159.859−7.042∙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𝑚𝑎𝑙𝑒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−0.213∙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𝑎𝑔𝑒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−0.440∙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𝑜𝑥𝑦𝑔𝑒𝑛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+0.108∙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𝑟𝑢𝑛𝑡𝑖𝑚𝑒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+6.948∙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𝑐𝑜𝑛𝑑𝑖𝑡𝑖𝑜𝑛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buFont typeface="Wingdings" panose="05000000000000000000" pitchFamily="2" charset="2"/>
                  <a:buChar char="q"/>
                </a:pPr>
                <a:r>
                  <a:rPr lang="en-US" sz="2800" dirty="0"/>
                  <a:t>Give interpretation of estimated significant regression coefficients. </a:t>
                </a:r>
              </a:p>
              <a:p>
                <a:pPr algn="l"/>
                <a:endParaRPr lang="en-US" sz="1000" dirty="0"/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US" sz="2600" dirty="0">
                    <a:solidFill>
                      <a:srgbClr val="00B0F0"/>
                    </a:solidFill>
                  </a:rPr>
                  <a:t>Gender:</a:t>
                </a:r>
                <a:r>
                  <a:rPr lang="en-US" sz="2600" dirty="0"/>
                  <a:t> For male runners, the estimated average pulse is 7.042 units lower than that for female runners. </a:t>
                </a: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US" sz="2600" dirty="0">
                    <a:solidFill>
                      <a:srgbClr val="00B0F0"/>
                    </a:solidFill>
                  </a:rPr>
                  <a:t>Oxygen:</a:t>
                </a:r>
                <a:r>
                  <a:rPr lang="en-US" sz="2600" dirty="0"/>
                  <a:t> As oxygen intake increases by one unit, the estimated mean pulse decreases by 0.440 units.</a:t>
                </a: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US" sz="2600" dirty="0">
                    <a:solidFill>
                      <a:srgbClr val="00B0F0"/>
                    </a:solidFill>
                  </a:rPr>
                  <a:t>Condition:</a:t>
                </a:r>
                <a:r>
                  <a:rPr lang="en-US" sz="2600" dirty="0"/>
                  <a:t> As the condition number increases by one, the estimated mean pulse increases by 6.948 units.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46809" y="941832"/>
                <a:ext cx="11298381" cy="5576732"/>
              </a:xfrm>
              <a:blipFill>
                <a:blip r:embed="rId2"/>
                <a:stretch>
                  <a:fillRect l="-917" t="-547" r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41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677072" y="339436"/>
            <a:ext cx="8837855" cy="40870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rgbClr val="00B0F0"/>
                </a:solidFill>
              </a:rPr>
              <a:t>GEE MODEL FOR NORMAL RESPONSE: Exercise solution</a:t>
            </a:r>
          </a:p>
        </p:txBody>
      </p:sp>
    </p:spTree>
    <p:extLst>
      <p:ext uri="{BB962C8B-B14F-4D97-AF65-F5344CB8AC3E}">
        <p14:creationId xmlns:p14="http://schemas.microsoft.com/office/powerpoint/2010/main" val="19072771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46809" y="941832"/>
                <a:ext cx="11298381" cy="5576732"/>
              </a:xfrm>
            </p:spPr>
            <p:txBody>
              <a:bodyPr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𝑝𝑢𝑙𝑠𝑒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)=159.859−7.042∙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𝑚𝑎𝑙𝑒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−0.213∙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𝑎𝑔𝑒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−0.440∙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𝑜𝑥𝑦𝑔𝑒𝑛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+0.108∙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𝑟𝑢𝑛𝑡𝑖𝑚𝑒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+6.948∙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𝑐𝑜𝑛𝑑𝑖𝑡𝑖𝑜𝑛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l">
                  <a:buFont typeface="Wingdings" panose="05000000000000000000" pitchFamily="2" charset="2"/>
                  <a:buChar char="q"/>
                </a:pPr>
                <a:r>
                  <a:rPr lang="en-US" sz="2800" dirty="0"/>
                  <a:t>Predict an average heart rate for a 36-year-old woman who is running on a treadmill (condition=1), if her oxygen intake is 40.2 units, and her run time is 10.3 minutes per mile.</a:t>
                </a:r>
              </a:p>
              <a:p>
                <a:pPr marL="571500" indent="-57150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600" dirty="0"/>
                  <a:t>By hand: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𝑝𝑢𝑙𝑠𝑒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159.859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7.042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∙0−0.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213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∙36−0.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440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∙40.2+0.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108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∙10.3+6.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948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∙1=14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5634.</m:t>
                    </m:r>
                  </m:oMath>
                </a14:m>
                <a:endParaRPr lang="en-US" dirty="0"/>
              </a:p>
              <a:p>
                <a:pPr marL="571500" indent="-57150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600" dirty="0"/>
                  <a:t>In R: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print(predict(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ind.fitted.model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data.frame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(gender="F", age=36, oxygen=40.2, runtime=10.3, condition=1)))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2000" b="1" dirty="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143</a:t>
                </a:r>
                <a:endParaRPr lang="en-US" sz="2000" dirty="0">
                  <a:latin typeface="Lucida Console" panose="020B0609040504020204" pitchFamily="49" charset="0"/>
                </a:endParaRPr>
              </a:p>
              <a:p>
                <a:pPr marL="457200" indent="-457200" algn="l">
                  <a:buFont typeface="Wingdings" panose="05000000000000000000" pitchFamily="2" charset="2"/>
                  <a:buChar char="q"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46809" y="941832"/>
                <a:ext cx="11298381" cy="5576732"/>
              </a:xfrm>
              <a:blipFill>
                <a:blip r:embed="rId2"/>
                <a:stretch>
                  <a:fillRect l="-917" t="-547" r="-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42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677072" y="339436"/>
            <a:ext cx="8837855" cy="40870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rgbClr val="00B0F0"/>
                </a:solidFill>
              </a:rPr>
              <a:t>GEE MODEL FOR NORMAL RESPONSE: Exercise solution</a:t>
            </a:r>
          </a:p>
        </p:txBody>
      </p:sp>
    </p:spTree>
    <p:extLst>
      <p:ext uri="{BB962C8B-B14F-4D97-AF65-F5344CB8AC3E}">
        <p14:creationId xmlns:p14="http://schemas.microsoft.com/office/powerpoint/2010/main" val="2642119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807" y="767150"/>
            <a:ext cx="11298381" cy="5576732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A health center conducted a study on efficacy of an intervention on weight loss. The intervention consisted of a lecture on proper nutrition and importance of exercising, followed by a cooking class. The study had a wait list control group. For each of the 34 study participants, the investigators recorded the group (intervention or control), gender (F/M), the typical length of daily exercise in the past week (in minutes), and BMI (in kg/m^2) at the beginning of the study, and at 1 and 3 months afterwards. Use the data set “</a:t>
            </a:r>
            <a:r>
              <a:rPr lang="en-US" dirty="0">
                <a:hlinkClick r:id="rId2" action="ppaction://hlinkfile"/>
              </a:rPr>
              <a:t>WeightLossData.csv</a:t>
            </a:r>
            <a:r>
              <a:rPr lang="en-US" dirty="0"/>
              <a:t>” to analyze the data.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/>
              <a:t>(a) Verify normality of the response variable BMI by plotting the histogram and carrying out the normality test.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/>
              <a:t>(b) Fit the random slope and intercept model. Present the fitted model and specify all estimated parameters. Discuss significance of the parameters at the 5% significance level.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/>
              <a:t>(c) Give interpretation of the estimated significant beta coefficients. Is the intervention efficient?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/>
              <a:t>(d) Compute the predicted BMI at 3 months for an intervention group male participant, if he exercises for 1 hour every day.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849" y="622820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43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4085827" y="358441"/>
            <a:ext cx="4628328" cy="40870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ADDITIONAL EXERCISE</a:t>
            </a:r>
          </a:p>
        </p:txBody>
      </p:sp>
    </p:spTree>
    <p:extLst>
      <p:ext uri="{BB962C8B-B14F-4D97-AF65-F5344CB8AC3E}">
        <p14:creationId xmlns:p14="http://schemas.microsoft.com/office/powerpoint/2010/main" val="30864390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831" y="1281268"/>
            <a:ext cx="11526357" cy="5576732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/>
              <a:t>(e) Fit the GEE models with unstructured, autoregressive, compound symmetric, and independent working correlation matrices of the response variable BMI.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/>
              <a:t>(f) Choose the best-fitted model with respect to the QIC criterion.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/>
              <a:t>(g) For the best-fitted model, write down the fitted model. Estimate all parameters. Discuss what predictors are significant at the 5% level.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/>
              <a:t>(h) Interpret the estimated significant regression coefficients. Is the intervention efficient?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Compute the predicted BMI at 3 months for an intervention group male participant, if he exercises for 1 hour every day.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849" y="622820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44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4054565" y="631979"/>
            <a:ext cx="4628328" cy="40870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ADDITIONAL EXERCISE</a:t>
            </a:r>
          </a:p>
        </p:txBody>
      </p:sp>
    </p:spTree>
    <p:extLst>
      <p:ext uri="{BB962C8B-B14F-4D97-AF65-F5344CB8AC3E}">
        <p14:creationId xmlns:p14="http://schemas.microsoft.com/office/powerpoint/2010/main" val="21026571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821" y="1148407"/>
            <a:ext cx="11526357" cy="4681870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(a) Verify normality of the response variable BMI by plotting the histogram and carrying out the normality test.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dirty="0"/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rcompanion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plotNormalHistogram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longform.data$BMI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shapiro.test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longform.data$BMI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/>
          </a:p>
          <a:p>
            <a:pPr algn="l"/>
            <a:r>
              <a:rPr lang="en-US" sz="1600" dirty="0">
                <a:latin typeface="Lucida Console" panose="020B0609040504020204" pitchFamily="49" charset="0"/>
              </a:rPr>
              <a:t>Shapiro-Wilk normality test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</a:rPr>
              <a:t>W = 0.98317, p-value = 0.2216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849" y="622820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45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3391878" y="475695"/>
            <a:ext cx="6049108" cy="54050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ADDITIONAL EXERCISE 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1B7F58-0E1D-4C42-B008-FE6D35C01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263" y="1782457"/>
            <a:ext cx="4374586" cy="392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528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0093" y="1020552"/>
                <a:ext cx="11804472" cy="5319880"/>
              </a:xfrm>
            </p:spPr>
            <p:txBody>
              <a:bodyPr>
                <a:noAutofit/>
              </a:bodyPr>
              <a:lstStyle/>
              <a:p>
                <a:pPr marL="342900" indent="-342900" algn="l">
                  <a:buFont typeface="Wingdings" panose="05000000000000000000" pitchFamily="2" charset="2"/>
                  <a:buChar char="q"/>
                </a:pPr>
                <a:r>
                  <a:rPr lang="en-US" dirty="0"/>
                  <a:t>(b) Fit the random slope and intercept model. Present the fitted model and specify all estimated parameters. Discuss significance of the parameters at the 5% significance level.</a:t>
                </a:r>
              </a:p>
              <a:p>
                <a:pPr algn="l"/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library(</a:t>
                </a:r>
                <a:r>
                  <a:rPr 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nlme</a:t>
                </a: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algn="l"/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summary(</a:t>
                </a:r>
                <a:r>
                  <a:rPr 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fitted.model</a:t>
                </a: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&lt;- </a:t>
                </a:r>
                <a:r>
                  <a:rPr 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lme</a:t>
                </a: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(BMI ~ group + gender + exercise + month, </a:t>
                </a:r>
              </a:p>
              <a:p>
                <a:pPr algn="l"/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random = ~ 1 + month | id, data=</a:t>
                </a:r>
                <a:r>
                  <a:rPr 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longform.data</a:t>
                </a: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))</a:t>
                </a:r>
              </a:p>
              <a:p>
                <a:pPr algn="l"/>
                <a:endParaRPr lang="en-US" sz="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/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</a:t>
                </a:r>
                <a:r>
                  <a:rPr lang="en-US" sz="1600" dirty="0" err="1">
                    <a:latin typeface="Lucida Console" panose="020B0609040504020204" pitchFamily="49" charset="0"/>
                    <a:cs typeface="Courier New" panose="02070309020205020404" pitchFamily="49" charset="0"/>
                  </a:rPr>
                  <a:t>StdDev</a:t>
                </a:r>
                <a:r>
                  <a:rPr lang="en-US" sz="1600" dirty="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1600" dirty="0" err="1">
                    <a:latin typeface="Lucida Console" panose="020B0609040504020204" pitchFamily="49" charset="0"/>
                    <a:cs typeface="Courier New" panose="02070309020205020404" pitchFamily="49" charset="0"/>
                  </a:rPr>
                  <a:t>Corr</a:t>
                </a:r>
                <a:r>
                  <a:rPr lang="en-US" sz="1600" dirty="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  </a:t>
                </a:r>
              </a:p>
              <a:p>
                <a:pPr algn="l"/>
                <a:r>
                  <a:rPr lang="en-US" sz="1600" dirty="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(Intercept) 5.4112519 (</a:t>
                </a:r>
                <a:r>
                  <a:rPr lang="en-US" sz="1600" dirty="0" err="1">
                    <a:latin typeface="Lucida Console" panose="020B0609040504020204" pitchFamily="49" charset="0"/>
                    <a:cs typeface="Courier New" panose="02070309020205020404" pitchFamily="49" charset="0"/>
                  </a:rPr>
                  <a:t>Intr</a:t>
                </a:r>
                <a:r>
                  <a:rPr lang="en-US" sz="1600" dirty="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algn="l"/>
                <a:r>
                  <a:rPr lang="en-US" sz="1600" dirty="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month       0.5749658 0.821 </a:t>
                </a:r>
              </a:p>
              <a:p>
                <a:pPr algn="l"/>
                <a:r>
                  <a:rPr lang="en-US" sz="1600" dirty="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Residual    1.8535182       </a:t>
                </a:r>
              </a:p>
              <a:p>
                <a:pPr algn="l"/>
                <a:endParaRPr lang="en-US" sz="1600" dirty="0">
                  <a:latin typeface="Lucida Console" panose="020B0609040504020204" pitchFamily="49" charset="0"/>
                  <a:cs typeface="Courier New" panose="02070309020205020404" pitchFamily="49" charset="0"/>
                </a:endParaRPr>
              </a:p>
              <a:p>
                <a:pPr algn="l"/>
                <a:endParaRPr lang="en-US" sz="1600" dirty="0">
                  <a:latin typeface="Lucida Console" panose="020B0609040504020204" pitchFamily="49" charset="0"/>
                  <a:cs typeface="Courier New" panose="02070309020205020404" pitchFamily="49" charset="0"/>
                </a:endParaRPr>
              </a:p>
              <a:p>
                <a:pPr algn="l"/>
                <a:r>
                  <a:rPr lang="en-US" sz="2000" dirty="0"/>
                  <a:t>The fitted model is of the form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𝐵𝑀𝐼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78162−1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.196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08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𝑖𝑛𝑡𝑒𝑟𝑣𝑒𝑛𝑡𝑖𝑜𝑛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+1.23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698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𝑚𝑎𝑙𝑒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−0.03974∙</m:t>
                    </m:r>
                    <m:r>
                      <m:rPr>
                        <m:nor/>
                      </m:rPr>
                      <a:rPr lang="en-US" sz="1800" i="1"/>
                      <m:t>exercise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−0.8445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𝑚𝑜𝑛𝑡h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800" dirty="0"/>
                  <a:t>  </a:t>
                </a:r>
                <a:r>
                  <a:rPr lang="en-US" sz="2000" dirty="0"/>
                  <a:t>The estimates of the other model parameters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5.411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575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0.821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1.854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/>
                  <a:t> Typical length of daily exercise and month into the study are significant predictors.</a:t>
                </a:r>
                <a:endParaRPr lang="en-US" sz="1600" dirty="0">
                  <a:latin typeface="Lucida Console" panose="020B06090405040202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0093" y="1020552"/>
                <a:ext cx="11804472" cy="5319880"/>
              </a:xfrm>
              <a:blipFill>
                <a:blip r:embed="rId2"/>
                <a:stretch>
                  <a:fillRect l="-671" t="-1604" b="-4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849" y="622820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46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3274648" y="299238"/>
            <a:ext cx="6049108" cy="61865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ADDITIONAL EXERCISE SOLUTION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7B9D02-6658-4037-A422-04604FCD38C0}"/>
              </a:ext>
            </a:extLst>
          </p:cNvPr>
          <p:cNvSpPr txBox="1"/>
          <p:nvPr/>
        </p:nvSpPr>
        <p:spPr>
          <a:xfrm>
            <a:off x="4407878" y="3044085"/>
            <a:ext cx="76466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Fixed effects: </a:t>
            </a:r>
          </a:p>
          <a:p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   Value </a:t>
            </a:r>
            <a:r>
              <a:rPr lang="en-US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Std.Error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DF   t-value p-value</a:t>
            </a:r>
          </a:p>
          <a:p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35.78162 1.5680426 66 22.819288  0.0000</a:t>
            </a:r>
          </a:p>
          <a:p>
            <a:r>
              <a:rPr lang="en-US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groupInt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   -1.19608 1.8719456 31 -0.638949  0.5275</a:t>
            </a:r>
          </a:p>
          <a:p>
            <a:r>
              <a:rPr lang="en-US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     1.23698 1.8969761 31  0.652082  0.5192</a:t>
            </a:r>
          </a:p>
          <a:p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exercise    -0.03974 0.0112112 66 -3.544454  0.0007</a:t>
            </a:r>
          </a:p>
          <a:p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month       -0.84454 0.2028822 66 -4.162726  0.0001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93E20E2-83A8-4E88-BA2F-33702FDE23FB}"/>
              </a:ext>
            </a:extLst>
          </p:cNvPr>
          <p:cNvSpPr/>
          <p:nvPr/>
        </p:nvSpPr>
        <p:spPr>
          <a:xfrm>
            <a:off x="1546358" y="3118121"/>
            <a:ext cx="2236288" cy="16390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E7A1EE-C656-4021-AE58-D8BE02ABE07D}"/>
              </a:ext>
            </a:extLst>
          </p:cNvPr>
          <p:cNvSpPr/>
          <p:nvPr/>
        </p:nvSpPr>
        <p:spPr>
          <a:xfrm>
            <a:off x="5978769" y="3410800"/>
            <a:ext cx="1405148" cy="1821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C1493A-81DC-4C67-BFFB-71344344F513}"/>
              </a:ext>
            </a:extLst>
          </p:cNvPr>
          <p:cNvSpPr/>
          <p:nvPr/>
        </p:nvSpPr>
        <p:spPr>
          <a:xfrm>
            <a:off x="10499483" y="3775099"/>
            <a:ext cx="1260763" cy="14267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40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760" y="1242191"/>
            <a:ext cx="11526357" cy="4877255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(c) Give interpretation of the estimated significant beta coefficients. Is the intervention efficient?</a:t>
            </a:r>
          </a:p>
          <a:p>
            <a:pPr algn="l"/>
            <a:endParaRPr lang="en-US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Exercise:</a:t>
            </a:r>
            <a:r>
              <a:rPr lang="en-US" dirty="0"/>
              <a:t> As the length of daily exercise increases by one minute, the estimated average BMI decreases by 0.03974 units.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Month:</a:t>
            </a:r>
            <a:r>
              <a:rPr lang="en-US" dirty="0"/>
              <a:t> It is estimated that the average BMI decreases by 0.84454 units for every additional month in the study.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/>
              <a:t>Group is not a significant predictor, thus from the statistical point of view, the intervention is not efficient.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849" y="622820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47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3266831" y="456579"/>
            <a:ext cx="6049108" cy="56395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ADDITIONAL EXERCISE SOLUTION</a:t>
            </a:r>
          </a:p>
        </p:txBody>
      </p:sp>
    </p:spTree>
    <p:extLst>
      <p:ext uri="{BB962C8B-B14F-4D97-AF65-F5344CB8AC3E}">
        <p14:creationId xmlns:p14="http://schemas.microsoft.com/office/powerpoint/2010/main" val="2439169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18831" y="1124960"/>
                <a:ext cx="11526357" cy="4830363"/>
              </a:xfrm>
            </p:spPr>
            <p:txBody>
              <a:bodyPr>
                <a:no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q"/>
                </a:pPr>
                <a:r>
                  <a:rPr lang="en-US" dirty="0"/>
                  <a:t>(d) Compute the predicted BMI at 3 months for an intervention group male participant, if he exercises for 1 hour every day.</a:t>
                </a:r>
              </a:p>
              <a:p>
                <a:pPr algn="just"/>
                <a:endParaRPr lang="en-US" sz="400" dirty="0"/>
              </a:p>
              <a:p>
                <a:pPr marL="457200" indent="-457200" algn="just">
                  <a:buFont typeface="Wingdings" panose="05000000000000000000" pitchFamily="2" charset="2"/>
                  <a:buChar char="Ø"/>
                </a:pPr>
                <a:r>
                  <a:rPr lang="en-US" dirty="0"/>
                  <a:t>Predicted BMI is 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Ø"/>
                </a:pPr>
                <a:r>
                  <a:rPr lang="en-US" dirty="0"/>
                  <a:t>By hand: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𝐵𝑀𝐼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.78162−1.19608∙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+1.23698∙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−0.03974∙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−0.84454∙3=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9045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Ø"/>
                </a:pPr>
                <a:r>
                  <a:rPr lang="en-US" dirty="0"/>
                  <a:t>In R: </a:t>
                </a:r>
              </a:p>
              <a:p>
                <a:pPr algn="l"/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print(predict(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fitted.model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data.frame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(gender=1, group=1, exercise=60, month=3),level=0))</a:t>
                </a:r>
              </a:p>
              <a:p>
                <a:pPr algn="just"/>
                <a:r>
                  <a:rPr lang="en-US" sz="2000" dirty="0">
                    <a:latin typeface="Lucida Console" panose="020B0609040504020204" pitchFamily="49" charset="0"/>
                  </a:rPr>
                  <a:t>30.90464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18831" y="1124960"/>
                <a:ext cx="11526357" cy="4830363"/>
              </a:xfrm>
              <a:blipFill>
                <a:blip r:embed="rId2"/>
                <a:stretch>
                  <a:fillRect l="-740" t="-1768" r="-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849" y="622820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48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3243385" y="398585"/>
            <a:ext cx="6049108" cy="64991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ADDITIONAL EXERCISE SOLUTION</a:t>
            </a:r>
          </a:p>
        </p:txBody>
      </p:sp>
    </p:spTree>
    <p:extLst>
      <p:ext uri="{BB962C8B-B14F-4D97-AF65-F5344CB8AC3E}">
        <p14:creationId xmlns:p14="http://schemas.microsoft.com/office/powerpoint/2010/main" val="18711076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821" y="1140591"/>
            <a:ext cx="11526357" cy="5256302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(e) Fit the GEE models with unstructured, autoregressive, compound symmetric, and independent working correlation matrices of the response variable BMI.</a:t>
            </a:r>
          </a:p>
          <a:p>
            <a:pPr algn="l"/>
            <a:endParaRPr lang="en-US" sz="800" dirty="0"/>
          </a:p>
          <a:p>
            <a:pPr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#fitting GEE model with 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unstructured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working correlation matrix</a:t>
            </a:r>
          </a:p>
          <a:p>
            <a:pPr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un.fitted.model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(BMI ~ group + gender + exercise + month, data=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id=id, family=gaussian(link="identity"),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"unstructured"))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Coefficients: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 Estimate  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Wald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(&gt;|W|)   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37.406687  1.796953 433.336  &lt; 2e-16 ***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groupInt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-3.898733  2.105776   3.428   0.0641 .  </a:t>
            </a:r>
          </a:p>
          <a:p>
            <a:pPr algn="l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0.748395  2.029100   0.136   0.7123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exercise    -0.048367  0.009774  24.486 7.48e-07 ***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month       -0.766805  0.153825  24.850 6.20e-07 ***</a:t>
            </a:r>
          </a:p>
          <a:p>
            <a:pPr algn="l"/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849" y="622820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49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3446585" y="461107"/>
            <a:ext cx="6049108" cy="59521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ADDITIONAL EXERCISE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0CDB6-7D15-48E7-825F-454096193834}"/>
              </a:ext>
            </a:extLst>
          </p:cNvPr>
          <p:cNvSpPr txBox="1"/>
          <p:nvPr/>
        </p:nvSpPr>
        <p:spPr>
          <a:xfrm>
            <a:off x="6959284" y="3184301"/>
            <a:ext cx="3883624" cy="27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Estimated Correlation Parameters: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alpha.1:2   0.7600 0.12095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alpha.1:3   0.8422 0.12092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alpha.2:3   </a:t>
            </a:r>
            <a:r>
              <a:rPr lang="en-US" sz="1400" dirty="0">
                <a:highlight>
                  <a:srgbClr val="FFFF00"/>
                </a:highlight>
                <a:latin typeface="Lucida Console" panose="020B0609040504020204" pitchFamily="49" charset="0"/>
                <a:cs typeface="Courier New" panose="02070309020205020404" pitchFamily="49" charset="0"/>
              </a:rPr>
              <a:t>1.0617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0.05563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highlight>
                  <a:srgbClr val="FFFF00"/>
                </a:highlight>
                <a:cs typeface="Courier New" panose="02070309020205020404" pitchFamily="49" charset="0"/>
              </a:rPr>
              <a:t>Unreliable model.</a:t>
            </a:r>
          </a:p>
        </p:txBody>
      </p:sp>
    </p:spTree>
    <p:extLst>
      <p:ext uri="{BB962C8B-B14F-4D97-AF65-F5344CB8AC3E}">
        <p14:creationId xmlns:p14="http://schemas.microsoft.com/office/powerpoint/2010/main" val="318103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773" y="353568"/>
            <a:ext cx="10012291" cy="6949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 </a:t>
            </a:r>
            <a:r>
              <a:rPr lang="en-US" sz="3200" dirty="0">
                <a:solidFill>
                  <a:srgbClr val="00B0F0"/>
                </a:solidFill>
              </a:rPr>
              <a:t>MIXED-EFFECTS MODEL FOR NORMAL RESPONSE: </a:t>
            </a:r>
            <a:br>
              <a:rPr lang="en-US" sz="3200" dirty="0">
                <a:solidFill>
                  <a:srgbClr val="00B0F0"/>
                </a:solidFill>
              </a:rPr>
            </a:br>
            <a:r>
              <a:rPr lang="en-US" sz="3200" dirty="0">
                <a:solidFill>
                  <a:srgbClr val="00B0F0"/>
                </a:solidFill>
              </a:rPr>
              <a:t>Setting Explained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E71EA-C0CD-452C-8483-A0E0F9FAE2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4149" y="1267968"/>
                <a:ext cx="10943867" cy="516839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8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Measurements are collected on individuals at different time points                       </a:t>
                </a:r>
              </a:p>
              <a:p>
                <a:pPr marL="0" indent="0">
                  <a:buNone/>
                </a:pPr>
                <a:r>
                  <a:rPr lang="en-US" dirty="0"/>
                  <a:t>     </a:t>
                </a:r>
                <a:r>
                  <a:rPr lang="en-US" sz="2800" dirty="0">
                    <a:solidFill>
                      <a:schemeClr val="tx1"/>
                    </a:solidFill>
                  </a:rPr>
                  <a:t>(</a:t>
                </a:r>
                <a:r>
                  <a:rPr lang="en-US" sz="2800" i="1" dirty="0">
                    <a:solidFill>
                      <a:srgbClr val="00B0F0"/>
                    </a:solidFill>
                  </a:rPr>
                  <a:t>longitudinal data</a:t>
                </a:r>
                <a:r>
                  <a:rPr lang="en-US" sz="2800" dirty="0">
                    <a:solidFill>
                      <a:schemeClr val="tx1"/>
                    </a:solidFill>
                  </a:rPr>
                  <a:t>), or </a:t>
                </a:r>
                <a:r>
                  <a:rPr lang="en-US" dirty="0"/>
                  <a:t>under several conditions (</a:t>
                </a:r>
                <a:r>
                  <a:rPr lang="en-US" i="1" dirty="0">
                    <a:solidFill>
                      <a:srgbClr val="00B0F0"/>
                    </a:solidFill>
                  </a:rPr>
                  <a:t>repeated measures</a:t>
                </a:r>
                <a:r>
                  <a:rPr lang="en-US" dirty="0"/>
                  <a:t>).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800" dirty="0">
                    <a:solidFill>
                      <a:schemeClr val="tx1"/>
                    </a:solidFill>
                  </a:rPr>
                  <a:t>  The response variable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is normally distributed. </a:t>
                </a:r>
                <a:endParaRPr lang="en-US" sz="400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800" dirty="0">
                    <a:solidFill>
                      <a:schemeClr val="tx1"/>
                    </a:solidFill>
                  </a:rPr>
                  <a:t>  The predictor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may or may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   not depend on time (condition).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800" dirty="0">
                    <a:solidFill>
                      <a:schemeClr val="tx1"/>
                    </a:solidFill>
                  </a:rPr>
                  <a:t>  Observations for different individuals are </a:t>
                </a:r>
              </a:p>
              <a:p>
                <a:pPr marL="0" indent="0">
                  <a:buNone/>
                </a:pPr>
                <a:r>
                  <a:rPr lang="en-US" dirty="0"/>
                  <a:t>       </a:t>
                </a:r>
                <a:r>
                  <a:rPr lang="en-US" sz="2800" dirty="0">
                    <a:solidFill>
                      <a:schemeClr val="tx1"/>
                    </a:solidFill>
                  </a:rPr>
                  <a:t>independent for any time point (or condition).</a:t>
                </a:r>
                <a:endParaRPr lang="en-US" sz="8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 Observations within each individual are modeled </a:t>
                </a:r>
              </a:p>
              <a:p>
                <a:pPr marL="0" indent="0">
                  <a:buNone/>
                </a:pPr>
                <a:r>
                  <a:rPr lang="en-US" dirty="0"/>
                  <a:t>      as correlated.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E71EA-C0CD-452C-8483-A0E0F9FAE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149" y="1267968"/>
                <a:ext cx="10943867" cy="5168392"/>
              </a:xfrm>
              <a:blipFill>
                <a:blip r:embed="rId2"/>
                <a:stretch>
                  <a:fillRect l="-1003" t="-1887" r="-1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99652-0848-4F5E-869C-510DD171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6818" y="6139307"/>
            <a:ext cx="36459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5</a:t>
            </a:fld>
            <a:endParaRPr lang="en-US" sz="2600" dirty="0">
              <a:solidFill>
                <a:srgbClr val="00B0F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863855-A561-4B34-8B7D-97A55CBB8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014" y="2329135"/>
            <a:ext cx="2574191" cy="16702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4F1C80-8F7D-41E7-AEF2-02A40156B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130" y="4218877"/>
            <a:ext cx="2771934" cy="194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6565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821" y="1140591"/>
            <a:ext cx="11526357" cy="5256302"/>
          </a:xfrm>
        </p:spPr>
        <p:txBody>
          <a:bodyPr>
            <a:noAutofit/>
          </a:bodyPr>
          <a:lstStyle/>
          <a:p>
            <a:pPr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#fitting GEE model with 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autoregressive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working correlation matrix</a:t>
            </a:r>
          </a:p>
          <a:p>
            <a:pPr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ar.fitted.model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(BMI ~ group + gender + exercise + month, data=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id=id, family=gaussian(link="identity"),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"ar1"))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algn="l"/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Coefficients: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Estimate 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Wald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(&gt;|W|)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37.01575  1.73804 453.58  &lt; 2e-16 ***</a:t>
            </a:r>
          </a:p>
          <a:p>
            <a:pPr algn="l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groupInt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-4.09328  2.04978   3.99    0.046 *  </a:t>
            </a:r>
          </a:p>
          <a:p>
            <a:pPr algn="l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0.90402  1.97902   0.21    0.648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exercise    -0.02297  0.00489  22.09  2.6e-06 ***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month       -0.96053  0.16435  34.16  5.1e-09 ***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QIC(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ar.fitted.model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115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849" y="622820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50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3446585" y="461107"/>
            <a:ext cx="6049108" cy="59521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ADDITIONAL EXERCISE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0CDB6-7D15-48E7-825F-454096193834}"/>
              </a:ext>
            </a:extLst>
          </p:cNvPr>
          <p:cNvSpPr txBox="1"/>
          <p:nvPr/>
        </p:nvSpPr>
        <p:spPr>
          <a:xfrm>
            <a:off x="6630873" y="2611306"/>
            <a:ext cx="3883624" cy="1026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Estimated Correlation Parameters: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    0.912  0.0556</a:t>
            </a:r>
          </a:p>
        </p:txBody>
      </p:sp>
    </p:spTree>
    <p:extLst>
      <p:ext uri="{BB962C8B-B14F-4D97-AF65-F5344CB8AC3E}">
        <p14:creationId xmlns:p14="http://schemas.microsoft.com/office/powerpoint/2010/main" val="41375538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821" y="1140591"/>
            <a:ext cx="11526357" cy="5256302"/>
          </a:xfrm>
        </p:spPr>
        <p:txBody>
          <a:bodyPr>
            <a:noAutofit/>
          </a:bodyPr>
          <a:lstStyle/>
          <a:p>
            <a:pPr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#fitting GEE model with 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compound symmetric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working correlation matrix</a:t>
            </a:r>
          </a:p>
          <a:p>
            <a:pPr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cs.fitted.model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(BMI ~ group + gender + exercise + month, data=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id=id, family=gaussian(link="identity"),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"exchangeable"))</a:t>
            </a:r>
          </a:p>
          <a:p>
            <a:pPr algn="l"/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Coefficients: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Estimate 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Wald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(&gt;|W|)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36.78987  1.77243 430.84  &lt; 2e-16 ***</a:t>
            </a:r>
          </a:p>
          <a:p>
            <a:pPr algn="l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groupInt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-3.57677  2.06691   2.99    0.084 .  </a:t>
            </a:r>
          </a:p>
          <a:p>
            <a:pPr algn="l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0.99212  1.98382   0.25    0.617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exercise    -0.02777  0.00574  23.37  1.3e-06 ***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month       -0.95011  0.20191  22.14  2.5e-06 ***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QIC(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cs.fitted.model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115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849" y="622820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51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3446585" y="461107"/>
            <a:ext cx="6049108" cy="59521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ADDITIONAL EXERCISE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0CDB6-7D15-48E7-825F-454096193834}"/>
              </a:ext>
            </a:extLst>
          </p:cNvPr>
          <p:cNvSpPr txBox="1"/>
          <p:nvPr/>
        </p:nvSpPr>
        <p:spPr>
          <a:xfrm>
            <a:off x="6630873" y="2611306"/>
            <a:ext cx="3883624" cy="1026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Estimated Correlation Parameters: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    0.887  0.0651</a:t>
            </a:r>
          </a:p>
        </p:txBody>
      </p:sp>
    </p:spTree>
    <p:extLst>
      <p:ext uri="{BB962C8B-B14F-4D97-AF65-F5344CB8AC3E}">
        <p14:creationId xmlns:p14="http://schemas.microsoft.com/office/powerpoint/2010/main" val="41675259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821" y="1140591"/>
            <a:ext cx="11526357" cy="5256302"/>
          </a:xfrm>
        </p:spPr>
        <p:txBody>
          <a:bodyPr>
            <a:noAutofit/>
          </a:bodyPr>
          <a:lstStyle/>
          <a:p>
            <a:pPr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#fitting GEE model with 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independent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working correlation matrix</a:t>
            </a:r>
          </a:p>
          <a:p>
            <a:pPr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ind.fitted.model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(BMI ~ group + gender + exercise + month, data=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id=id, family=gaussian(link="identity"),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"independence"))</a:t>
            </a:r>
          </a:p>
          <a:p>
            <a:pPr algn="l"/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Coefficients: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Wald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(&gt;|W|)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 36.3214  1.8095 402.92  &lt; 2e-16 ***</a:t>
            </a:r>
          </a:p>
          <a:p>
            <a:pPr algn="l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groupInt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-4.6539  1.9882   5.48    0.019 *  </a:t>
            </a:r>
          </a:p>
          <a:p>
            <a:pPr algn="l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1.0787  1.9477   0.31    0.580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exercise      0.0250  0.0186   1.82    0.177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month        -1.4161  0.2930  23.36  1.3e-06 ***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QIC(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ind.fitted.model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120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849" y="622820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52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3446585" y="461107"/>
            <a:ext cx="6049108" cy="59521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ADDITIONAL EXERCISE SOLUTION</a:t>
            </a:r>
          </a:p>
        </p:txBody>
      </p:sp>
    </p:spTree>
    <p:extLst>
      <p:ext uri="{BB962C8B-B14F-4D97-AF65-F5344CB8AC3E}">
        <p14:creationId xmlns:p14="http://schemas.microsoft.com/office/powerpoint/2010/main" val="36960728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72563" y="911737"/>
                <a:ext cx="11526357" cy="4877255"/>
              </a:xfrm>
            </p:spPr>
            <p:txBody>
              <a:bodyPr>
                <a:noAutofit/>
              </a:bodyPr>
              <a:lstStyle/>
              <a:p>
                <a:pPr marL="342900" indent="-342900" algn="l">
                  <a:buFont typeface="Wingdings" panose="05000000000000000000" pitchFamily="2" charset="2"/>
                  <a:buChar char="q"/>
                </a:pPr>
                <a:r>
                  <a:rPr lang="en-US" dirty="0"/>
                  <a:t>(f) Choose the best-fitted model with respect to the QIC criterion.</a:t>
                </a:r>
              </a:p>
              <a:p>
                <a:pPr algn="l"/>
                <a:endParaRPr lang="en-US" sz="800" dirty="0"/>
              </a:p>
              <a:p>
                <a:pPr algn="l"/>
                <a:r>
                  <a:rPr lang="en-US" dirty="0"/>
                  <a:t>The models with the </a:t>
                </a:r>
                <a:r>
                  <a:rPr lang="en-US" dirty="0">
                    <a:highlight>
                      <a:srgbClr val="FFFF00"/>
                    </a:highlight>
                  </a:rPr>
                  <a:t>autoregressive</a:t>
                </a:r>
                <a:r>
                  <a:rPr lang="en-US" dirty="0"/>
                  <a:t> and </a:t>
                </a:r>
                <a:r>
                  <a:rPr lang="en-US" dirty="0">
                    <a:highlight>
                      <a:srgbClr val="FFFF00"/>
                    </a:highlight>
                  </a:rPr>
                  <a:t>compound symmetric  </a:t>
                </a:r>
                <a:r>
                  <a:rPr lang="en-US" dirty="0"/>
                  <a:t>working correlation matrices have the smallest QIC value and thus has the best fit.</a:t>
                </a:r>
              </a:p>
              <a:p>
                <a:pPr algn="l"/>
                <a:endParaRPr lang="en-US" sz="800" dirty="0"/>
              </a:p>
              <a:p>
                <a:pPr marL="342900" indent="-342900" algn="l">
                  <a:buFont typeface="Wingdings" panose="05000000000000000000" pitchFamily="2" charset="2"/>
                  <a:buChar char="q"/>
                </a:pPr>
                <a:r>
                  <a:rPr lang="en-US" dirty="0"/>
                  <a:t> (g) For the best-fitted model, write down the fitted model. Estimate all parameters. Discuss what predictors are significant at the 5% level.</a:t>
                </a:r>
              </a:p>
              <a:p>
                <a:pPr algn="l"/>
                <a:r>
                  <a:rPr lang="en-US" dirty="0"/>
                  <a:t>We pick the GEE model with the </a:t>
                </a:r>
                <a:r>
                  <a:rPr lang="en-US" dirty="0">
                    <a:highlight>
                      <a:srgbClr val="FFFF00"/>
                    </a:highlight>
                  </a:rPr>
                  <a:t>compound symmetric </a:t>
                </a:r>
                <a:r>
                  <a:rPr lang="en-US" dirty="0"/>
                  <a:t>working correlation matrix (it is simpler). The fitted model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𝐵𝑀𝐼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36.78987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3.57677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𝑖𝑛𝑡𝑒𝑟𝑣𝑒𝑛𝑡𝑖𝑜𝑛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+0.99212∙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𝑚𝑎𝑙𝑒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−0.02777∙</m:t>
                    </m:r>
                    <m:r>
                      <m:rPr>
                        <m:nor/>
                      </m:rPr>
                      <a:rPr lang="en-US" i="1"/>
                      <m:t>exercise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95011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𝑚𝑜𝑛𝑡h</m:t>
                    </m:r>
                  </m:oMath>
                </a14:m>
                <a:r>
                  <a:rPr lang="en-US" dirty="0"/>
                  <a:t>, with the estimated working correlation matrix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.887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.887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.887</m:t>
                            </m:r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.887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.887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.887</m:t>
                            </m:r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.887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.887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.887</m:t>
                            </m:r>
                          </m:e>
                        </m:eqAr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.887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.887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.887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.  Typical length of daily exercise and month into </a:t>
                </a:r>
              </a:p>
              <a:p>
                <a:pPr algn="l"/>
                <a:r>
                  <a:rPr lang="en-US" dirty="0"/>
                  <a:t>the study are significant predictors.</a:t>
                </a:r>
                <a:endParaRPr lang="en-US" dirty="0">
                  <a:latin typeface="Lucida Console" panose="020B0609040504020204" pitchFamily="49" charset="0"/>
                  <a:cs typeface="Courier New" panose="02070309020205020404" pitchFamily="49" charset="0"/>
                </a:endParaRPr>
              </a:p>
              <a:p>
                <a:pPr algn="l"/>
                <a:endParaRPr lang="en-US" dirty="0"/>
              </a:p>
              <a:p>
                <a:pPr algn="l"/>
                <a:endParaRPr lang="en-US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72563" y="911737"/>
                <a:ext cx="11526357" cy="4877255"/>
              </a:xfrm>
              <a:blipFill>
                <a:blip r:embed="rId2"/>
                <a:stretch>
                  <a:fillRect l="-847" t="-1750" b="-10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849" y="622820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53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3516923" y="339972"/>
            <a:ext cx="6049108" cy="57176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ADDITIONAL EXERCISE SOLUTION</a:t>
            </a:r>
          </a:p>
        </p:txBody>
      </p:sp>
    </p:spTree>
    <p:extLst>
      <p:ext uri="{BB962C8B-B14F-4D97-AF65-F5344CB8AC3E}">
        <p14:creationId xmlns:p14="http://schemas.microsoft.com/office/powerpoint/2010/main" val="30016881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46812" y="1101514"/>
                <a:ext cx="11526357" cy="5033563"/>
              </a:xfrm>
            </p:spPr>
            <p:txBody>
              <a:bodyPr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𝐵𝑀𝐼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=36.78987−3.57677∙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𝑖𝑛𝑡𝑒𝑟𝑣𝑒𝑛𝑡𝑖𝑜𝑛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+0.99212∙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𝑚𝑎𝑙𝑒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−0.02777∙</m:t>
                      </m:r>
                      <m:r>
                        <m:rPr>
                          <m:nor/>
                        </m:rPr>
                        <a:rPr lang="en-US" sz="1800" i="1"/>
                        <m:t>exercise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−0.95011∙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𝑚𝑜𝑛𝑡h</m:t>
                      </m:r>
                    </m:oMath>
                  </m:oMathPara>
                </a14:m>
                <a:endParaRPr lang="en-US" sz="1800" dirty="0"/>
              </a:p>
              <a:p>
                <a:pPr algn="l"/>
                <a:endParaRPr lang="en-US" sz="1800" dirty="0"/>
              </a:p>
              <a:p>
                <a:pPr marL="342900" indent="-342900" algn="l">
                  <a:buFont typeface="Wingdings" panose="05000000000000000000" pitchFamily="2" charset="2"/>
                  <a:buChar char="q"/>
                </a:pPr>
                <a:r>
                  <a:rPr lang="en-US" dirty="0"/>
                  <a:t>(h) Interpret the estimated significant regression coefficients. Is the intervention efficient?</a:t>
                </a:r>
              </a:p>
              <a:p>
                <a:pPr marL="342900" indent="-342900" algn="l"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457200" indent="-457200" algn="l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B0F0"/>
                    </a:solidFill>
                  </a:rPr>
                  <a:t>Exercise:</a:t>
                </a:r>
                <a:r>
                  <a:rPr lang="en-US" dirty="0"/>
                  <a:t> As the length of daily exercise increases by one minute, the estimated average BMI decreases by 0.02777 units. </a:t>
                </a:r>
              </a:p>
              <a:p>
                <a:pPr marL="457200" indent="-457200" algn="l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B0F0"/>
                    </a:solidFill>
                  </a:rPr>
                  <a:t>Month:</a:t>
                </a:r>
                <a:r>
                  <a:rPr lang="en-US" dirty="0"/>
                  <a:t> It is estimated that the average BMI decreases by 0.95011 units for every additional month in the study.</a:t>
                </a:r>
              </a:p>
              <a:p>
                <a:pPr marL="457200" indent="-457200" algn="l">
                  <a:buFont typeface="Wingdings" panose="05000000000000000000" pitchFamily="2" charset="2"/>
                  <a:buChar char="Ø"/>
                </a:pPr>
                <a:r>
                  <a:rPr lang="en-US" dirty="0"/>
                  <a:t>Group is not a significant predictor, thus from the statistical point of view, the intervention is not efficient.</a:t>
                </a:r>
              </a:p>
              <a:p>
                <a:pPr algn="l"/>
                <a:endParaRPr lang="en-US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46812" y="1101514"/>
                <a:ext cx="11526357" cy="5033563"/>
              </a:xfrm>
              <a:blipFill>
                <a:blip r:embed="rId2"/>
                <a:stretch>
                  <a:fillRect l="-687" t="-727" r="-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849" y="622820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54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3227754" y="445477"/>
            <a:ext cx="6049108" cy="59521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ADDITIONAL EXERCISE SOLUTION</a:t>
            </a:r>
          </a:p>
        </p:txBody>
      </p:sp>
    </p:spTree>
    <p:extLst>
      <p:ext uri="{BB962C8B-B14F-4D97-AF65-F5344CB8AC3E}">
        <p14:creationId xmlns:p14="http://schemas.microsoft.com/office/powerpoint/2010/main" val="17939351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46812" y="1117145"/>
                <a:ext cx="11526357" cy="5002301"/>
              </a:xfrm>
            </p:spPr>
            <p:txBody>
              <a:bodyPr>
                <a:noAutofit/>
              </a:bodyPr>
              <a:lstStyle/>
              <a:p>
                <a:pPr marL="342900" indent="-342900" algn="l">
                  <a:buFont typeface="Wingdings" panose="05000000000000000000" pitchFamily="2" charset="2"/>
                  <a:buChar char="q"/>
                </a:pPr>
                <a:r>
                  <a:rPr lang="en-US" dirty="0"/>
                  <a:t>(</a:t>
                </a:r>
                <a:r>
                  <a:rPr lang="en-US" dirty="0" err="1"/>
                  <a:t>i</a:t>
                </a:r>
                <a:r>
                  <a:rPr lang="en-US" dirty="0"/>
                  <a:t>) Compute the predicted BMI at 3 months for an intervention group male participant, if he exercises for 1 hour every day.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Ø"/>
                </a:pPr>
                <a:r>
                  <a:rPr lang="en-US" dirty="0"/>
                  <a:t>Predicted BMI is 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Ø"/>
                </a:pPr>
                <a:r>
                  <a:rPr lang="en-US" dirty="0"/>
                  <a:t>By hand: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𝐵𝑀𝐼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=36.78987−3.57677∙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+0.99212∙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−0.02777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−0.95011∙3=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29.68869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/>
                  <a:t>  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Ø"/>
                </a:pPr>
                <a:r>
                  <a:rPr lang="en-US" dirty="0"/>
                  <a:t>In R: </a:t>
                </a:r>
              </a:p>
              <a:p>
                <a:pPr algn="l"/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print(predict(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cs.fitted.model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data.frame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(group="Int", gender="M",</a:t>
                </a:r>
              </a:p>
              <a:p>
                <a:pPr algn="l"/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exercise=60, month=3)))</a:t>
                </a:r>
              </a:p>
              <a:p>
                <a:pPr algn="l"/>
                <a:r>
                  <a:rPr lang="en-US" sz="2000" dirty="0">
                    <a:latin typeface="Lucida Console" panose="020B0609040504020204" pitchFamily="49" charset="0"/>
                  </a:rPr>
                  <a:t>29.7</a:t>
                </a:r>
                <a:r>
                  <a:rPr lang="en-US" dirty="0"/>
                  <a:t> </a:t>
                </a:r>
              </a:p>
              <a:p>
                <a:pPr algn="l"/>
                <a:endParaRPr lang="en-US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46812" y="1117145"/>
                <a:ext cx="11526357" cy="5002301"/>
              </a:xfrm>
              <a:blipFill>
                <a:blip r:embed="rId2"/>
                <a:stretch>
                  <a:fillRect l="-687" t="-1705" r="-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849" y="622820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55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3196493" y="445478"/>
            <a:ext cx="6049108" cy="61084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ADDITIONAL EXERCISE SOLUTION</a:t>
            </a:r>
          </a:p>
        </p:txBody>
      </p:sp>
    </p:spTree>
    <p:extLst>
      <p:ext uri="{BB962C8B-B14F-4D97-AF65-F5344CB8AC3E}">
        <p14:creationId xmlns:p14="http://schemas.microsoft.com/office/powerpoint/2010/main" val="2574822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99652-0848-4F5E-869C-510DD171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8145" y="6101157"/>
            <a:ext cx="491440" cy="365125"/>
          </a:xfrm>
        </p:spPr>
        <p:txBody>
          <a:bodyPr/>
          <a:lstStyle/>
          <a:p>
            <a:fld id="{3A98EE3D-8CD1-4C3F-BD1C-C98C9596463C}" type="slidenum">
              <a:rPr lang="en-US" sz="1800" smtClean="0">
                <a:solidFill>
                  <a:srgbClr val="00B0F0"/>
                </a:solidFill>
              </a:rPr>
              <a:t>56</a:t>
            </a:fld>
            <a:endParaRPr lang="en-US" sz="1800" dirty="0">
              <a:solidFill>
                <a:srgbClr val="00B0F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97263D-EC83-43E7-AE0D-4FCC96D28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98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773" y="353568"/>
            <a:ext cx="10012291" cy="6949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 </a:t>
            </a:r>
            <a:r>
              <a:rPr lang="en-US" sz="3200" dirty="0">
                <a:solidFill>
                  <a:srgbClr val="00B0F0"/>
                </a:solidFill>
              </a:rPr>
              <a:t>MIXED-EFFECTS MODEL FOR NORMAL RESPONSE:</a:t>
            </a:r>
            <a:br>
              <a:rPr lang="en-US" sz="3200" dirty="0">
                <a:solidFill>
                  <a:srgbClr val="00B0F0"/>
                </a:solidFill>
              </a:rPr>
            </a:br>
            <a:r>
              <a:rPr lang="en-US" sz="3200" dirty="0">
                <a:solidFill>
                  <a:srgbClr val="00B0F0"/>
                </a:solidFill>
              </a:rPr>
              <a:t>Mathematics Explained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E71EA-C0CD-452C-8483-A0E0F9FAE2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0583" y="1267968"/>
                <a:ext cx="10758054" cy="516839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r>
                  <a:rPr lang="en-US" sz="24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>
                    <a:solidFill>
                      <a:schemeClr val="tx1"/>
                    </a:solidFill>
                  </a:rPr>
                  <a:t>Measurements are collected on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>
                    <a:solidFill>
                      <a:schemeClr val="tx1"/>
                    </a:solidFill>
                  </a:rPr>
                  <a:t>individuals at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6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>
                    <a:solidFill>
                      <a:schemeClr val="tx1"/>
                    </a:solidFill>
                  </a:rPr>
                  <a:t>(or under conditions</a:t>
                </a:r>
                <a14:m>
                  <m:oMath xmlns:m="http://schemas.openxmlformats.org/officeDocument/2006/math">
                    <m:r>
                      <a:rPr lang="en-US" sz="2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1, 2, …, 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). </m:t>
                    </m:r>
                  </m:oMath>
                </a14:m>
                <a:r>
                  <a:rPr lang="en-US" sz="2500" dirty="0"/>
                  <a:t>𝑇𝑖𝑚𝑒𝑠 (𝑐𝑜𝑛𝑑𝑖𝑡𝑖𝑜𝑛𝑠) 𝑎𝑟𝑒 𝑢𝑠𝑒𝑑 𝑎𝑠 𝑐𝑜𝑛𝑡𝑖𝑛𝑢𝑜𝑢𝑠 𝑣𝑎𝑟𝑖𝑎𝑏𝑙𝑒𝑠. 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r>
                  <a:rPr lang="en-US" dirty="0"/>
                  <a:t> </a:t>
                </a:r>
                <a:r>
                  <a:rPr lang="en-US" sz="2800" dirty="0"/>
                  <a:t>For </a:t>
                </a:r>
                <a:r>
                  <a:rPr lang="en-US" dirty="0"/>
                  <a:t>the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err="1"/>
                  <a:t>th</a:t>
                </a:r>
                <a:r>
                  <a:rPr lang="en-US" sz="2800" dirty="0"/>
                  <a:t> individual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the response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/>
                  <a:t> and predictors are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800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𝑘𝑖𝑗</m:t>
                        </m:r>
                      </m:sub>
                    </m:sSub>
                  </m:oMath>
                </a14:m>
                <a:r>
                  <a:rPr lang="en-US" sz="2800" dirty="0"/>
                  <a:t>. The model is</a:t>
                </a:r>
                <a:endParaRPr lang="en-US" sz="8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8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𝑘𝑖𝑗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0" i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400" b="0" i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𝑟𝑎𝑛𝑑𝑜𝑚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𝑖𝑛𝑡𝑒𝑟𝑐𝑒𝑝𝑡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is </a:t>
                </a:r>
                <a:r>
                  <a:rPr lang="en-US" i="1" dirty="0">
                    <a:solidFill>
                      <a:srgbClr val="00B0F0"/>
                    </a:solidFill>
                  </a:rPr>
                  <a:t>random slope</a:t>
                </a:r>
                <a:r>
                  <a:rPr lang="en-US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𝑟𝑎𝑛𝑑𝑜𝑚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𝑒𝑟𝑟𝑜𝑟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Random intercepts are independent, random slopes are independent, and random errors are independent. Covariance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E71EA-C0CD-452C-8483-A0E0F9FAE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583" y="1267968"/>
                <a:ext cx="10758054" cy="5168392"/>
              </a:xfrm>
              <a:blipFill>
                <a:blip r:embed="rId2"/>
                <a:stretch>
                  <a:fillRect l="-1190" t="-943" r="-510" b="-4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99652-0848-4F5E-869C-510DD171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8637" y="6139307"/>
            <a:ext cx="292780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6</a:t>
            </a:fld>
            <a:endParaRPr lang="en-US" sz="2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45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773" y="353568"/>
            <a:ext cx="10012291" cy="6949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 </a:t>
            </a:r>
            <a:r>
              <a:rPr lang="en-US" sz="3200" dirty="0">
                <a:solidFill>
                  <a:srgbClr val="00B0F0"/>
                </a:solidFill>
              </a:rPr>
              <a:t>MIXED-EFFECTS MODEL FOR NORMAL RESPONSE:</a:t>
            </a:r>
            <a:br>
              <a:rPr lang="en-US" sz="3200" dirty="0">
                <a:solidFill>
                  <a:srgbClr val="00B0F0"/>
                </a:solidFill>
              </a:rPr>
            </a:br>
            <a:r>
              <a:rPr lang="en-US" sz="3200" dirty="0">
                <a:solidFill>
                  <a:srgbClr val="00B0F0"/>
                </a:solidFill>
              </a:rPr>
              <a:t>Mathematics Explained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E71EA-C0CD-452C-8483-A0E0F9FAE2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4891" y="1453548"/>
                <a:ext cx="10758054" cy="4929779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r>
                  <a:rPr lang="en-US" sz="2600" dirty="0">
                    <a:solidFill>
                      <a:schemeClr val="tx1"/>
                    </a:solidFill>
                  </a:rPr>
                  <a:t> In the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𝑘𝑖𝑗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terms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𝑘𝑖𝑗</m:t>
                        </m:r>
                      </m:sub>
                    </m:sSub>
                  </m:oMath>
                </a14:m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are called </a:t>
                </a:r>
                <a:r>
                  <a:rPr lang="en-US" sz="2600" i="1" dirty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fixed-effect terms</a:t>
                </a:r>
                <a:r>
                  <a:rPr lang="en-US" sz="2600" dirty="0">
                    <a:ea typeface="Cambria Math" panose="02040503050406030204" pitchFamily="18" charset="0"/>
                  </a:rPr>
                  <a:t>,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6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are called </a:t>
                </a:r>
                <a:r>
                  <a:rPr lang="en-US" sz="2600" i="1" dirty="0">
                    <a:solidFill>
                      <a:srgbClr val="00B0F0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random-effect terms</a:t>
                </a:r>
                <a:r>
                  <a:rPr lang="en-US" sz="26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, so overall, the model is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6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called a </a:t>
                </a:r>
                <a:r>
                  <a:rPr lang="en-US" sz="2600" i="1" dirty="0">
                    <a:solidFill>
                      <a:srgbClr val="00B0F0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mixed-effects model</a:t>
                </a:r>
                <a:r>
                  <a:rPr lang="en-US" sz="26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.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" dirty="0"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r>
                  <a:rPr lang="en-US" sz="26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It can be shown that for two different individuals, the responses are independent: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6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 for any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" dirty="0"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r>
                  <a:rPr lang="en-US" sz="24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26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It can be shown that observations within the same individual are correlated: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600" dirty="0"/>
                  <a:t>for any given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and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)+</m:t>
                    </m:r>
                    <m:sSubSup>
                      <m:sSub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600" dirty="0"/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E71EA-C0CD-452C-8483-A0E0F9FAE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4891" y="1453548"/>
                <a:ext cx="10758054" cy="4929779"/>
              </a:xfrm>
              <a:blipFill>
                <a:blip r:embed="rId2"/>
                <a:stretch>
                  <a:fillRect l="-1020" t="-865" r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99652-0848-4F5E-869C-510DD171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8637" y="6139307"/>
            <a:ext cx="292780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7</a:t>
            </a:fld>
            <a:endParaRPr lang="en-US" sz="2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988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773" y="353568"/>
            <a:ext cx="10012291" cy="6949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 </a:t>
            </a:r>
            <a:r>
              <a:rPr lang="en-US" sz="3200" dirty="0">
                <a:solidFill>
                  <a:srgbClr val="00B0F0"/>
                </a:solidFill>
              </a:rPr>
              <a:t>MIXED-EFFECTS MODEL FOR NORMAL RESPONSE:</a:t>
            </a:r>
            <a:br>
              <a:rPr lang="en-US" sz="3200" dirty="0">
                <a:solidFill>
                  <a:srgbClr val="00B0F0"/>
                </a:solidFill>
              </a:rPr>
            </a:br>
            <a:r>
              <a:rPr lang="en-US" sz="3200" dirty="0">
                <a:solidFill>
                  <a:srgbClr val="00B0F0"/>
                </a:solidFill>
              </a:rPr>
              <a:t>Mathematics Explained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E71EA-C0CD-452C-8483-A0E0F9FAE2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4891" y="1453548"/>
                <a:ext cx="10758054" cy="4929779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 In this model,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a normally distributed random variable with</a:t>
                </a:r>
              </a:p>
              <a:p>
                <a:pPr marL="0" indent="0">
                  <a:buNone/>
                </a:pPr>
                <a:r>
                  <a:rPr lang="en-US" dirty="0"/>
                  <a:t>    mean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and variance</a:t>
                </a:r>
              </a:p>
              <a:p>
                <a:pPr marL="0" indent="0">
                  <a:buNone/>
                </a:pPr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 Parameters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 Fitted model has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and the estimated parameters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R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E71EA-C0CD-452C-8483-A0E0F9FAE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4891" y="1453548"/>
                <a:ext cx="10758054" cy="4929779"/>
              </a:xfrm>
              <a:blipFill>
                <a:blip r:embed="rId2"/>
                <a:stretch>
                  <a:fillRect l="-963" t="-1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99652-0848-4F5E-869C-510DD171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8637" y="6139307"/>
            <a:ext cx="292780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8</a:t>
            </a:fld>
            <a:endParaRPr lang="en-US" sz="2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400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36437" y="1232733"/>
                <a:ext cx="11519126" cy="4587830"/>
              </a:xfrm>
            </p:spPr>
            <p:txBody>
              <a:bodyPr>
                <a:noAutofit/>
              </a:bodyPr>
              <a:lstStyle/>
              <a:p>
                <a:pPr marL="571500" indent="-571500" algn="l">
                  <a:buFont typeface="Wingdings" panose="05000000000000000000" pitchFamily="2" charset="2"/>
                  <a:buChar char="q"/>
                </a:pPr>
                <a:r>
                  <a:rPr lang="en-US" sz="2600" i="0" dirty="0">
                    <a:solidFill>
                      <a:srgbClr val="00B0F0"/>
                    </a:solidFill>
                  </a:rPr>
                  <a:t>Interpretation of fitted coefficients</a:t>
                </a:r>
                <a:r>
                  <a:rPr lang="en-US" sz="2600" i="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571500" indent="-571500" algn="l">
                  <a:buFont typeface="Wingdings" panose="05000000000000000000" pitchFamily="2" charset="2"/>
                  <a:buChar char="q"/>
                </a:pPr>
                <a:endParaRPr lang="en-US" sz="200" i="0" dirty="0">
                  <a:solidFill>
                    <a:schemeClr val="tx1"/>
                  </a:solidFill>
                </a:endParaRPr>
              </a:p>
              <a:p>
                <a:pPr marL="457200" indent="-457200" algn="l">
                  <a:buFont typeface="Wingdings" panose="05000000000000000000" pitchFamily="2" charset="2"/>
                  <a:buChar char="§"/>
                </a:pP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i="0" dirty="0">
                    <a:solidFill>
                      <a:schemeClr val="tx1"/>
                    </a:solidFill>
                  </a:rPr>
                  <a:t>If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i="0" dirty="0">
                    <a:solidFill>
                      <a:schemeClr val="tx1"/>
                    </a:solidFill>
                  </a:rPr>
                  <a:t>is continuous,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i="0" dirty="0">
                    <a:solidFill>
                      <a:schemeClr val="tx1"/>
                    </a:solidFill>
                  </a:rPr>
                  <a:t>represents the change in the estimated mean of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i="0" dirty="0">
                    <a:solidFill>
                      <a:schemeClr val="tx1"/>
                    </a:solidFill>
                  </a:rPr>
                  <a:t>for a </a:t>
                </a:r>
              </a:p>
              <a:p>
                <a:pPr algn="l"/>
                <a:r>
                  <a:rPr lang="en-US" sz="2400" i="0" dirty="0">
                    <a:solidFill>
                      <a:schemeClr val="tx1"/>
                    </a:solidFill>
                  </a:rPr>
                  <a:t>      one-unit increase in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</m:oMath>
                </a14:m>
                <a:r>
                  <a:rPr lang="en-US" sz="2400" i="0" dirty="0">
                    <a:solidFill>
                      <a:schemeClr val="tx1"/>
                    </a:solidFill>
                  </a:rPr>
                  <a:t>provided all the other variables are unchanged. Indeed,  </a:t>
                </a:r>
              </a:p>
              <a:p>
                <a:pPr algn="l"/>
                <a:r>
                  <a:rPr lang="en-US" sz="2000" b="0" dirty="0"/>
                  <a:t>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0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l"/>
                <a:endParaRPr lang="en-US" sz="800" i="0" dirty="0">
                  <a:solidFill>
                    <a:schemeClr val="tx1"/>
                  </a:solidFill>
                </a:endParaRPr>
              </a:p>
              <a:p>
                <a:pPr marL="342900" indent="-342900" algn="l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</a:rPr>
                  <a:t>  </a:t>
                </a:r>
                <a:r>
                  <a:rPr lang="en-US" sz="2400" i="0" dirty="0">
                    <a:solidFill>
                      <a:schemeClr val="tx1"/>
                    </a:solidFill>
                  </a:rPr>
                  <a:t>If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i="0" dirty="0">
                    <a:solidFill>
                      <a:schemeClr val="tx1"/>
                    </a:solidFill>
                  </a:rPr>
                  <a:t>is a 0 - 1 variable,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i="0" dirty="0">
                    <a:solidFill>
                      <a:schemeClr val="tx1"/>
                    </a:solidFill>
                  </a:rPr>
                  <a:t>is interpreted as the difference of the estimated  </a:t>
                </a:r>
              </a:p>
              <a:p>
                <a:pPr algn="l"/>
                <a:r>
                  <a:rPr lang="en-US" sz="2400" dirty="0">
                    <a:solidFill>
                      <a:schemeClr val="tx1"/>
                    </a:solidFill>
                  </a:rPr>
                  <a:t>     </a:t>
                </a:r>
                <a:r>
                  <a:rPr lang="en-US" sz="2400" i="0" dirty="0">
                    <a:solidFill>
                      <a:schemeClr val="tx1"/>
                    </a:solidFill>
                  </a:rPr>
                  <a:t> means of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i="0" dirty="0">
                    <a:solidFill>
                      <a:schemeClr val="tx1"/>
                    </a:solidFill>
                  </a:rPr>
                  <a:t>for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i="0" dirty="0">
                    <a:solidFill>
                      <a:schemeClr val="tx1"/>
                    </a:solidFill>
                  </a:rPr>
                  <a:t>and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</m:oMath>
                </a14:m>
                <a:r>
                  <a:rPr lang="en-US" sz="2400" i="0" dirty="0">
                    <a:solidFill>
                      <a:schemeClr val="tx1"/>
                    </a:solidFill>
                  </a:rPr>
                  <a:t>controlling for the other predictors. Indeed</a:t>
                </a:r>
                <a:r>
                  <a:rPr lang="en-US" sz="2400" dirty="0">
                    <a:solidFill>
                      <a:schemeClr val="tx1"/>
                    </a:solidFill>
                  </a:rPr>
                  <a:t>,  </a:t>
                </a:r>
              </a:p>
              <a:p>
                <a:pPr algn="l"/>
                <a:r>
                  <a:rPr lang="en-US" sz="2100" dirty="0">
                    <a:solidFill>
                      <a:schemeClr val="tx1"/>
                    </a:solidFill>
                  </a:rPr>
                  <a:t>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sSub>
                      <m:sSubPr>
                        <m:ctrlPr>
                          <a:rPr lang="en-US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sSub>
                          <m:sSubPr>
                            <m:ctrlP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sz="2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sSub>
                      <m:sSubPr>
                        <m:ctrlPr>
                          <a:rPr lang="en-US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sSub>
                          <m:sSubPr>
                            <m:ctrlP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US" sz="2100" b="0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1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100" b="0" i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1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1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1</m:t>
                    </m:r>
                    <m:r>
                      <a:rPr lang="en-US" sz="2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100" i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100" i="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1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1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sz="21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100" dirty="0"/>
                  <a:t>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100" i="0" dirty="0">
                    <a:solidFill>
                      <a:schemeClr val="tx1"/>
                    </a:solidFill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100" i="0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l"/>
                <a:endParaRPr lang="en-US" sz="400" i="0" dirty="0">
                  <a:solidFill>
                    <a:schemeClr val="tx1"/>
                  </a:solidFill>
                </a:endParaRPr>
              </a:p>
              <a:p>
                <a:pPr marL="571500" indent="-571500" algn="l">
                  <a:buFont typeface="Wingdings" panose="05000000000000000000" pitchFamily="2" charset="2"/>
                  <a:buChar char="q"/>
                </a:pPr>
                <a:r>
                  <a:rPr lang="en-US" sz="2600" dirty="0">
                    <a:solidFill>
                      <a:srgbClr val="00B0F0"/>
                    </a:solidFill>
                  </a:rPr>
                  <a:t>Prediction</a:t>
                </a:r>
                <a:r>
                  <a:rPr lang="en-US" sz="2600" dirty="0"/>
                  <a:t>:</a:t>
                </a:r>
                <a:r>
                  <a:rPr lang="en-US" dirty="0"/>
                  <a:t> For a given set of predictors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0</m:t>
                        </m:r>
                      </m:sup>
                    </m:sSubSup>
                    <m:r>
                      <a:rPr lang="en-US">
                        <a:latin typeface="Cambria Math"/>
                      </a:rPr>
                      <m:t>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0</m:t>
                        </m:r>
                      </m:sup>
                    </m:sSubSup>
                    <m:r>
                      <a:rPr lang="en-US">
                        <a:latin typeface="Cambria Math"/>
                      </a:rPr>
                      <m:t>, …,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0</m:t>
                        </m:r>
                      </m:sup>
                    </m:sSubSup>
                    <m:r>
                      <a:rPr lang="en-US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the predicted response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is computed as:</a:t>
                </a:r>
              </a:p>
              <a:p>
                <a:pPr algn="l"/>
                <a:r>
                  <a:rPr lang="en-US" dirty="0"/>
                  <a:t>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0</m:t>
                        </m:r>
                      </m:sup>
                    </m:sSubSup>
                    <m:r>
                      <a:rPr lang="en-US">
                        <a:latin typeface="Cambria Math"/>
                      </a:rPr>
                      <m:t>+…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0</m:t>
                        </m:r>
                      </m:sup>
                    </m:sSubSup>
                    <m:r>
                      <a:rPr lang="en-US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/>
                          </a:rPr>
                          <m:t>𝑘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457200" indent="-457200" algn="l">
                  <a:buFont typeface="Wingdings" panose="05000000000000000000" pitchFamily="2" charset="2"/>
                  <a:buChar char="q"/>
                </a:pPr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36437" y="1232733"/>
                <a:ext cx="11519126" cy="4587830"/>
              </a:xfrm>
              <a:blipFill>
                <a:blip r:embed="rId2"/>
                <a:stretch>
                  <a:fillRect l="-794" t="-1992" r="-847" b="-13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6647" y="6082305"/>
            <a:ext cx="369708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9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B92E30-F511-46C7-BF1D-673C850E46A9}"/>
              </a:ext>
            </a:extLst>
          </p:cNvPr>
          <p:cNvSpPr txBox="1">
            <a:spLocks/>
          </p:cNvSpPr>
          <p:nvPr/>
        </p:nvSpPr>
        <p:spPr>
          <a:xfrm>
            <a:off x="1164356" y="410570"/>
            <a:ext cx="10012291" cy="6949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 </a:t>
            </a:r>
            <a:r>
              <a:rPr lang="en-US" sz="3200" dirty="0">
                <a:solidFill>
                  <a:srgbClr val="00B0F0"/>
                </a:solidFill>
              </a:rPr>
              <a:t>MIXED-EFFECTS MODEL FOR NORMAL RESPONSE:</a:t>
            </a:r>
            <a:br>
              <a:rPr lang="en-US" sz="3200" dirty="0">
                <a:solidFill>
                  <a:srgbClr val="00B0F0"/>
                </a:solidFill>
              </a:rPr>
            </a:br>
            <a:r>
              <a:rPr lang="en-US" sz="3200" dirty="0">
                <a:solidFill>
                  <a:srgbClr val="00B0F0"/>
                </a:solidFill>
              </a:rPr>
              <a:t>Mathematics Explained (Continued)</a:t>
            </a:r>
          </a:p>
        </p:txBody>
      </p:sp>
    </p:spTree>
    <p:extLst>
      <p:ext uri="{BB962C8B-B14F-4D97-AF65-F5344CB8AC3E}">
        <p14:creationId xmlns:p14="http://schemas.microsoft.com/office/powerpoint/2010/main" val="3929121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4794</TotalTime>
  <Words>6577</Words>
  <Application>Microsoft Office PowerPoint</Application>
  <PresentationFormat>Widescreen</PresentationFormat>
  <Paragraphs>715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6" baseType="lpstr">
      <vt:lpstr>Arial</vt:lpstr>
      <vt:lpstr>Calibri</vt:lpstr>
      <vt:lpstr>Calibri Light</vt:lpstr>
      <vt:lpstr>Cambria Math</vt:lpstr>
      <vt:lpstr>Courier New</vt:lpstr>
      <vt:lpstr>Lucida Console</vt:lpstr>
      <vt:lpstr>Segoe UI</vt:lpstr>
      <vt:lpstr>Times New Roman</vt:lpstr>
      <vt:lpstr>Wingdings</vt:lpstr>
      <vt:lpstr>Office Theme</vt:lpstr>
      <vt:lpstr>Modeling Normally Distributed Data with Repeated Measures by  Olga Korosteleva, Ph.D. CSULB   February 9, 2021, OCRUG</vt:lpstr>
      <vt:lpstr>ABOUT ME</vt:lpstr>
      <vt:lpstr>SCHEDULE</vt:lpstr>
      <vt:lpstr>Greek Letters</vt:lpstr>
      <vt:lpstr> MIXED-EFFECTS MODEL FOR NORMAL RESPONSE:  Setting Explained</vt:lpstr>
      <vt:lpstr> MIXED-EFFECTS MODEL FOR NORMAL RESPONSE: Mathematics Explained</vt:lpstr>
      <vt:lpstr> MIXED-EFFECTS MODEL FOR NORMAL RESPONSE: Mathematics Explained (Continued)</vt:lpstr>
      <vt:lpstr> MIXED-EFFECTS MODEL FOR NORMAL RESPONSE: Mathematics Explained (Continued)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Models for Count Data with R</dc:title>
  <dc:creator>Nicholas Lototsky</dc:creator>
  <cp:lastModifiedBy>Olga Korosteleva</cp:lastModifiedBy>
  <cp:revision>310</cp:revision>
  <cp:lastPrinted>2020-10-01T17:46:24Z</cp:lastPrinted>
  <dcterms:created xsi:type="dcterms:W3CDTF">2019-08-25T17:00:54Z</dcterms:created>
  <dcterms:modified xsi:type="dcterms:W3CDTF">2021-02-09T21:35:27Z</dcterms:modified>
</cp:coreProperties>
</file>