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316" r:id="rId4"/>
    <p:sldId id="317" r:id="rId5"/>
    <p:sldId id="318" r:id="rId6"/>
    <p:sldId id="319" r:id="rId7"/>
    <p:sldId id="321" r:id="rId8"/>
    <p:sldId id="322" r:id="rId9"/>
    <p:sldId id="315" r:id="rId10"/>
    <p:sldId id="300" r:id="rId11"/>
    <p:sldId id="301" r:id="rId12"/>
    <p:sldId id="303" r:id="rId13"/>
    <p:sldId id="302" r:id="rId14"/>
    <p:sldId id="323" r:id="rId15"/>
    <p:sldId id="304" r:id="rId16"/>
    <p:sldId id="305" r:id="rId17"/>
    <p:sldId id="306" r:id="rId18"/>
    <p:sldId id="324" r:id="rId19"/>
    <p:sldId id="307" r:id="rId20"/>
    <p:sldId id="325" r:id="rId21"/>
    <p:sldId id="326" r:id="rId22"/>
    <p:sldId id="308" r:id="rId23"/>
    <p:sldId id="327" r:id="rId24"/>
    <p:sldId id="309" r:id="rId25"/>
    <p:sldId id="310" r:id="rId26"/>
    <p:sldId id="311" r:id="rId27"/>
    <p:sldId id="31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7A01-4ADF-469A-9789-28AF3DAE32AE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12293600" cy="6858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304825" y="2332760"/>
            <a:ext cx="9582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3570" y="4154241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Elaborado por: Carlos Quishpe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5692" y="6457890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cquishpe@espol.edu.ec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FC096-CBAA-81B2-6DB6-53641B400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B7C96B7-3963-B144-B3E6-62481FD0FFC6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6C1D016-DD16-DFA6-3749-E0A2C8425425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D539B19-B92A-F423-DDB4-383979E5570F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04D8409-E3B4-0169-6AE3-DC84BB22532F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1CA84B2-C285-EE8B-EACC-111610D38FCA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9091235-C1B7-684A-726F-BBDD2FF0D2AB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016D4ABF-CCFC-812E-1938-B3DA0A2F9FA5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C1A126-2C2C-94B0-3620-8427F2E642EF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28B2EA4-5600-1988-C5C6-D97CA48D4B24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BCE584-3BFE-D833-8866-70C3CD5E2F15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A076A00-D1FB-19C0-3D51-D7EED4F5CD04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ÓMO ELEGIR LA CUBIERTA DE TECHADO ADECUADA PARA UNA NAVE INDUSTRIAL">
            <a:extLst>
              <a:ext uri="{FF2B5EF4-FFF2-40B4-BE49-F238E27FC236}">
                <a16:creationId xmlns:a16="http://schemas.microsoft.com/office/drawing/2014/main" id="{BE64A5F1-B822-F7F8-E241-E08FEF8C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03" y="502972"/>
            <a:ext cx="7985437" cy="59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8368C96-F8D5-C269-BC25-D4B987A74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" y="3847331"/>
            <a:ext cx="8412764" cy="26316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8C9E9F-9457-E5D0-BC17-21DEBD4F9F57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</p:spTree>
    <p:extLst>
      <p:ext uri="{BB962C8B-B14F-4D97-AF65-F5344CB8AC3E}">
        <p14:creationId xmlns:p14="http://schemas.microsoft.com/office/powerpoint/2010/main" val="19198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71BDB-7BC9-C734-4AC6-39565CB3D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67B5734-4B04-383C-0245-1273DF6E3730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32E949E-E09B-FC18-CA0E-2CF3F24AE25C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5E3C836-8EE6-32FC-0045-F7DA14D9FE40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6C443-B70D-1CB7-0738-34C2C2A1D5E1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DDEEA7A-E85A-F84D-EF1B-8B12A2046FF5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4905A01-1F84-FC4D-6E63-277162C536F3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B2DCFB2-3954-B0EE-26E9-CBB884D581E4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D68106-4C1B-C034-5C7A-CE01FA318FE0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C04A25E-01DD-0294-31C9-0E470D8EE2ED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3ACBA0-0F2B-FC64-1C5D-C49FFC0D2D06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F553C79-AC71-A4DE-F37B-5CD5A8AC4BB0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reen csv icon - Free green file icons">
            <a:extLst>
              <a:ext uri="{FF2B5EF4-FFF2-40B4-BE49-F238E27FC236}">
                <a16:creationId xmlns:a16="http://schemas.microsoft.com/office/drawing/2014/main" id="{3E0FC273-C9AD-2AF4-681B-3A0543ED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495" y="598746"/>
            <a:ext cx="2382085" cy="23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659187A-7EE2-A2B6-A105-995AF12A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" y="2920120"/>
            <a:ext cx="11936933" cy="353223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B02D845-E45F-5406-8730-016631A8CAF4}"/>
              </a:ext>
            </a:extLst>
          </p:cNvPr>
          <p:cNvSpPr txBox="1"/>
          <p:nvPr/>
        </p:nvSpPr>
        <p:spPr>
          <a:xfrm>
            <a:off x="311437" y="1139601"/>
            <a:ext cx="6116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Carga de datos con Pandas</a:t>
            </a:r>
          </a:p>
        </p:txBody>
      </p:sp>
    </p:spTree>
    <p:extLst>
      <p:ext uri="{BB962C8B-B14F-4D97-AF65-F5344CB8AC3E}">
        <p14:creationId xmlns:p14="http://schemas.microsoft.com/office/powerpoint/2010/main" val="4918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E2736-415D-1AF8-C18B-FC98F8F69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4AB94A7-8649-71EF-890F-FC56BA08DF62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36400C8-7AAC-0F23-7969-BA7F282F6455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A7496DC-39DD-3678-CC99-94F0736E7B2B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07597DC-9C5A-8561-0669-352502FA9B39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5932A9-55A1-4BA7-2686-C7186B0660C6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EF8E94F-05F2-D318-0B0A-D5EB825D2E0F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B4A11DA5-7FAB-B421-2C8C-5FE9B62ACA2B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30D9E7-F628-4F21-6651-A424F28A3B62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9778092-CC53-7D02-D0AA-5C1CA35DD09A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E4384F-86D5-05DE-2D75-A00F14E78F19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E0E4AA5-2C98-70A7-FE39-F44AA68FC75C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E43A25-4104-2875-476A-A063BCE67C5F}"/>
              </a:ext>
            </a:extLst>
          </p:cNvPr>
          <p:cNvSpPr txBox="1"/>
          <p:nvPr/>
        </p:nvSpPr>
        <p:spPr>
          <a:xfrm>
            <a:off x="311437" y="1139601"/>
            <a:ext cx="6116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Limpieza de datos con Pandas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116E5D3-CF08-C581-C77B-6E87AE18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7" y="1714871"/>
            <a:ext cx="3793603" cy="1775729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0AD4DAF5-0F18-5C2E-2819-27D22E33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16" y="3608837"/>
            <a:ext cx="1121750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Revisión del </a:t>
            </a:r>
            <a:r>
              <a:rPr kumimoji="0" lang="es-EC" altLang="es-EC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Tipos de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11.760 registros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 columnas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 encontraron valores nulos ni tipos de datos incorrectos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de entrada: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carga_distribuida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luz_total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altura_columna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inclinacion_faldon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de salida: esfuerzos internos (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al inicio y final de cada nodo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limpio y listo para el análisis exploratorio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gesto bien o pulgar hacia arriba tamaño grande de mano emoji amarilla ...">
            <a:extLst>
              <a:ext uri="{FF2B5EF4-FFF2-40B4-BE49-F238E27FC236}">
                <a16:creationId xmlns:a16="http://schemas.microsoft.com/office/drawing/2014/main" id="{E8ADEDF5-6AEE-652D-AB41-F848A960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155" y="774060"/>
            <a:ext cx="3342709" cy="33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8A160-3EA9-BCE4-C624-8285F9200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F98383E4-6CF4-9E51-038D-7E2443FE0702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6C0A4F3-F301-09E8-A8D5-59124779CD9E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563EA82-65A0-2C26-2852-AA71858606EE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DF61F78-5A97-4820-4DFE-42C14B0EE8B8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7D61A63-9FDB-1AC8-7F27-B70BB66813A2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6A392AB-04ED-951D-185D-24947BCB4CE7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0069643C-71E5-96D9-EE4E-622BB12CD22A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B55854-F81F-364C-EED4-AA5FB9DD1280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09F3692-AC9B-12EA-0B07-3D028FA6F35F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D07B60-2996-5D3F-89C9-D58C447BBEBA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44691DB-F567-7712-9D54-0EECBA97FC58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A1FEFF3-104F-E01D-0AEF-7FA5D4C4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" y="1719460"/>
            <a:ext cx="12187298" cy="464889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07FACD6-D6CB-7B20-8569-DCEFF0F55E8D}"/>
              </a:ext>
            </a:extLst>
          </p:cNvPr>
          <p:cNvSpPr txBox="1"/>
          <p:nvPr/>
        </p:nvSpPr>
        <p:spPr>
          <a:xfrm>
            <a:off x="183695" y="845102"/>
            <a:ext cx="47494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/>
              <a:t>Estadísticas Descriptivas</a:t>
            </a:r>
          </a:p>
        </p:txBody>
      </p:sp>
    </p:spTree>
    <p:extLst>
      <p:ext uri="{BB962C8B-B14F-4D97-AF65-F5344CB8AC3E}">
        <p14:creationId xmlns:p14="http://schemas.microsoft.com/office/powerpoint/2010/main" val="323290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301E-276B-0D51-85E3-D5F7720E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DC69304-D7E8-3838-B000-EE471E21CADD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41F5FA7-E80A-F0EB-A2F1-A4FA7646996E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28AE556-C787-CDEA-7C44-4806EF090B69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C9E77FB-E761-74FB-71EC-37C4193D530A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DD154B9-2E4B-3886-EF54-8AE952A82049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823B77C-F807-B4DC-E57C-663433EE1736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E5B7502B-4D28-7233-A95C-428939484880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BBDB57-516C-27ED-716D-FB363A9D17BE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87324E-4584-D375-7992-53012C2A627C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A4558D-AFB7-FB7F-CBFD-97AD821BECA8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BBC166C-AFBD-BDF4-4F26-209ED4EC3F45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EBA516D-3EE9-8F16-C6C6-EBCF929B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46" y="1429877"/>
            <a:ext cx="7826307" cy="298537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D5E92AD-EAF8-F480-EE6E-4A8110E80435}"/>
              </a:ext>
            </a:extLst>
          </p:cNvPr>
          <p:cNvSpPr txBox="1"/>
          <p:nvPr/>
        </p:nvSpPr>
        <p:spPr>
          <a:xfrm>
            <a:off x="183695" y="845102"/>
            <a:ext cx="47494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/>
              <a:t>Estadísticas Descriptivas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2C4F9B-5367-70AE-2D78-56C66CA7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8" y="4112586"/>
            <a:ext cx="1152508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Observaciones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geométricas tienen rangos consistentes con simulaciones bien diseñadas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Momentos y fuerzas presentan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 variación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es esperado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M1i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V1i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muestran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 dispersión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influenciadas por la geometría del pórtico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análisis guía qué variables deben visualizarse con mayor detalle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02F94-997C-188B-A1B9-B5001687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F94143BC-C35E-8BE5-68F7-9A4E4D08F097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8A9B55D-7377-2CDE-7F1E-6687CBC78678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0CDF035-2A5B-B23C-FC73-9E232C34CEB3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17EBDDA-4E0C-03FB-2C23-EADD052CF45D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64EE2F0-FEBB-A18F-5414-ED51459932D3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D4D2600-C69F-B747-FB16-D4EEF559AF5A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018101B5-97D7-AEB0-8A8C-6B86AE84B01D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94FEFC-6BFA-143B-3537-CB7ACC38A55A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5C783ED-A0B5-2BED-0365-7DFCCD158612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158801-E37A-BD5C-B589-56801F6B9B1A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4251A0-CBF8-3F7F-0417-DAB31013BEAF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1122CD-1978-7A76-E763-5EAE04C3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11" y="598745"/>
            <a:ext cx="12031594" cy="21890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BCFE5D-5D01-3B41-D1DF-28B73442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0" y="2959558"/>
            <a:ext cx="10516381" cy="32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30F5-1D4B-CA74-3B6F-8BFC6F747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A848D8D-1580-F206-59CC-D5B56BCD2D9D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D81C2A9-1739-9F69-CA04-CC466341B870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238F672-5838-D99B-D416-A58CB04EC06F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BDBA7CB-9EFA-E7A6-047C-339E0CF654DC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3BE2C9D-88FE-120A-76CB-67D90125C885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AE248E7-730A-A643-FCB8-A00052E683F6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CB7D5A18-97AE-E0B0-853D-0BC6C8E8FB57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7262E-A6B0-0601-3ACF-75671AFA6A38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AD3BBAA-1A05-E355-C455-2D8FD41C4B59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05DA96-80B0-1198-7C21-6B4B499D86EA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C7AC60-D3DC-AEC2-253C-091B8377D4B9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9C7487-FB81-5FF1-0510-659ACFCB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5" y="651914"/>
            <a:ext cx="10250182" cy="31666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38D7348-801B-29AC-A800-A4B7588DDFA2}"/>
              </a:ext>
            </a:extLst>
          </p:cNvPr>
          <p:cNvSpPr txBox="1"/>
          <p:nvPr/>
        </p:nvSpPr>
        <p:spPr>
          <a:xfrm>
            <a:off x="451021" y="4029302"/>
            <a:ext cx="110705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400" b="1" dirty="0"/>
              <a:t>Análisis de la Distribución de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mayoría de las variables presentan distribución </a:t>
            </a:r>
            <a:r>
              <a:rPr lang="es-MX" sz="2400" b="1" dirty="0"/>
              <a:t>uniforme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Los datos fueron generados con incrementos regulares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</a:t>
            </a:r>
            <a:r>
              <a:rPr lang="es-MX" sz="2400" b="1" dirty="0"/>
              <a:t>inclinación del faldón</a:t>
            </a:r>
            <a:r>
              <a:rPr lang="es-MX" sz="2400" dirty="0"/>
              <a:t> muestra un leve aumento en valores altos </a:t>
            </a:r>
            <a:r>
              <a:rPr lang="es-MX" sz="2400" i="1" dirty="0"/>
              <a:t>(verificar origen)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El conjunto de datos cubre bien el </a:t>
            </a:r>
            <a:r>
              <a:rPr lang="es-MX" sz="2400" b="1" dirty="0"/>
              <a:t>espacio paramétrico estructural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Asegura que el análisis tenga </a:t>
            </a:r>
            <a:r>
              <a:rPr lang="es-MX" sz="2400" b="1" dirty="0"/>
              <a:t>validez estadística</a:t>
            </a:r>
            <a:r>
              <a:rPr lang="es-MX" sz="2400" dirty="0"/>
              <a:t> y sea representativo</a:t>
            </a:r>
          </a:p>
        </p:txBody>
      </p:sp>
    </p:spTree>
    <p:extLst>
      <p:ext uri="{BB962C8B-B14F-4D97-AF65-F5344CB8AC3E}">
        <p14:creationId xmlns:p14="http://schemas.microsoft.com/office/powerpoint/2010/main" val="9215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6F95E-E13A-36CB-8A4A-1E0889CEA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C34A25B-1F53-3B70-487A-6BDC25474B9F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01DC64-4A11-0771-4C10-19F9B62200A3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56A504A-AB05-87A8-40A9-2AD8C5729562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13ECF98-68A2-B63F-FF2D-5614C1CE3D91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EC76D4E-4314-7E5A-E60D-2E59D3D63194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72B6D38-9B75-A22B-A15A-71BC0973296E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773E1443-2998-D5C6-52EA-4E39991FE1BC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F6A43-8487-BFAB-B31F-C7CC4468A426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0EB703-C362-C357-9B24-A198D0E7D1DB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8E3DBB8-413F-A55B-E946-C2D8F1505C66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493EBA-457B-3DE1-5940-BFC9249F8173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578FF7-7237-3B42-E2D3-32F4EEEB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5" y="625632"/>
            <a:ext cx="8712813" cy="23182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F60A309-904A-0413-25E8-F6B687B1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18" y="1973766"/>
            <a:ext cx="9363448" cy="44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8C33-3283-1021-AFFA-3F0470443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B3D950E-FCA7-7D4A-960B-7474341EBC2A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5F3E39C-63C1-6B25-57FB-1167299EEE18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1EC8B32-F980-1F84-EDCB-5A16BC19A6A1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5F2FDB2-1B54-5D7C-1AA9-4FD9556C92B2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53D7A9A-70E4-CFC4-1448-E0A01DAD6BCD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D113FD3-6316-F4FE-0D0C-82FEF7E2431D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CC79D2C2-9F8E-F3AC-DB44-B7AAA20A5242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F57376-7B6F-E764-3681-EA1E649B41B0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F8E80BA-77D2-85AD-6F14-16E2D453B9DA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A25035-4C9A-285C-CD62-A3F6AB3E965B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8F3C34-A1B9-6761-6D8D-CFF7A5440E8E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0740761-3F43-5C35-CDF8-28E49A51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21" y="1976392"/>
            <a:ext cx="6850973" cy="439196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9F38CB-5BB7-CD63-508F-4DD0BE7F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9" y="1547406"/>
            <a:ext cx="511950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aumentar la carga, 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M1f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vuelve más negativo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Cargas bajas: valores cerca de cero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Cargas altas: momentos más extremos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Confirma la relación directa entre carga aplicada y esfuerzo estructural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Aporta mayor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profundidad técnica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vincular entradas con salidas estructurales de forma clara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43A275-242C-594E-85CB-2FC53B72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90" y="883180"/>
            <a:ext cx="89209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Distribución del Momento M1f por Nivel de Carga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5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4F4B-16FB-EAD6-9321-3942A964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BF564C0-FD06-70F5-AE32-EC73C27A4FF8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85D8527-044A-65DD-0098-6B9D57F31F5B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72376E9-5CF3-FB2A-9468-C1F23B3A9C62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031523C-759B-B4BA-2448-A5597F76D532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BC42990-C38E-8BA3-0CF2-5F19EEDF8DC0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F7AEFC5-F96C-00A6-CAC7-341D37C08A09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D1E7BDEA-C5F2-4DF6-1247-0B9890C04C9C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CD72CD-684B-09EA-52F6-2454C61C611B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D17ADCA-7266-F12B-BAAE-47D4A44C4FEC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AC8B206-BFDB-FA53-DA90-DA73DEC960C8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F304C51-D9AC-89DC-B5DE-04262E3939D5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0265CE-0F30-333A-5CEE-A6C5DBE1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" y="625631"/>
            <a:ext cx="11036115" cy="8463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D03A3F9-DB6D-6BFA-163B-1430AE15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60" y="1242851"/>
            <a:ext cx="898332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ERCHAS Y CELOSIAS - IFITEC | Diseño, fabricación y montaje de todo ...">
            <a:extLst>
              <a:ext uri="{FF2B5EF4-FFF2-40B4-BE49-F238E27FC236}">
                <a16:creationId xmlns:a16="http://schemas.microsoft.com/office/drawing/2014/main" id="{B33CCDFF-2A57-2FD8-2F56-EDBCA677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" y="3850109"/>
            <a:ext cx="4160875" cy="266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56B566-E5B5-CE5A-7F3E-4435509B9094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pic>
        <p:nvPicPr>
          <p:cNvPr id="1028" name="Picture 4" descr="Pin en Estructuras metalicas">
            <a:extLst>
              <a:ext uri="{FF2B5EF4-FFF2-40B4-BE49-F238E27FC236}">
                <a16:creationId xmlns:a16="http://schemas.microsoft.com/office/drawing/2014/main" id="{DE5896BC-C8C4-52D7-E89B-64DACB6BF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3"/>
          <a:stretch>
            <a:fillRect/>
          </a:stretch>
        </p:blipFill>
        <p:spPr bwMode="auto">
          <a:xfrm>
            <a:off x="22844" y="1723885"/>
            <a:ext cx="4300286" cy="21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ELEGIR LA CUBIERTA DE TECHADO ADECUADA PARA UNA NAVE INDUSTRIAL">
            <a:extLst>
              <a:ext uri="{FF2B5EF4-FFF2-40B4-BE49-F238E27FC236}">
                <a16:creationId xmlns:a16="http://schemas.microsoft.com/office/drawing/2014/main" id="{B6CE4482-C0D1-C8BA-D3E7-D8476653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03" y="502972"/>
            <a:ext cx="7985437" cy="59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853A5-6CB3-7521-C936-C09FA630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3FB5D50-BFFB-E0DF-7B58-21B44FECA59A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C7577F7-3621-A3C3-F55C-A31FD251591D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6544048-E418-BF20-B45F-BD21C2945CE3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D26C3E9-DA21-947B-3D65-6E4E7EF11CF6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81C71EA-999E-E6E1-2786-0141FB82B9B9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022EEA9-D998-2A47-7338-8DB5024CF9D9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7716647C-F00C-6945-9872-BA9886817275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01BBCD-8900-0101-03B1-7AF24BCF50DD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CED0149-118B-5A58-5ED5-134D8DBDC25E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8D6FF7-C2DD-AE59-34F2-34C9FE245CBD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B3A844D-1918-446A-C97D-73EAF0CD7D1E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3C23395-E0DE-5125-F513-48FA2BBE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80" y="1665406"/>
            <a:ext cx="8243505" cy="4816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7D449C-8479-B25E-57A3-92C1066CCACB}"/>
              </a:ext>
            </a:extLst>
          </p:cNvPr>
          <p:cNvSpPr txBox="1"/>
          <p:nvPr/>
        </p:nvSpPr>
        <p:spPr>
          <a:xfrm>
            <a:off x="2047634" y="736470"/>
            <a:ext cx="8668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Correlación entre Geometría y Momentos Internos</a:t>
            </a:r>
            <a:endParaRPr lang="es-EC" sz="3200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C3CEC43-E0D7-C7CB-3417-81D21239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7" y="1698576"/>
            <a:ext cx="39332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utilizó un </a:t>
            </a: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mapa de calor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evaluar relaciones clave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Luz total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correlaciona negativamente con </a:t>
            </a:r>
            <a:r>
              <a:rPr kumimoji="0" lang="es-EC" altLang="es-EC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M1i</a:t>
            </a:r>
            <a:r>
              <a:rPr kumimoji="0" lang="es-EC" altLang="es-EC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EC" altLang="es-EC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M1f</a:t>
            </a:r>
            <a:endParaRPr kumimoji="0" lang="es-EC" altLang="es-EC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Carga distribuida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efecto moderado negativo sobre </a:t>
            </a:r>
            <a:r>
              <a:rPr kumimoji="0" lang="es-EC" altLang="es-EC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M1i</a:t>
            </a:r>
            <a:r>
              <a:rPr kumimoji="0" lang="es-EC" altLang="es-EC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M1f</a:t>
            </a:r>
            <a:endParaRPr kumimoji="0" lang="es-EC" altLang="es-EC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Inclinación del faldón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impacta especialmente </a:t>
            </a:r>
            <a:r>
              <a:rPr kumimoji="0" lang="es-EC" altLang="es-EC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M2f</a:t>
            </a:r>
            <a:endParaRPr kumimoji="0" lang="es-EC" altLang="es-EC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Altura de columna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baja correlación en apoyos, pero visible en </a:t>
            </a:r>
            <a:r>
              <a:rPr kumimoji="0" lang="es-EC" altLang="es-EC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M2f</a:t>
            </a:r>
            <a:endParaRPr kumimoji="0" lang="es-EC" altLang="es-EC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 visualización </a:t>
            </a: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guía decisiones de diseño estructural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basadas en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6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41372-7C24-11CB-4661-A5B653BC8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FD3AC4-5647-CD68-77FD-38F233CEA5FF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C17D1E4-3F12-2610-316E-34E17BCF0BB7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8D89F57-C638-BFEC-8509-8AF006FA6868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3C15C9A-F3B6-2D2F-FA50-671CBC81AFFA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EBB2ED7-6D1E-73E0-C3BF-99ED30B17417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CCD3421-2DC1-C46A-D959-206C684A3665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AFEB9132-1DEA-7D4B-C136-3F8557B7A67A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1F8B41-1523-4019-6EEB-5294CBD5C7C9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5C250A2-18B7-E5A5-1375-67999F30F651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81FC274-D2C5-6D85-1B3B-011854EEF740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2B186C-8FD6-2519-10DF-C9CCE3B82D4F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C3B53B-2FDE-031C-F3E2-2064E2D0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72" y="1665406"/>
            <a:ext cx="6891613" cy="4816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25E20D2-650C-CA04-089D-725ECB39F740}"/>
              </a:ext>
            </a:extLst>
          </p:cNvPr>
          <p:cNvSpPr txBox="1"/>
          <p:nvPr/>
        </p:nvSpPr>
        <p:spPr>
          <a:xfrm>
            <a:off x="2047634" y="736470"/>
            <a:ext cx="8668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Correlación entre Geometría y Momentos Internos</a:t>
            </a:r>
            <a:endParaRPr lang="es-EC" sz="3200" dirty="0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4879FE65-8C73-9419-60CD-A206195A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4"/>
          <a:stretch>
            <a:fillRect/>
          </a:stretch>
        </p:blipFill>
        <p:spPr>
          <a:xfrm>
            <a:off x="-58056" y="3918861"/>
            <a:ext cx="5185078" cy="2505825"/>
          </a:xfrm>
          <a:prstGeom prst="rect">
            <a:avLst/>
          </a:prstGeom>
        </p:spPr>
      </p:pic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CC433F46-28A7-EAA6-77FA-900D662F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7"/>
          <a:stretch>
            <a:fillRect/>
          </a:stretch>
        </p:blipFill>
        <p:spPr>
          <a:xfrm>
            <a:off x="58594" y="1561275"/>
            <a:ext cx="5068428" cy="25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8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1590-8932-44F1-A51E-81F0562DC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208C432-53D5-670A-3A2F-7A8ECAD1DAAC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821C07C-8A91-952D-28D7-51D6627CADFD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DBB1D57-153F-9F3A-65A5-B0A476ADAB02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237B77F-01C9-D841-AEF3-E2B69E8FEDB2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18F9F25-96F7-AA46-CDB4-B7F8C8E5909B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52B0BDF-B462-4C5C-3B08-002C120C243B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CF1FD09B-8C96-1702-BFBC-01A84D482352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F87BFB-2BA5-A08D-A29A-D4D47E87DFFD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AC39E60-1651-43FF-B04C-73A44C0AB46E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E09CF3-228B-F770-9472-719F23BE0F2A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1DD752-EB5D-9142-177F-26582DD9AD0C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DD838B-9FD5-5776-03FB-1E6696CD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0" y="689459"/>
            <a:ext cx="11427556" cy="1095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864F13B-3EE3-7500-3330-6DBC3D48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81" y="1819419"/>
            <a:ext cx="8335508" cy="45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3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77210-6C1C-ED58-BDC2-45A111C10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0B1590-2E8E-664B-A2BC-1FA574ABD82C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ACCA7A0-B925-3725-F7EF-D0ED471151B8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89E40EA-160F-F51A-3112-DC1DBF16EF90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C4C3A8E-5866-4782-3A9B-D36752C6DE61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3683628-C310-65F5-3B3C-D84340A8D400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F23492B-FBD0-30CC-4640-84AD07BBC6B3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F34B5C3-EB37-EB54-5734-23A58A0DDCA6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9D7D89-A38D-79AC-E499-AECD1EBA4BBD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7512C96-43BF-A325-B7E2-D5A1D9A13C9F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4986F5-26EA-5657-83AE-053712451C3C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772ABB-82B2-0D22-4077-2159215E2390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CE4AE90-2537-B283-3F58-2213C191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92" y="1367967"/>
            <a:ext cx="6947993" cy="45985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10AD90-995F-5676-D226-B46F7127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97" y="763356"/>
            <a:ext cx="6385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Visualización Multivariable de 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M3i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1CBB64-74A9-91D9-F498-6B8C5276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82" y="1654929"/>
            <a:ext cx="49318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usó el color como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tercera dimensión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análisis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Inclinación del faldón (5° a 25°)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Carga distribuida (1 a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Valor del momento 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M3i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(paleta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viridis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7526AF-6B01-956C-5A81-316BD1B22FC5}"/>
              </a:ext>
            </a:extLst>
          </p:cNvPr>
          <p:cNvSpPr txBox="1"/>
          <p:nvPr/>
        </p:nvSpPr>
        <p:spPr>
          <a:xfrm>
            <a:off x="49763" y="4285424"/>
            <a:ext cx="7484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400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Mayor carga + inclinación = momentos más intensos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Tonos oscuros = momentos negativos (compresión)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Tonos claros = momentos positivos (tracción)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Permite detectar combinaciones críticas de diseño</a:t>
            </a:r>
          </a:p>
        </p:txBody>
      </p:sp>
    </p:spTree>
    <p:extLst>
      <p:ext uri="{BB962C8B-B14F-4D97-AF65-F5344CB8AC3E}">
        <p14:creationId xmlns:p14="http://schemas.microsoft.com/office/powerpoint/2010/main" val="207326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8F29A-3B1B-3339-3962-79336050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4A7C4F8-5CCB-9E08-6677-54DBFAAB0318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A15F895-23F7-E2C1-5799-A8B2EEF00B86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CBEC572-E6F8-0CCF-471A-1DE6BBF717D5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DC3437E-01F5-3AE7-C01D-AFBB3A2BE9BD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0137596-BF2A-66E0-3CCA-36C20C9CB7C1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68EE72-7884-F77E-6AC8-DB2AFB218414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8E8AFEB-CE79-C59B-FA9D-A0BE24A6BBB8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B09C67-0706-1CA8-EDBE-0368CC023CF9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9463C52-5262-DD1E-79D2-233776F1AE0F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77F34B-BD54-F1D7-CBA8-F24817BEDA50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2BDD021-403A-DF5C-25D2-99D49FBF316F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3B51EC-32CC-7605-30D3-DE0C8CD1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32"/>
            <a:ext cx="6079303" cy="16095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335B37-EEE7-3036-83C6-F3AB1393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5" y="2612571"/>
            <a:ext cx="11665006" cy="35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61552-F674-3376-ABE7-4F15CCCAF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6AE8D5E-D075-6EC2-9EBB-F2A2A3C329D7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4C6BF7C-C7B0-49CC-5815-F8F394BE422C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2986AE7-ED55-C856-D9BC-0B1339505A66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4737824-3560-1337-E87B-BC1BFB732F01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4370AE2-996B-A69B-10A5-DE8056DF0479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7BBA10-578C-12B2-F1D1-12B32FEE9A3F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7E3F52D-7CA4-F9E6-FAAD-A24310A70B80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6A8F84-26CF-16F8-DBDF-58C99A5C75B5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878DC81-848F-6823-463C-58ED2EA424D7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DC1EF6-B265-4374-8A9F-5986E12FAB55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0F48F5-6BC0-4E5C-7E36-0F14A130B4B5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2D2A15-DE18-0BE3-BB72-A0FE3202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6" y="625632"/>
            <a:ext cx="11511757" cy="356899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C9FF71-C45C-E229-425A-148418FF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81" y="4026124"/>
            <a:ext cx="10316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Comparativo de 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M1f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 Parámetros Geométricos </a:t>
            </a: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3B38167-73DD-E4EC-B958-2C7ED2A6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80" y="4189973"/>
            <a:ext cx="115117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Carga: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Mayor carga → 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M1f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más negativo y más disperso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Luz: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Luz larga → momentos más intensos en extremos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Altura: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Más altura → más dispersión y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negativos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Inclinación: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Inclinaciones mayores → momentos más negativos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Conclusión: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carga_distribuida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EC" altLang="es-EC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luz_total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son las variables que más influyen en M1f  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7C6C916-29DA-9338-9C45-4B204B34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M1f</a:t>
            </a:r>
            <a:r>
              <a:rPr kumimoji="0" lang="es-EC" altLang="es-EC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2B268-AA90-E368-BCD7-A009A3E96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AF3F5B3-F984-A0FF-A2E2-0BEDB2BB7A03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EF5C453-7D98-1FC8-8535-997306428644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C610052-7620-19C7-E800-282D474C50F4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067FBD3-A1FC-CFB1-3419-BD76DC119895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399EFD2-5704-BA8B-D293-0DC8E844FC54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F07931C-E718-1B54-5043-A6A7B9C5F602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AE2275D4-5241-23BB-F2A6-F265665F064F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7070D-6030-11F6-D675-4CA2D3B03ABB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9DCE7F3-1681-5E76-5542-1EFBC86F602C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7E03E90-C222-DB25-3116-617A8A58058C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FC1B4B-8798-F03F-0E88-D87959B11C81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150F9A-B88A-C83E-3087-1F3E7529F79F}"/>
              </a:ext>
            </a:extLst>
          </p:cNvPr>
          <p:cNvSpPr txBox="1"/>
          <p:nvPr/>
        </p:nvSpPr>
        <p:spPr>
          <a:xfrm>
            <a:off x="602165" y="1028858"/>
            <a:ext cx="4549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b="1" dirty="0"/>
              <a:t>Conclusiones del Análisis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C87EF0-7730-70B3-4357-C57BFCA906E8}"/>
              </a:ext>
            </a:extLst>
          </p:cNvPr>
          <p:cNvSpPr txBox="1"/>
          <p:nvPr/>
        </p:nvSpPr>
        <p:spPr>
          <a:xfrm>
            <a:off x="863340" y="2046551"/>
            <a:ext cx="94292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Existe una </a:t>
            </a:r>
            <a:r>
              <a:rPr lang="es-MX" sz="2400" b="1" dirty="0"/>
              <a:t>relación directa</a:t>
            </a:r>
            <a:r>
              <a:rPr lang="es-MX" sz="2400" dirty="0"/>
              <a:t> entre geometría y momentos estructurales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programación permite </a:t>
            </a:r>
            <a:r>
              <a:rPr lang="es-MX" sz="2400" b="1" dirty="0"/>
              <a:t>automatizar análisis complejos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El análisis de datos mejora la </a:t>
            </a:r>
            <a:r>
              <a:rPr lang="es-MX" sz="2400" b="1" dirty="0"/>
              <a:t>toma de decisiones de diseño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metodología es </a:t>
            </a:r>
            <a:r>
              <a:rPr lang="es-MX" sz="2400" b="1" dirty="0"/>
              <a:t>escalable</a:t>
            </a:r>
            <a:r>
              <a:rPr lang="es-MX" sz="2400" dirty="0"/>
              <a:t> a otros tipos de estructuras</a:t>
            </a:r>
          </a:p>
        </p:txBody>
      </p:sp>
    </p:spTree>
    <p:extLst>
      <p:ext uri="{BB962C8B-B14F-4D97-AF65-F5344CB8AC3E}">
        <p14:creationId xmlns:p14="http://schemas.microsoft.com/office/powerpoint/2010/main" val="8762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EE8F8-0933-56C0-7448-6627194B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B8920C0-A9FA-A5C5-C8FC-AE60E38F4980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21D12E8-1F9B-78F1-412B-8319BEE578D4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B9779CA-C21C-2F60-1C9B-4F7D9A5EBD76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5D45CBF-907D-14F8-E20C-24B15B171241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0DF754F-6974-3C32-71BE-B993E51E2028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49FD3CB-4D7F-AFDC-9BAF-7EC065510112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0F88BE43-B9ED-E50B-DE85-CFC2C9F16650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1F4F4F-66DC-2C86-D8AC-77C64409B50F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16F40A7-61E8-863E-5F11-E3AAC1981648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088A09-12C1-F051-1B03-09684330CE9E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D9C400-E88B-3C7E-EBE5-227EE9FA1162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561CDF-A683-1F57-673F-7D4FAE8D7632}"/>
              </a:ext>
            </a:extLst>
          </p:cNvPr>
          <p:cNvSpPr txBox="1"/>
          <p:nvPr/>
        </p:nvSpPr>
        <p:spPr>
          <a:xfrm>
            <a:off x="769033" y="1055744"/>
            <a:ext cx="6116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b="1" dirty="0"/>
              <a:t>Recomendaciones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356EDF-2C6E-3337-80CB-36334271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0" y="2298482"/>
            <a:ext cx="100918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Incluir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 indicadores estructurales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(desplazamientos, esfuerzos)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criterios de sostenibilidad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(eficiencia, huella de carbono)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Vincular con SAP2000</a:t>
            </a: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automatizar el flujo de diseño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Difundir el trabajo como </a:t>
            </a:r>
            <a:r>
              <a:rPr kumimoji="0" lang="es-EC" altLang="es-EC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técnica y normativa local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1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Página nueva: Conclusión: Mi ePortfolio Electrónico de NURS 4021">
            <a:extLst>
              <a:ext uri="{FF2B5EF4-FFF2-40B4-BE49-F238E27FC236}">
                <a16:creationId xmlns:a16="http://schemas.microsoft.com/office/drawing/2014/main" id="{AE668AFB-BFFC-E967-DD6F-21C98769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5" t="9718" r="29017" b="16420"/>
          <a:stretch/>
        </p:blipFill>
        <p:spPr bwMode="auto">
          <a:xfrm>
            <a:off x="3526971" y="973027"/>
            <a:ext cx="4818744" cy="50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43DF3-FCDE-5DFD-DFED-5F3EB1B7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ERCHAS Y CELOSIAS - IFITEC | Diseño, fabricación y montaje de todo ...">
            <a:extLst>
              <a:ext uri="{FF2B5EF4-FFF2-40B4-BE49-F238E27FC236}">
                <a16:creationId xmlns:a16="http://schemas.microsoft.com/office/drawing/2014/main" id="{B81F8D8B-C1FF-7D9B-9A44-4F5F2D33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" y="3850109"/>
            <a:ext cx="4160875" cy="266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26761FC5-0A24-175B-7C6C-0DBFDA31BF2C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D4B40B9-09FE-D742-6BC8-DA6D3AD49303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65C3628-2EC9-ABDF-8FF2-5AB9E051EE81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1BDF7D2-CAFC-3711-C6D5-D71897C40C96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AB9E847-91F2-E3F1-F711-B9C9ED29FC1B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D390266-7F25-2E39-A10F-873AF31CFD23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F45A45C-E22B-F4DB-7BB3-A3ADF987FC64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592A3F-35FC-182B-54DF-E3908CA4B485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898F7DE-DFF7-C9B3-CED4-3CE518A7A4C7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849366-4E71-B149-AF8D-D92866ABE481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5070D19-416C-744B-B115-A3462D1FCBD6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74A032-5D20-6906-E7B3-19884CB8E033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pic>
        <p:nvPicPr>
          <p:cNvPr id="1028" name="Picture 4" descr="Pin en Estructuras metalicas">
            <a:extLst>
              <a:ext uri="{FF2B5EF4-FFF2-40B4-BE49-F238E27FC236}">
                <a16:creationId xmlns:a16="http://schemas.microsoft.com/office/drawing/2014/main" id="{98FB44FE-4D99-D913-8B18-BA4BD14A6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3"/>
          <a:stretch>
            <a:fillRect/>
          </a:stretch>
        </p:blipFill>
        <p:spPr bwMode="auto">
          <a:xfrm>
            <a:off x="22844" y="1723885"/>
            <a:ext cx="4300286" cy="21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ELEGIR LA CUBIERTA DE TECHADO ADECUADA PARA UNA NAVE INDUSTRIAL">
            <a:extLst>
              <a:ext uri="{FF2B5EF4-FFF2-40B4-BE49-F238E27FC236}">
                <a16:creationId xmlns:a16="http://schemas.microsoft.com/office/drawing/2014/main" id="{2FB6D119-321E-63F7-DD72-A362A445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03" y="502972"/>
            <a:ext cx="7985437" cy="59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CAD004-1D5B-A661-F8BB-CD2679C1209B}"/>
              </a:ext>
            </a:extLst>
          </p:cNvPr>
          <p:cNvSpPr txBox="1"/>
          <p:nvPr/>
        </p:nvSpPr>
        <p:spPr>
          <a:xfrm>
            <a:off x="5524775" y="1055744"/>
            <a:ext cx="5437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4000" dirty="0">
                <a:solidFill>
                  <a:schemeClr val="bg1"/>
                </a:solidFill>
              </a:rPr>
              <a:t>Problemas identificados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55CF794-B112-FEE9-2624-6A03ECDAD582}"/>
              </a:ext>
            </a:extLst>
          </p:cNvPr>
          <p:cNvSpPr txBox="1"/>
          <p:nvPr/>
        </p:nvSpPr>
        <p:spPr>
          <a:xfrm>
            <a:off x="640660" y="2325141"/>
            <a:ext cx="240083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</a:rPr>
              <a:t>Sin normas claras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DE54EA-610C-EA26-A7AD-0B316546EF4E}"/>
              </a:ext>
            </a:extLst>
          </p:cNvPr>
          <p:cNvSpPr txBox="1"/>
          <p:nvPr/>
        </p:nvSpPr>
        <p:spPr>
          <a:xfrm>
            <a:off x="3041496" y="2335278"/>
            <a:ext cx="915050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i="1" dirty="0"/>
              <a:t>El diseño de estructuras industriales sigue siendo a ojo y sin guía técnica.</a:t>
            </a:r>
            <a:endParaRPr lang="es-EC" sz="2400" i="1" dirty="0"/>
          </a:p>
        </p:txBody>
      </p:sp>
    </p:spTree>
    <p:extLst>
      <p:ext uri="{BB962C8B-B14F-4D97-AF65-F5344CB8AC3E}">
        <p14:creationId xmlns:p14="http://schemas.microsoft.com/office/powerpoint/2010/main" val="388481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93DB-302E-7F7A-82B8-CB32386C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ERCHAS Y CELOSIAS - IFITEC | Diseño, fabricación y montaje de todo ...">
            <a:extLst>
              <a:ext uri="{FF2B5EF4-FFF2-40B4-BE49-F238E27FC236}">
                <a16:creationId xmlns:a16="http://schemas.microsoft.com/office/drawing/2014/main" id="{58076D3D-38A3-D57E-D33B-F1B500D1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" y="3850109"/>
            <a:ext cx="4160875" cy="266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2420835C-4DB3-12AC-FA81-53CB677B4622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5C4E3C1-B5B6-81A5-B5DF-619FED32791C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FE814FD-D30C-2803-3911-428CCCEE5A59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6DB7762-BA3D-8833-D594-6E556AD16C6D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794266-BE05-BCD8-B45A-BBF112B03B06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118DFA0-6A02-63B0-2EC5-357ADBDAA53F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D53AC05B-1456-63C9-7394-955295D8D144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188048-4DA4-C268-EC06-B0A902F95051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2D880F7-E1E1-3F2F-2AFC-152EA750CBD9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623038-1F0B-F563-D79D-25B69DDA1DC6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B3FDAA1-B739-A5B3-054B-6164BE64F357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4EF1A3-1982-D070-28DE-FBE4160DCBEE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pic>
        <p:nvPicPr>
          <p:cNvPr id="1028" name="Picture 4" descr="Pin en Estructuras metalicas">
            <a:extLst>
              <a:ext uri="{FF2B5EF4-FFF2-40B4-BE49-F238E27FC236}">
                <a16:creationId xmlns:a16="http://schemas.microsoft.com/office/drawing/2014/main" id="{2AD131AD-4FF6-A926-C546-4C3585FC2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3"/>
          <a:stretch>
            <a:fillRect/>
          </a:stretch>
        </p:blipFill>
        <p:spPr bwMode="auto">
          <a:xfrm>
            <a:off x="22844" y="1723885"/>
            <a:ext cx="4300286" cy="21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ELEGIR LA CUBIERTA DE TECHADO ADECUADA PARA UNA NAVE INDUSTRIAL">
            <a:extLst>
              <a:ext uri="{FF2B5EF4-FFF2-40B4-BE49-F238E27FC236}">
                <a16:creationId xmlns:a16="http://schemas.microsoft.com/office/drawing/2014/main" id="{4E5A731F-0729-1E0A-B10E-7717403D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03" y="502972"/>
            <a:ext cx="7985437" cy="59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5462309-7586-E8E6-D2A5-7D627F8F15E9}"/>
              </a:ext>
            </a:extLst>
          </p:cNvPr>
          <p:cNvSpPr txBox="1"/>
          <p:nvPr/>
        </p:nvSpPr>
        <p:spPr>
          <a:xfrm>
            <a:off x="5524775" y="1055744"/>
            <a:ext cx="5437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4000" dirty="0">
                <a:solidFill>
                  <a:schemeClr val="bg1"/>
                </a:solidFill>
              </a:rPr>
              <a:t>Problemas identificados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A5BEB9-055F-7A21-8CCE-2C8C738B752C}"/>
              </a:ext>
            </a:extLst>
          </p:cNvPr>
          <p:cNvSpPr txBox="1"/>
          <p:nvPr/>
        </p:nvSpPr>
        <p:spPr>
          <a:xfrm>
            <a:off x="640660" y="2325141"/>
            <a:ext cx="240083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</a:rPr>
              <a:t>Sin normas claras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98857C-A103-9530-B70A-BD61C50940D6}"/>
              </a:ext>
            </a:extLst>
          </p:cNvPr>
          <p:cNvSpPr txBox="1"/>
          <p:nvPr/>
        </p:nvSpPr>
        <p:spPr>
          <a:xfrm>
            <a:off x="3041496" y="2335278"/>
            <a:ext cx="915050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i="1" dirty="0"/>
              <a:t>El diseño de estructuras industriales sigue siendo a ojo y sin guía técnica.</a:t>
            </a:r>
            <a:endParaRPr lang="es-EC" sz="240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F22565-F476-D1F4-0833-E66FD93815C7}"/>
              </a:ext>
            </a:extLst>
          </p:cNvPr>
          <p:cNvSpPr txBox="1"/>
          <p:nvPr/>
        </p:nvSpPr>
        <p:spPr>
          <a:xfrm>
            <a:off x="640659" y="3231792"/>
            <a:ext cx="317305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</a:rPr>
              <a:t>Desperdicio de material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00366F-FB88-8AF5-F595-42CFA0850379}"/>
              </a:ext>
            </a:extLst>
          </p:cNvPr>
          <p:cNvSpPr txBox="1"/>
          <p:nvPr/>
        </p:nvSpPr>
        <p:spPr>
          <a:xfrm>
            <a:off x="3813716" y="3241929"/>
            <a:ext cx="83782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i="1" dirty="0"/>
              <a:t>Sin herramientas de optimización, el desperdicio es diario.</a:t>
            </a:r>
            <a:endParaRPr lang="es-EC" sz="2400" i="1" dirty="0"/>
          </a:p>
        </p:txBody>
      </p:sp>
    </p:spTree>
    <p:extLst>
      <p:ext uri="{BB962C8B-B14F-4D97-AF65-F5344CB8AC3E}">
        <p14:creationId xmlns:p14="http://schemas.microsoft.com/office/powerpoint/2010/main" val="212213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1C9C-2A3E-0EA1-AD90-E0A439CD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ERCHAS Y CELOSIAS - IFITEC | Diseño, fabricación y montaje de todo ...">
            <a:extLst>
              <a:ext uri="{FF2B5EF4-FFF2-40B4-BE49-F238E27FC236}">
                <a16:creationId xmlns:a16="http://schemas.microsoft.com/office/drawing/2014/main" id="{DCFE0625-DEFA-7FEE-9682-25076630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" y="3850109"/>
            <a:ext cx="4160875" cy="266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84BC5DAA-9EED-CE7A-A96B-B6B293560B3E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3B55558-F713-4E8E-6BEF-86A9D8B45843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FCE8AA2-EA27-58B2-0304-4624C32BCC9C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AFFBA75-2E86-39AC-FDBA-A636D9F8ACD5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C5E15B2-54EF-B267-B0CB-6CC4913A8EB9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2B8DA08-A956-8FF6-7CC9-963C2A267C41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69B91C39-1FA2-341D-B422-307FAF720443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6688BD-7E23-B2FC-9F52-D1AE9FBFB9C7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029F4D5-AE59-0CBA-F269-9EB3A1DB7B7D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6870E3-FE35-AD9F-EC89-24328342B7C9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6228FA-BBD8-0405-4628-88FACA9CE885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EF6EDB-416C-792D-66EE-CAE40EACFB3E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pic>
        <p:nvPicPr>
          <p:cNvPr id="1028" name="Picture 4" descr="Pin en Estructuras metalicas">
            <a:extLst>
              <a:ext uri="{FF2B5EF4-FFF2-40B4-BE49-F238E27FC236}">
                <a16:creationId xmlns:a16="http://schemas.microsoft.com/office/drawing/2014/main" id="{636A4DB5-9C83-B3F7-3C06-C48051F0C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3"/>
          <a:stretch>
            <a:fillRect/>
          </a:stretch>
        </p:blipFill>
        <p:spPr bwMode="auto">
          <a:xfrm>
            <a:off x="22844" y="1723885"/>
            <a:ext cx="4300286" cy="21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ÓMO ELEGIR LA CUBIERTA DE TECHADO ADECUADA PARA UNA NAVE INDUSTRIAL">
            <a:extLst>
              <a:ext uri="{FF2B5EF4-FFF2-40B4-BE49-F238E27FC236}">
                <a16:creationId xmlns:a16="http://schemas.microsoft.com/office/drawing/2014/main" id="{70E9C451-D6A8-E2A4-1D0A-2F8B763C4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03" y="502972"/>
            <a:ext cx="7985437" cy="59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3124077-CF20-0EC6-1CAB-6C63D807A3BB}"/>
              </a:ext>
            </a:extLst>
          </p:cNvPr>
          <p:cNvSpPr txBox="1"/>
          <p:nvPr/>
        </p:nvSpPr>
        <p:spPr>
          <a:xfrm>
            <a:off x="5524775" y="1055744"/>
            <a:ext cx="5437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4000" dirty="0">
                <a:solidFill>
                  <a:schemeClr val="bg1"/>
                </a:solidFill>
              </a:rPr>
              <a:t>Problemas identificados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2EFB85-CB49-77E1-ACA9-4EF8BF224999}"/>
              </a:ext>
            </a:extLst>
          </p:cNvPr>
          <p:cNvSpPr txBox="1"/>
          <p:nvPr/>
        </p:nvSpPr>
        <p:spPr>
          <a:xfrm>
            <a:off x="640660" y="2325141"/>
            <a:ext cx="240083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</a:rPr>
              <a:t>Sin normas claras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A93B238-9575-B782-44CD-0B35E517BF4E}"/>
              </a:ext>
            </a:extLst>
          </p:cNvPr>
          <p:cNvSpPr txBox="1"/>
          <p:nvPr/>
        </p:nvSpPr>
        <p:spPr>
          <a:xfrm>
            <a:off x="3041496" y="2335278"/>
            <a:ext cx="915050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i="1" dirty="0"/>
              <a:t>El diseño de estructuras industriales sigue siendo a ojo y sin guía técnica.</a:t>
            </a:r>
            <a:endParaRPr lang="es-EC" sz="240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C9B3E7-F8D8-4033-C999-E2E86449EF79}"/>
              </a:ext>
            </a:extLst>
          </p:cNvPr>
          <p:cNvSpPr txBox="1"/>
          <p:nvPr/>
        </p:nvSpPr>
        <p:spPr>
          <a:xfrm>
            <a:off x="640659" y="3231792"/>
            <a:ext cx="317305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</a:rPr>
              <a:t>Desperdicio de material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D4F186B-D348-8513-96D8-65091918D1CC}"/>
              </a:ext>
            </a:extLst>
          </p:cNvPr>
          <p:cNvSpPr txBox="1"/>
          <p:nvPr/>
        </p:nvSpPr>
        <p:spPr>
          <a:xfrm>
            <a:off x="3813716" y="3241929"/>
            <a:ext cx="83782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i="1" dirty="0"/>
              <a:t>Sin herramientas de optimización, el desperdicio es diario.</a:t>
            </a:r>
            <a:endParaRPr lang="es-EC" sz="2400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32F36D0-FF46-8DC5-4598-377602F50492}"/>
              </a:ext>
            </a:extLst>
          </p:cNvPr>
          <p:cNvSpPr txBox="1"/>
          <p:nvPr/>
        </p:nvSpPr>
        <p:spPr>
          <a:xfrm>
            <a:off x="612300" y="4174174"/>
            <a:ext cx="393590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</a:rPr>
              <a:t>Sismo + diseño convencional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563811-C7E4-716C-AD4A-B3778A63EB48}"/>
              </a:ext>
            </a:extLst>
          </p:cNvPr>
          <p:cNvSpPr txBox="1"/>
          <p:nvPr/>
        </p:nvSpPr>
        <p:spPr>
          <a:xfrm>
            <a:off x="4374813" y="4184311"/>
            <a:ext cx="778882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i="1" dirty="0"/>
              <a:t>El peligro no es el sismo... es el mal diseño.</a:t>
            </a:r>
            <a:endParaRPr lang="es-EC" sz="2400" i="1" dirty="0"/>
          </a:p>
        </p:txBody>
      </p:sp>
    </p:spTree>
    <p:extLst>
      <p:ext uri="{BB962C8B-B14F-4D97-AF65-F5344CB8AC3E}">
        <p14:creationId xmlns:p14="http://schemas.microsoft.com/office/powerpoint/2010/main" val="115265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D5162-BB0D-66E3-05EB-E0614C849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E7DEF2C-02D5-8318-7FA1-CA84ECD3A2CA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C92A215-83AD-5B29-AD46-91E32DCE8089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5930762-12A3-ED15-EF15-AC58C3480241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61ABC66-E4D0-4AB6-8823-7424F7D13E2B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C54F83F-AEE4-0E9A-0915-69E7768E17D2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D6E3FAB-9BFD-0C33-E58D-1FC85C4664E4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D52E7F0B-2862-9EBF-C3EE-AC80C8C92C48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C679C6-E7DF-EF48-9B3C-11F1161A32ED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5EC647B-E1F6-7B5C-2083-0C8F0D7331B0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39D45D-2A17-9721-63B0-649CCE0FDB08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28D13B-B112-A176-AA27-F9537FF2CEA9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0C1E92-E145-37CD-1C82-46E6EB3986FC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D633068-C3D5-149A-A802-A3792AAECDBB}"/>
              </a:ext>
            </a:extLst>
          </p:cNvPr>
          <p:cNvSpPr txBox="1"/>
          <p:nvPr/>
        </p:nvSpPr>
        <p:spPr>
          <a:xfrm>
            <a:off x="505582" y="1631053"/>
            <a:ext cx="1086128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Se analiza una base de </a:t>
            </a:r>
            <a:r>
              <a:rPr lang="es-MX" sz="2800" b="1" dirty="0"/>
              <a:t>datos estructurales </a:t>
            </a:r>
            <a:r>
              <a:rPr lang="es-MX" sz="2400" dirty="0"/>
              <a:t>generada a partir del modelado de pórticos tipo cercha en estructuras industriales. Estas estructuras son comunes en Ecuador, donde las condiciones sísmicas exigen diseños eficientes y seguros.</a:t>
            </a:r>
          </a:p>
        </p:txBody>
      </p:sp>
      <p:pic>
        <p:nvPicPr>
          <p:cNvPr id="7" name="Imagen 6" descr="Dibujo de ingeniería&#10;&#10;El contenido generado por IA puede ser incorrecto.">
            <a:extLst>
              <a:ext uri="{FF2B5EF4-FFF2-40B4-BE49-F238E27FC236}">
                <a16:creationId xmlns:a16="http://schemas.microsoft.com/office/drawing/2014/main" id="{642E90F0-1DE3-4B8E-35AE-1BB2E766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" y="2839572"/>
            <a:ext cx="12248156" cy="36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74E2-5DB7-533B-10C9-B4DC7FAC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B181B95-0882-E55B-2E43-88EF29ABAB2C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2DBBBF8-1504-0EB8-4277-68919F569B64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D58DB1F-56AF-F0C2-CE98-D50F74FCF9C4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883DF08-C3D0-4D00-6816-CFA9525DADF1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42E4D36-6D89-7BD9-2EFE-798B348CF70B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0163E5A-5980-151D-2293-1061C824236C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56BCC55-B587-7963-6AB6-A3BADAEB94DD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596A86-BC19-8D6C-7CCC-87D89A2F226F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03FCE77-1D4C-41AC-549E-9A73B053B5FA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CF339AD-ED78-790F-CD60-A29BDB6E36B5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A3E6D7-9037-F572-F601-050D31781C20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328DD-606A-383D-8ECA-16FC5BFCD48C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pic>
        <p:nvPicPr>
          <p:cNvPr id="21" name="Imagen 2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8DD8AD8-A8DE-32C1-82C0-0D5C9D1C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7" y="1583805"/>
            <a:ext cx="11843457" cy="49577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C531AB7-62E7-C4AF-6B37-2A281934E74D}"/>
              </a:ext>
            </a:extLst>
          </p:cNvPr>
          <p:cNvSpPr txBox="1"/>
          <p:nvPr/>
        </p:nvSpPr>
        <p:spPr>
          <a:xfrm>
            <a:off x="1994042" y="3873207"/>
            <a:ext cx="75606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2400" b="1" dirty="0"/>
          </a:p>
          <a:p>
            <a:pPr algn="r"/>
            <a:r>
              <a:rPr lang="es-MX" sz="2400" b="1" dirty="0"/>
              <a:t>Carga distribuida (w):</a:t>
            </a:r>
            <a:r>
              <a:rPr lang="es-MX" sz="2400" dirty="0"/>
              <a:t> 5 niveles de carga estructural </a:t>
            </a:r>
          </a:p>
          <a:p>
            <a:pPr algn="r"/>
            <a:r>
              <a:rPr lang="es-MX" sz="2400" b="1" dirty="0"/>
              <a:t>Luz del pórtico (L):</a:t>
            </a:r>
            <a:r>
              <a:rPr lang="es-MX" sz="2400" dirty="0"/>
              <a:t> 7 longitudes de 10 a 70 metros</a:t>
            </a:r>
          </a:p>
          <a:p>
            <a:pPr algn="r"/>
            <a:r>
              <a:rPr lang="es-MX" sz="2400" b="1" dirty="0"/>
              <a:t>Altura de columna (h):</a:t>
            </a:r>
            <a:r>
              <a:rPr lang="es-MX" sz="2400" dirty="0"/>
              <a:t> 16 valores entre 5 y 20 m</a:t>
            </a:r>
          </a:p>
          <a:p>
            <a:pPr algn="r"/>
            <a:r>
              <a:rPr lang="es-MX" sz="2400" b="1" dirty="0"/>
              <a:t>Inclinación del faldón (θ):</a:t>
            </a:r>
            <a:r>
              <a:rPr lang="es-MX" sz="2400" dirty="0"/>
              <a:t> 21 ángulos entre 5° y 25°</a:t>
            </a:r>
          </a:p>
          <a:p>
            <a:endParaRPr lang="es-MX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F76619-25E7-2A30-2E4D-8B510E55C6FD}"/>
              </a:ext>
            </a:extLst>
          </p:cNvPr>
          <p:cNvSpPr txBox="1"/>
          <p:nvPr/>
        </p:nvSpPr>
        <p:spPr>
          <a:xfrm>
            <a:off x="4876492" y="955576"/>
            <a:ext cx="6127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Combinaciones Paramétricas Evaluadas</a:t>
            </a:r>
          </a:p>
        </p:txBody>
      </p:sp>
    </p:spTree>
    <p:extLst>
      <p:ext uri="{BB962C8B-B14F-4D97-AF65-F5344CB8AC3E}">
        <p14:creationId xmlns:p14="http://schemas.microsoft.com/office/powerpoint/2010/main" val="63497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96DD-8F03-9591-346F-503E2F79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9815CF9-DFD9-6A5A-3DD8-FE6C5122C7DC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CB68C15-4A23-9249-FFAC-55E54B6D5ED1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F52BE3B-9E13-027E-9D3E-9B2DB57DBB42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DCEA145-DCBC-5AF1-52CB-08F3912BA626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5510AF4-8EDA-41A6-D9AE-71F2B09FE1FC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A53AC8D-1435-949B-4180-330490E01D91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1965177-3073-50BF-2A1B-D8689ACF6281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5BC991-DB8B-288C-FD87-13B78FACAF4A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4809BE0-9EE1-BE76-357F-3AAD4D6AFF78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2B74F5-CCB0-E225-ADAB-C7C5DFFF005C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6AC6E7-AC31-857D-CE6C-AFB17CF7BF0D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186CF-47A9-E1F6-5938-A1DEA6CEB086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FFAF0FA-7326-4F6E-8A79-EC0CFD8A828B}"/>
              </a:ext>
            </a:extLst>
          </p:cNvPr>
          <p:cNvSpPr txBox="1"/>
          <p:nvPr/>
        </p:nvSpPr>
        <p:spPr>
          <a:xfrm>
            <a:off x="4876492" y="955576"/>
            <a:ext cx="6127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Combinaciones Paramétricas Evaluadas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76F46C-04A1-7546-9621-C5366A83156C}"/>
              </a:ext>
            </a:extLst>
          </p:cNvPr>
          <p:cNvSpPr txBox="1"/>
          <p:nvPr/>
        </p:nvSpPr>
        <p:spPr>
          <a:xfrm>
            <a:off x="324357" y="1631362"/>
            <a:ext cx="11543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Más de </a:t>
            </a:r>
            <a:r>
              <a:rPr lang="es-MX" sz="2400" b="1" dirty="0"/>
              <a:t>11.000 combinaciones</a:t>
            </a:r>
            <a:r>
              <a:rPr lang="es-MX" sz="2400" dirty="0"/>
              <a:t> analizadas automáticamente</a:t>
            </a:r>
            <a:br>
              <a:rPr lang="es-MX" sz="2400" dirty="0"/>
            </a:br>
            <a:r>
              <a:rPr lang="es-MX" sz="2400" dirty="0"/>
              <a:t>Permiten evaluar el impacto geométrico y estructural en cerchas bajo cargas</a:t>
            </a:r>
          </a:p>
        </p:txBody>
      </p:sp>
      <p:pic>
        <p:nvPicPr>
          <p:cNvPr id="16" name="Imagen 15" descr="Diagrama&#10;&#10;El contenido generado por IA puede ser incorrecto.">
            <a:extLst>
              <a:ext uri="{FF2B5EF4-FFF2-40B4-BE49-F238E27FC236}">
                <a16:creationId xmlns:a16="http://schemas.microsoft.com/office/drawing/2014/main" id="{01E1899A-72F8-7DE5-63B8-EDB7B1113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" y="3077294"/>
            <a:ext cx="12192000" cy="29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1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0"/>
    </mc:Choice>
    <mc:Fallback>
      <p:transition spd="slow" advTm="64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40D1A-A42D-1CEE-2092-192EA6C9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A113BAB-12CB-1466-5619-E8244F5F4CD6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1FABA52-14A5-3671-F176-DDE814BC029D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8DB5033-BCA5-9D0A-B792-7D85970CACA9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28794B5-C5DE-3F99-A9FA-DAF58AEDEA78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585FA8C-9A43-9716-B283-C72AB58152F4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0E51254-78C8-153E-DEAD-A26F243E9CC8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55C243A8-1156-E9F8-8CE9-E7519CA9E7DF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4EDFDA-61FC-2EEF-5499-930F39F8CB2C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92A374C-5B15-AAED-74FF-6834C1865274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653A2E-DD82-3822-BE60-F6060FE264F8}"/>
              </a:ext>
            </a:extLst>
          </p:cNvPr>
          <p:cNvSpPr txBox="1"/>
          <p:nvPr/>
        </p:nvSpPr>
        <p:spPr>
          <a:xfrm>
            <a:off x="1701788" y="-25365"/>
            <a:ext cx="10433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dirty="0">
                <a:latin typeface="Copperplate Gothic Bold" panose="020E0705020206020404" pitchFamily="34" charset="0"/>
              </a:rPr>
              <a:t>Análisis Exploratorio de Datos Estructurales</a:t>
            </a:r>
            <a:endParaRPr lang="en-US" sz="30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D63561-80ED-2EE2-0B1E-C9199599D77B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1EFB1B-4535-37FD-2CFB-B6E731BB6DA0}"/>
              </a:ext>
            </a:extLst>
          </p:cNvPr>
          <p:cNvSpPr txBox="1">
            <a:spLocks/>
          </p:cNvSpPr>
          <p:nvPr/>
        </p:nvSpPr>
        <p:spPr>
          <a:xfrm>
            <a:off x="22844" y="892698"/>
            <a:ext cx="3942397" cy="55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/>
              <a:t>Contexto del Proyecto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5C28B22-79F0-A050-A7F9-58ADA6F5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1204"/>
            <a:ext cx="11831432" cy="303054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D319A60-2867-9B1C-96EE-10AE8F99876F}"/>
              </a:ext>
            </a:extLst>
          </p:cNvPr>
          <p:cNvSpPr txBox="1"/>
          <p:nvPr/>
        </p:nvSpPr>
        <p:spPr>
          <a:xfrm>
            <a:off x="505582" y="1631053"/>
            <a:ext cx="1086128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Se analiza una base de </a:t>
            </a:r>
            <a:r>
              <a:rPr lang="es-MX" sz="2800" b="1" dirty="0"/>
              <a:t>datos estructurales </a:t>
            </a:r>
            <a:r>
              <a:rPr lang="es-MX" sz="2400" dirty="0"/>
              <a:t>generada a partir del modelado de pórticos tipo cercha en estructuras industriales. Estas estructuras son comunes en Ecuador, donde las condiciones sísmicas exigen diseños eficientes y seguros.</a:t>
            </a:r>
          </a:p>
        </p:txBody>
      </p:sp>
    </p:spTree>
    <p:extLst>
      <p:ext uri="{BB962C8B-B14F-4D97-AF65-F5344CB8AC3E}">
        <p14:creationId xmlns:p14="http://schemas.microsoft.com/office/powerpoint/2010/main" val="42553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1382</Words>
  <Application>Microsoft Office PowerPoint</Application>
  <PresentationFormat>Panorámica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Copperplate Gothic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Carlos Paul Quishpe Otacoma</cp:lastModifiedBy>
  <cp:revision>97</cp:revision>
  <dcterms:created xsi:type="dcterms:W3CDTF">2020-04-10T06:15:54Z</dcterms:created>
  <dcterms:modified xsi:type="dcterms:W3CDTF">2025-06-26T07:01:43Z</dcterms:modified>
</cp:coreProperties>
</file>