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72" r:id="rId4"/>
    <p:sldId id="273" r:id="rId5"/>
    <p:sldId id="264" r:id="rId6"/>
    <p:sldId id="274" r:id="rId7"/>
    <p:sldId id="265" r:id="rId8"/>
    <p:sldId id="275" r:id="rId9"/>
    <p:sldId id="276" r:id="rId10"/>
    <p:sldId id="277" r:id="rId11"/>
    <p:sldId id="266" r:id="rId12"/>
    <p:sldId id="278" r:id="rId13"/>
    <p:sldId id="267" r:id="rId14"/>
    <p:sldId id="280" r:id="rId15"/>
    <p:sldId id="279" r:id="rId16"/>
    <p:sldId id="281" r:id="rId17"/>
    <p:sldId id="268" r:id="rId18"/>
    <p:sldId id="282" r:id="rId19"/>
    <p:sldId id="285" r:id="rId20"/>
    <p:sldId id="286" r:id="rId21"/>
    <p:sldId id="287" r:id="rId22"/>
    <p:sldId id="283" r:id="rId23"/>
    <p:sldId id="288" r:id="rId24"/>
    <p:sldId id="289" r:id="rId25"/>
    <p:sldId id="290" r:id="rId26"/>
    <p:sldId id="284" r:id="rId27"/>
    <p:sldId id="291" r:id="rId28"/>
    <p:sldId id="292" r:id="rId29"/>
    <p:sldId id="293" r:id="rId30"/>
    <p:sldId id="270" r:id="rId31"/>
    <p:sldId id="295" r:id="rId32"/>
    <p:sldId id="296" r:id="rId33"/>
    <p:sldId id="294" r:id="rId34"/>
    <p:sldId id="297" r:id="rId35"/>
    <p:sldId id="2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3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4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7A01-4ADF-469A-9789-28AF3DAE32A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3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7A01-4ADF-469A-9789-28AF3DAE32A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2DF0-E9D2-4752-A43A-23322A2B8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0"/>
            <a:ext cx="12293600" cy="68580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1304825" y="2332760"/>
            <a:ext cx="9582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0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243570" y="4154241"/>
            <a:ext cx="3704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Elaborado por: Carlos Quishpe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55692" y="6457890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cquishpe@espol.edu.ec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B6CE968-309E-4C8C-AC91-D6B4B3B6A356}"/>
              </a:ext>
            </a:extLst>
          </p:cNvPr>
          <p:cNvSpPr/>
          <p:nvPr/>
        </p:nvSpPr>
        <p:spPr>
          <a:xfrm>
            <a:off x="589262" y="2290272"/>
            <a:ext cx="1089736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Se eliminaron duplicados.</a:t>
            </a:r>
          </a:p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Se convirtieron fechas al formato </a:t>
            </a:r>
            <a:r>
              <a:rPr lang="es-MX" sz="3200" dirty="0" err="1">
                <a:solidFill>
                  <a:schemeClr val="bg1">
                    <a:lumMod val="75000"/>
                  </a:schemeClr>
                </a:solidFill>
              </a:rPr>
              <a:t>datetime</a:t>
            </a: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Se creó una columna de Temperatura percibida..</a:t>
            </a:r>
          </a:p>
          <a:p>
            <a:pPr>
              <a:defRPr sz="2400"/>
            </a:pPr>
            <a:r>
              <a:rPr lang="es-MX" sz="3200" dirty="0"/>
              <a:t>• Se generaron columnas para mes y año.</a:t>
            </a:r>
          </a:p>
          <a:p>
            <a:pPr algn="l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1871A2-9615-8E7A-1331-07AE73905F6B}"/>
              </a:ext>
            </a:extLst>
          </p:cNvPr>
          <p:cNvSpPr txBox="1">
            <a:spLocks/>
          </p:cNvSpPr>
          <p:nvPr/>
        </p:nvSpPr>
        <p:spPr>
          <a:xfrm>
            <a:off x="1645074" y="824785"/>
            <a:ext cx="8258627" cy="1180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600" dirty="0">
                <a:latin typeface="+mn-lt"/>
                <a:ea typeface="+mn-ea"/>
                <a:cs typeface="+mn-cs"/>
              </a:rPr>
              <a:t>Limpieza y Preparación de Datos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517C1CA-FEF3-E6C4-7F53-80E9311DE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6917"/>
            <a:ext cx="11481949" cy="14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B6CE968-309E-4C8C-AC91-D6B4B3B6A356}"/>
              </a:ext>
            </a:extLst>
          </p:cNvPr>
          <p:cNvSpPr/>
          <p:nvPr/>
        </p:nvSpPr>
        <p:spPr>
          <a:xfrm>
            <a:off x="624197" y="1781880"/>
            <a:ext cx="10897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/>
              <a:t>• Cálculo de media, mediana y desviación estándar.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1871A2-9615-8E7A-1331-07AE73905F6B}"/>
              </a:ext>
            </a:extLst>
          </p:cNvPr>
          <p:cNvSpPr txBox="1">
            <a:spLocks/>
          </p:cNvSpPr>
          <p:nvPr/>
        </p:nvSpPr>
        <p:spPr>
          <a:xfrm>
            <a:off x="2922332" y="952036"/>
            <a:ext cx="5757212" cy="829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600" dirty="0">
                <a:latin typeface="+mn-lt"/>
                <a:ea typeface="+mn-ea"/>
                <a:cs typeface="+mn-cs"/>
              </a:rPr>
              <a:t>Análisis Estadístico</a:t>
            </a:r>
            <a:r>
              <a:rPr lang="es-MX" sz="4600" dirty="0"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6459214-55E3-9D68-7938-FFC92364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5" y="3357345"/>
            <a:ext cx="6966024" cy="2459754"/>
          </a:xfrm>
          <a:prstGeom prst="rect">
            <a:avLst/>
          </a:prstGeom>
        </p:spPr>
      </p:pic>
      <p:pic>
        <p:nvPicPr>
          <p:cNvPr id="9218" name="Picture 2" descr="Distribución normal estándar, con los porcentajes para tres ...">
            <a:extLst>
              <a:ext uri="{FF2B5EF4-FFF2-40B4-BE49-F238E27FC236}">
                <a16:creationId xmlns:a16="http://schemas.microsoft.com/office/drawing/2014/main" id="{B568C1FD-27CC-E2B9-8D35-A55A6A1F3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09" y="2992927"/>
            <a:ext cx="5206642" cy="347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7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D1549-29BD-F79C-5E4C-FE40D32EF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703D4DD-3CB0-9F49-FA18-F0CC433F49EB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C007B3D-83D8-845C-20BC-53B32CDD016D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613101D-3DBD-5232-1D87-FA18AA74569A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86EECF3-2DEB-7D4D-7B7C-8687A34F0D76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7A03BA2-9BBF-A6F1-987B-D8C97BC9CAB5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9E2E149-4C32-FF8A-D747-52C601C4838B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C8886224-CA1B-6147-3F4F-C74A7DBF4127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C5C0A8-1195-809F-2B4C-D7A83B9EC834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5EEFECB-E2D9-F3E0-A9A3-E9DCE536088E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FFB40B2-7926-79BF-568F-182AA05E45CD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F0124DC-D7E0-46D5-394C-BC42E9C558D0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00B58F-18B3-9E01-DDC7-588FD4006FF2}"/>
              </a:ext>
            </a:extLst>
          </p:cNvPr>
          <p:cNvSpPr/>
          <p:nvPr/>
        </p:nvSpPr>
        <p:spPr>
          <a:xfrm>
            <a:off x="624197" y="1781880"/>
            <a:ext cx="108973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Cálculo de media, mediana y desviación estándar.</a:t>
            </a:r>
          </a:p>
          <a:p>
            <a:pPr>
              <a:defRPr sz="2400"/>
            </a:pPr>
            <a:r>
              <a:rPr lang="es-MX" sz="3200" dirty="0"/>
              <a:t>• Variables analizadas: Temperatura, Humedad, Precipitación y Viento.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43C5DD-6417-03BF-65FA-B33B3060C896}"/>
              </a:ext>
            </a:extLst>
          </p:cNvPr>
          <p:cNvSpPr txBox="1">
            <a:spLocks/>
          </p:cNvSpPr>
          <p:nvPr/>
        </p:nvSpPr>
        <p:spPr>
          <a:xfrm>
            <a:off x="2922332" y="952036"/>
            <a:ext cx="5757212" cy="829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600" dirty="0">
                <a:latin typeface="+mn-lt"/>
                <a:ea typeface="+mn-ea"/>
                <a:cs typeface="+mn-cs"/>
              </a:rPr>
              <a:t>Análisis Estadístico</a:t>
            </a:r>
            <a:r>
              <a:rPr lang="es-MX" sz="4600" dirty="0"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83A520-649C-DB22-C318-56A9FC44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590" y="2832033"/>
            <a:ext cx="6783759" cy="3650100"/>
          </a:xfrm>
          <a:prstGeom prst="rect">
            <a:avLst/>
          </a:prstGeom>
        </p:spPr>
      </p:pic>
      <p:pic>
        <p:nvPicPr>
          <p:cNvPr id="10242" name="Picture 2" descr="Mapa Mental De Elementos Y Factores Del Clima Esta - vrogue.co">
            <a:extLst>
              <a:ext uri="{FF2B5EF4-FFF2-40B4-BE49-F238E27FC236}">
                <a16:creationId xmlns:a16="http://schemas.microsoft.com/office/drawing/2014/main" id="{DA5F60C2-3626-2978-08A2-2A7864CCC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2" b="19548"/>
          <a:stretch/>
        </p:blipFill>
        <p:spPr bwMode="auto">
          <a:xfrm>
            <a:off x="1814286" y="3025418"/>
            <a:ext cx="3461004" cy="342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4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1871A2-9615-8E7A-1331-07AE73905F6B}"/>
              </a:ext>
            </a:extLst>
          </p:cNvPr>
          <p:cNvSpPr txBox="1">
            <a:spLocks/>
          </p:cNvSpPr>
          <p:nvPr/>
        </p:nvSpPr>
        <p:spPr>
          <a:xfrm>
            <a:off x="2878789" y="671599"/>
            <a:ext cx="5757212" cy="829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600" dirty="0">
                <a:latin typeface="+mn-lt"/>
                <a:ea typeface="+mn-ea"/>
                <a:cs typeface="+mn-cs"/>
              </a:rPr>
              <a:t>Resultados</a:t>
            </a:r>
            <a:endParaRPr lang="es-MX" sz="4600" dirty="0">
              <a:latin typeface="+mn-lt"/>
              <a:ea typeface="+mn-ea"/>
              <a:cs typeface="+mn-cs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4E3C16A-C3B9-F285-B398-79F5BADA2D69}"/>
              </a:ext>
            </a:extLst>
          </p:cNvPr>
          <p:cNvSpPr txBox="1"/>
          <p:nvPr/>
        </p:nvSpPr>
        <p:spPr>
          <a:xfrm>
            <a:off x="404104" y="2037907"/>
            <a:ext cx="65144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/>
              <a:t>Temperatura promedio:</a:t>
            </a:r>
            <a:endParaRPr lang="es-MX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3200" dirty="0"/>
              <a:t>Temperatura media: </a:t>
            </a:r>
            <a:r>
              <a:rPr lang="es-MX" sz="3200" b="1" dirty="0"/>
              <a:t>14.78 °C</a:t>
            </a:r>
            <a:endParaRPr lang="es-MX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3200" dirty="0"/>
              <a:t>Mediana: </a:t>
            </a:r>
            <a:r>
              <a:rPr lang="es-MX" sz="3200" b="1" dirty="0"/>
              <a:t>14.78 °C</a:t>
            </a:r>
            <a:endParaRPr lang="es-MX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3200" dirty="0"/>
              <a:t>Desviación estándar: </a:t>
            </a:r>
            <a:r>
              <a:rPr lang="es-MX" sz="3200" b="1" dirty="0"/>
              <a:t>14.48 °C</a:t>
            </a:r>
            <a:endParaRPr lang="es-MX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3200" dirty="0"/>
              <a:t>El mes más cálido fue </a:t>
            </a:r>
            <a:r>
              <a:rPr lang="es-MX" sz="3200" b="1" dirty="0"/>
              <a:t>mayo</a:t>
            </a:r>
            <a:r>
              <a:rPr lang="es-MX" sz="3200" dirty="0"/>
              <a:t>, con una temperatura promedio de </a:t>
            </a:r>
            <a:r>
              <a:rPr lang="es-MX" sz="3200" b="1" dirty="0"/>
              <a:t>15.04 °C</a:t>
            </a:r>
            <a:r>
              <a:rPr lang="es-MX" sz="3200" dirty="0"/>
              <a:t>.</a:t>
            </a:r>
          </a:p>
        </p:txBody>
      </p:sp>
      <p:pic>
        <p:nvPicPr>
          <p:cNvPr id="11268" name="Picture 4" descr="Promedio de Temperaturas 2016-2017 – Instituto Nacional de Estadística">
            <a:extLst>
              <a:ext uri="{FF2B5EF4-FFF2-40B4-BE49-F238E27FC236}">
                <a16:creationId xmlns:a16="http://schemas.microsoft.com/office/drawing/2014/main" id="{A1760843-18C8-73FF-8823-9012BEA9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10" y="1977200"/>
            <a:ext cx="45148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6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1871A2-9615-8E7A-1331-07AE73905F6B}"/>
              </a:ext>
            </a:extLst>
          </p:cNvPr>
          <p:cNvSpPr txBox="1">
            <a:spLocks/>
          </p:cNvSpPr>
          <p:nvPr/>
        </p:nvSpPr>
        <p:spPr>
          <a:xfrm>
            <a:off x="2878789" y="671599"/>
            <a:ext cx="5757212" cy="829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600" dirty="0">
                <a:latin typeface="+mn-lt"/>
                <a:ea typeface="+mn-ea"/>
                <a:cs typeface="+mn-cs"/>
              </a:rPr>
              <a:t>Resultados</a:t>
            </a:r>
            <a:endParaRPr lang="es-MX" sz="460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1F8D08C-B93A-7BBA-53F5-1E8F4ED340F0}"/>
              </a:ext>
            </a:extLst>
          </p:cNvPr>
          <p:cNvSpPr txBox="1"/>
          <p:nvPr/>
        </p:nvSpPr>
        <p:spPr>
          <a:xfrm>
            <a:off x="399143" y="2738121"/>
            <a:ext cx="540657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/>
              <a:t>Humedad relativa:</a:t>
            </a:r>
            <a:endParaRPr lang="es-MX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3200" dirty="0"/>
              <a:t>Humedad media: </a:t>
            </a:r>
            <a:r>
              <a:rPr lang="es-MX" sz="3200" b="1" dirty="0"/>
              <a:t>60.02 %</a:t>
            </a:r>
            <a:endParaRPr lang="es-MX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3200" dirty="0"/>
              <a:t>Mediana: </a:t>
            </a:r>
            <a:r>
              <a:rPr lang="es-MX" sz="3200" b="1" dirty="0"/>
              <a:t>60.02 %</a:t>
            </a:r>
            <a:endParaRPr lang="es-MX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3200" dirty="0"/>
              <a:t>Desviación estándar: </a:t>
            </a:r>
            <a:r>
              <a:rPr lang="es-MX" sz="3200" b="1" dirty="0"/>
              <a:t>17.32 %</a:t>
            </a:r>
            <a:endParaRPr lang="es-MX" sz="3200" dirty="0"/>
          </a:p>
        </p:txBody>
      </p:sp>
      <p:pic>
        <p:nvPicPr>
          <p:cNvPr id="12290" name="Picture 2" descr="ESTADO GASEOSO - Mind Map">
            <a:extLst>
              <a:ext uri="{FF2B5EF4-FFF2-40B4-BE49-F238E27FC236}">
                <a16:creationId xmlns:a16="http://schemas.microsoft.com/office/drawing/2014/main" id="{45370408-29E9-B678-CDF7-9AB62858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086" y="2168978"/>
            <a:ext cx="6516913" cy="434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93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1871A2-9615-8E7A-1331-07AE73905F6B}"/>
              </a:ext>
            </a:extLst>
          </p:cNvPr>
          <p:cNvSpPr txBox="1">
            <a:spLocks/>
          </p:cNvSpPr>
          <p:nvPr/>
        </p:nvSpPr>
        <p:spPr>
          <a:xfrm>
            <a:off x="2878789" y="671599"/>
            <a:ext cx="5757212" cy="829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600" dirty="0">
                <a:latin typeface="+mn-lt"/>
                <a:ea typeface="+mn-ea"/>
                <a:cs typeface="+mn-cs"/>
              </a:rPr>
              <a:t>Resultados</a:t>
            </a:r>
            <a:endParaRPr lang="es-MX" sz="460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AADEC0E-0FBE-E721-A3A3-9FBA3DB3A5D3}"/>
              </a:ext>
            </a:extLst>
          </p:cNvPr>
          <p:cNvSpPr txBox="1"/>
          <p:nvPr/>
        </p:nvSpPr>
        <p:spPr>
          <a:xfrm>
            <a:off x="427945" y="2010777"/>
            <a:ext cx="56680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/>
              <a:t>Precipitación acumulada:</a:t>
            </a:r>
            <a:endParaRPr lang="es-MX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3200" dirty="0"/>
              <a:t>Precipitación media: </a:t>
            </a:r>
            <a:r>
              <a:rPr lang="es-MX" sz="3200" b="1" dirty="0"/>
              <a:t>5.11 mm</a:t>
            </a:r>
            <a:endParaRPr lang="es-MX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3200" dirty="0"/>
              <a:t>Mediana: </a:t>
            </a:r>
            <a:r>
              <a:rPr lang="es-MX" sz="3200" b="1" dirty="0"/>
              <a:t>5.11 mm</a:t>
            </a:r>
            <a:endParaRPr lang="es-MX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3200" dirty="0"/>
              <a:t>Desviación estándar: </a:t>
            </a:r>
            <a:r>
              <a:rPr lang="es-MX" sz="3200" b="1" dirty="0"/>
              <a:t>2.95 mm</a:t>
            </a:r>
            <a:endParaRPr lang="es-MX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3200" dirty="0"/>
              <a:t>El año más lluvioso fue </a:t>
            </a:r>
            <a:r>
              <a:rPr lang="es-MX" sz="3200" b="1" dirty="0"/>
              <a:t>2024</a:t>
            </a:r>
            <a:r>
              <a:rPr lang="es-MX" sz="3200" dirty="0"/>
              <a:t>, con un total acumulado de </a:t>
            </a:r>
            <a:r>
              <a:rPr lang="es-MX" sz="3200" b="1" dirty="0"/>
              <a:t>5.11 millones de milímetros</a:t>
            </a:r>
            <a:r>
              <a:rPr lang="es-MX" sz="3200" dirty="0"/>
              <a:t>.</a:t>
            </a:r>
          </a:p>
        </p:txBody>
      </p:sp>
      <p:pic>
        <p:nvPicPr>
          <p:cNvPr id="13314" name="Picture 2" descr="Pronóstico de lluvias 💦 a siete días: los modelos siguen dibujando ...">
            <a:extLst>
              <a:ext uri="{FF2B5EF4-FFF2-40B4-BE49-F238E27FC236}">
                <a16:creationId xmlns:a16="http://schemas.microsoft.com/office/drawing/2014/main" id="{4ED109EA-8966-1AC2-5173-D3E747057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50182"/>
            <a:ext cx="6067596" cy="353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1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1871A2-9615-8E7A-1331-07AE73905F6B}"/>
              </a:ext>
            </a:extLst>
          </p:cNvPr>
          <p:cNvSpPr txBox="1">
            <a:spLocks/>
          </p:cNvSpPr>
          <p:nvPr/>
        </p:nvSpPr>
        <p:spPr>
          <a:xfrm>
            <a:off x="2878789" y="671599"/>
            <a:ext cx="5757212" cy="829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600" dirty="0">
                <a:latin typeface="+mn-lt"/>
                <a:ea typeface="+mn-ea"/>
                <a:cs typeface="+mn-cs"/>
              </a:rPr>
              <a:t>Resultados</a:t>
            </a:r>
            <a:endParaRPr lang="es-MX" sz="460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6D60197-D01E-5A70-0AC3-675D38D00122}"/>
              </a:ext>
            </a:extLst>
          </p:cNvPr>
          <p:cNvSpPr txBox="1"/>
          <p:nvPr/>
        </p:nvSpPr>
        <p:spPr>
          <a:xfrm>
            <a:off x="256481" y="1687169"/>
            <a:ext cx="66620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/>
              <a:t>Velocidad del viento:</a:t>
            </a:r>
            <a:endParaRPr lang="es-MX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3200" dirty="0"/>
              <a:t>Velocidad promedio: </a:t>
            </a:r>
            <a:r>
              <a:rPr lang="es-MX" sz="3200" b="1" dirty="0"/>
              <a:t>15.00 km/h</a:t>
            </a:r>
            <a:endParaRPr lang="es-MX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3200" dirty="0"/>
              <a:t>Mediana: </a:t>
            </a:r>
            <a:r>
              <a:rPr lang="es-MX" sz="3200" b="1" dirty="0"/>
              <a:t>14.99 km/h</a:t>
            </a:r>
            <a:endParaRPr lang="es-MX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3200" dirty="0"/>
              <a:t>Desviación estándar: </a:t>
            </a:r>
            <a:r>
              <a:rPr lang="es-MX" sz="3200" b="1" dirty="0"/>
              <a:t>8.66 km/h</a:t>
            </a:r>
            <a:endParaRPr lang="es-MX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3200" dirty="0"/>
              <a:t>La ciudad con mayor velocidad promedio fue </a:t>
            </a:r>
            <a:r>
              <a:rPr lang="es-MX" sz="3200" b="1" dirty="0"/>
              <a:t>San Diego</a:t>
            </a:r>
            <a:r>
              <a:rPr lang="es-MX" sz="3200" dirty="0"/>
              <a:t> con </a:t>
            </a:r>
            <a:r>
              <a:rPr lang="es-MX" sz="3200" b="1" dirty="0"/>
              <a:t>15.04 km/h</a:t>
            </a:r>
            <a:r>
              <a:rPr lang="es-MX" sz="3200" dirty="0"/>
              <a:t>.</a:t>
            </a:r>
          </a:p>
        </p:txBody>
      </p:sp>
      <p:pic>
        <p:nvPicPr>
          <p:cNvPr id="14338" name="Picture 2" descr="¿Cómo se mide el viento?">
            <a:extLst>
              <a:ext uri="{FF2B5EF4-FFF2-40B4-BE49-F238E27FC236}">
                <a16:creationId xmlns:a16="http://schemas.microsoft.com/office/drawing/2014/main" id="{0A042E34-03A4-B950-447E-7C0016218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483" y="1631401"/>
            <a:ext cx="5607517" cy="404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B6CE968-309E-4C8C-AC91-D6B4B3B6A356}"/>
              </a:ext>
            </a:extLst>
          </p:cNvPr>
          <p:cNvSpPr/>
          <p:nvPr/>
        </p:nvSpPr>
        <p:spPr>
          <a:xfrm>
            <a:off x="589262" y="1642351"/>
            <a:ext cx="10897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/>
              <a:t>• Histograma que muestra la distribución de frecuencias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1871A2-9615-8E7A-1331-07AE73905F6B}"/>
              </a:ext>
            </a:extLst>
          </p:cNvPr>
          <p:cNvSpPr txBox="1">
            <a:spLocks/>
          </p:cNvSpPr>
          <p:nvPr/>
        </p:nvSpPr>
        <p:spPr>
          <a:xfrm>
            <a:off x="2922332" y="671599"/>
            <a:ext cx="5757212" cy="829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600" dirty="0">
                <a:latin typeface="+mn-lt"/>
                <a:ea typeface="+mn-ea"/>
                <a:cs typeface="+mn-cs"/>
              </a:rPr>
              <a:t>Visualización de Datos</a:t>
            </a:r>
            <a:endParaRPr lang="es-MX" sz="4600" dirty="0">
              <a:latin typeface="+mn-lt"/>
              <a:ea typeface="+mn-ea"/>
              <a:cs typeface="+mn-cs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550ABF5-D813-6AC7-750F-0A242F54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7" t="27111" r="1"/>
          <a:stretch/>
        </p:blipFill>
        <p:spPr>
          <a:xfrm>
            <a:off x="5059680" y="2368034"/>
            <a:ext cx="6696892" cy="39787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12D916A-5414-F184-F4E9-96F2E83F3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5" y="3202850"/>
            <a:ext cx="4799012" cy="21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9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B6CE968-309E-4C8C-AC91-D6B4B3B6A356}"/>
              </a:ext>
            </a:extLst>
          </p:cNvPr>
          <p:cNvSpPr/>
          <p:nvPr/>
        </p:nvSpPr>
        <p:spPr>
          <a:xfrm>
            <a:off x="589262" y="1642351"/>
            <a:ext cx="108973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Histograma que muestra la distribución de frecuencias</a:t>
            </a:r>
          </a:p>
          <a:p>
            <a:pPr>
              <a:defRPr sz="2400"/>
            </a:pPr>
            <a:r>
              <a:rPr lang="es-MX" sz="3200" dirty="0"/>
              <a:t>• Gráficos de caja (</a:t>
            </a:r>
            <a:r>
              <a:rPr lang="es-MX" sz="3200" dirty="0" err="1"/>
              <a:t>boxplots</a:t>
            </a:r>
            <a:r>
              <a:rPr lang="es-MX" sz="3200" dirty="0"/>
              <a:t>) por ciudad.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1871A2-9615-8E7A-1331-07AE73905F6B}"/>
              </a:ext>
            </a:extLst>
          </p:cNvPr>
          <p:cNvSpPr txBox="1">
            <a:spLocks/>
          </p:cNvSpPr>
          <p:nvPr/>
        </p:nvSpPr>
        <p:spPr>
          <a:xfrm>
            <a:off x="2922332" y="671599"/>
            <a:ext cx="5757212" cy="829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600" dirty="0">
                <a:latin typeface="+mn-lt"/>
                <a:ea typeface="+mn-ea"/>
                <a:cs typeface="+mn-cs"/>
              </a:rPr>
              <a:t>Visualización de Datos</a:t>
            </a:r>
            <a:endParaRPr lang="es-MX" sz="4600" dirty="0">
              <a:latin typeface="+mn-lt"/>
              <a:ea typeface="+mn-ea"/>
              <a:cs typeface="+mn-cs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74056AB-6816-1375-3423-71927E80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28" y="2594552"/>
            <a:ext cx="6473371" cy="391635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14E1C23-4DCF-1B2E-7311-55589D744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7" y="3450862"/>
            <a:ext cx="5507250" cy="20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1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10D97-81C8-10B0-7E69-E5588942F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758C2F5-0424-C9A5-39B9-4698CF7DBA88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E33A438-06F0-1537-72F2-6281844E92F2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22E538E3-8B2D-7080-97F2-259C95DB09F1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892807C-F8EA-F447-4419-1819A058EB39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E222FBE-EF01-D116-10C1-815CDEF284FA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99819F1F-F5ED-BEAD-61E2-F42EEE98DAEC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EB24E7DB-72B8-78DE-4B1D-E75EE61BAE99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8BF8C6-8C4C-1D5F-0D83-5DFE440431A3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8C89FED-9B69-0F04-FFDB-706CE4219D64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E2B9103-EF8F-6474-0D5D-C3FEDAD60219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118A32-4554-7DEE-D8EC-B99543AE92CE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63692E6-8B86-998A-3815-261B1D73E9D3}"/>
              </a:ext>
            </a:extLst>
          </p:cNvPr>
          <p:cNvSpPr/>
          <p:nvPr/>
        </p:nvSpPr>
        <p:spPr>
          <a:xfrm>
            <a:off x="589262" y="1642351"/>
            <a:ext cx="108973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Histograma que muestra la distribución de frecuencias</a:t>
            </a:r>
          </a:p>
          <a:p>
            <a:pPr>
              <a:defRPr sz="2400"/>
            </a:pPr>
            <a:r>
              <a:rPr lang="es-MX" sz="3200" dirty="0"/>
              <a:t>• Gráficos de caja (</a:t>
            </a:r>
            <a:r>
              <a:rPr lang="es-MX" sz="3200" dirty="0" err="1"/>
              <a:t>boxplots</a:t>
            </a:r>
            <a:r>
              <a:rPr lang="es-MX" sz="3200" dirty="0"/>
              <a:t>) por ciudad.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42B52E-E4FB-9440-C849-2C5D93437997}"/>
              </a:ext>
            </a:extLst>
          </p:cNvPr>
          <p:cNvSpPr txBox="1">
            <a:spLocks/>
          </p:cNvSpPr>
          <p:nvPr/>
        </p:nvSpPr>
        <p:spPr>
          <a:xfrm>
            <a:off x="2922332" y="671599"/>
            <a:ext cx="5757212" cy="829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600" dirty="0">
                <a:latin typeface="+mn-lt"/>
                <a:ea typeface="+mn-ea"/>
                <a:cs typeface="+mn-cs"/>
              </a:rPr>
              <a:t>Visualización de Datos</a:t>
            </a:r>
            <a:endParaRPr lang="es-MX" sz="4600" dirty="0">
              <a:latin typeface="+mn-lt"/>
              <a:ea typeface="+mn-ea"/>
              <a:cs typeface="+mn-cs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F78B002-6F17-93CC-FF7A-85888688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28" y="2594552"/>
            <a:ext cx="6473371" cy="391635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F552260-5AAF-0941-93D0-43A17EB9DB2E}"/>
              </a:ext>
            </a:extLst>
          </p:cNvPr>
          <p:cNvSpPr txBox="1"/>
          <p:nvPr/>
        </p:nvSpPr>
        <p:spPr>
          <a:xfrm>
            <a:off x="295247" y="2885328"/>
            <a:ext cx="52541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Este gráfico permite observar: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/>
              <a:t>Mediana</a:t>
            </a:r>
            <a:r>
              <a:rPr lang="es-MX" sz="2400" dirty="0"/>
              <a:t> (línea central): valor típico o central de la temperatura.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/>
              <a:t>Caja (Q1 a Q3)</a:t>
            </a:r>
            <a:r>
              <a:rPr lang="es-MX" sz="2400" dirty="0"/>
              <a:t>: representa el 50% central de los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/>
              <a:t>Bigotes</a:t>
            </a:r>
            <a:r>
              <a:rPr lang="es-MX" sz="2400" dirty="0"/>
              <a:t>: muestran el rango sin contar los valores atípicos.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 err="1"/>
              <a:t>Outliers</a:t>
            </a:r>
            <a:r>
              <a:rPr lang="es-MX" sz="2400" dirty="0"/>
              <a:t>: posibles puntos fuera del rango normal.</a:t>
            </a:r>
          </a:p>
        </p:txBody>
      </p:sp>
    </p:spTree>
    <p:extLst>
      <p:ext uri="{BB962C8B-B14F-4D97-AF65-F5344CB8AC3E}">
        <p14:creationId xmlns:p14="http://schemas.microsoft.com/office/powerpoint/2010/main" val="121466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639221" y="598746"/>
            <a:ext cx="3530836" cy="103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406" indent="-170021" algn="ctr">
              <a:lnSpc>
                <a:spcPct val="150000"/>
              </a:lnSpc>
              <a:spcBef>
                <a:spcPts val="225"/>
              </a:spcBef>
              <a:spcAft>
                <a:spcPts val="225"/>
              </a:spcAft>
            </a:pPr>
            <a:r>
              <a:rPr lang="es-EC" sz="4600" dirty="0"/>
              <a:t>Introducción</a:t>
            </a:r>
            <a:endParaRPr lang="es-ES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B6CE968-309E-4C8C-AC91-D6B4B3B6A356}"/>
              </a:ext>
            </a:extLst>
          </p:cNvPr>
          <p:cNvSpPr/>
          <p:nvPr/>
        </p:nvSpPr>
        <p:spPr>
          <a:xfrm>
            <a:off x="624196" y="2106234"/>
            <a:ext cx="10897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/>
              <a:t>• Proyecto realizado en </a:t>
            </a:r>
            <a:r>
              <a:rPr lang="es-MX" sz="3200" dirty="0" err="1"/>
              <a:t>Jupyter</a:t>
            </a:r>
            <a:r>
              <a:rPr lang="es-MX" sz="3200" dirty="0"/>
              <a:t> Notebook utilizando Python.</a:t>
            </a:r>
          </a:p>
        </p:txBody>
      </p:sp>
      <p:pic>
        <p:nvPicPr>
          <p:cNvPr id="1026" name="Picture 2" descr="Empezando a usar Jupyter Notebook para Python (Parte 1- Instalación ...">
            <a:extLst>
              <a:ext uri="{FF2B5EF4-FFF2-40B4-BE49-F238E27FC236}">
                <a16:creationId xmlns:a16="http://schemas.microsoft.com/office/drawing/2014/main" id="{446C4AFD-9C2A-8D46-07C9-5631EF20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511" y="2923048"/>
            <a:ext cx="5824093" cy="287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33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7F966-EB09-770D-B6CC-4FB4D0FAA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74807AE-0392-B374-3BC8-7DE8B96D75EA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30FB06E5-F8DB-705D-D567-BF8D9A3D6D25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CDD6CD5-0125-BA39-52E3-D1574F6AAECE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B432E1B-DFBE-ED41-A5E9-9BB93ADAE8B7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CBB3B21-DCDD-75ED-AF76-ACEE405EA09B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A3A55C0-5D38-671C-7D3B-171C6B8F4137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F385EEEE-55D1-6ACB-D453-7453CEAF3195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2B33546-E5BE-8D8F-D1AD-6AF48A29F444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12A6E4E-F050-BBB4-23C0-EA35D21278FD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201207E-2107-575E-3DE3-D4866B16290F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EBF815C-663E-13D5-9485-DA8B47F2F3A8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11333FA-FF66-8646-FBF2-4987EF0BF23F}"/>
              </a:ext>
            </a:extLst>
          </p:cNvPr>
          <p:cNvSpPr/>
          <p:nvPr/>
        </p:nvSpPr>
        <p:spPr>
          <a:xfrm>
            <a:off x="589262" y="1642351"/>
            <a:ext cx="108973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Histograma que muestra la distribución de frecuencias</a:t>
            </a:r>
          </a:p>
          <a:p>
            <a:pPr>
              <a:defRPr sz="2400"/>
            </a:pPr>
            <a:r>
              <a:rPr lang="es-MX" sz="3200" dirty="0"/>
              <a:t>• Gráficos de caja (</a:t>
            </a:r>
            <a:r>
              <a:rPr lang="es-MX" sz="3200" dirty="0" err="1"/>
              <a:t>boxplots</a:t>
            </a:r>
            <a:r>
              <a:rPr lang="es-MX" sz="3200" dirty="0"/>
              <a:t>) por ciudad.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792E75-42B5-01F2-006F-F39DE37B53C5}"/>
              </a:ext>
            </a:extLst>
          </p:cNvPr>
          <p:cNvSpPr txBox="1">
            <a:spLocks/>
          </p:cNvSpPr>
          <p:nvPr/>
        </p:nvSpPr>
        <p:spPr>
          <a:xfrm>
            <a:off x="2922332" y="671599"/>
            <a:ext cx="5757212" cy="829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600" dirty="0">
                <a:latin typeface="+mn-lt"/>
                <a:ea typeface="+mn-ea"/>
                <a:cs typeface="+mn-cs"/>
              </a:rPr>
              <a:t>Visualización de Datos</a:t>
            </a:r>
            <a:endParaRPr lang="es-MX" sz="4600" dirty="0">
              <a:latin typeface="+mn-lt"/>
              <a:ea typeface="+mn-ea"/>
              <a:cs typeface="+mn-cs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8DEDFEE-8AB4-FC36-AD24-4718D76B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28" y="2594552"/>
            <a:ext cx="6473371" cy="391635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A7F61D-EF63-8E90-EEFD-A68E407E9FE2}"/>
              </a:ext>
            </a:extLst>
          </p:cNvPr>
          <p:cNvSpPr txBox="1"/>
          <p:nvPr/>
        </p:nvSpPr>
        <p:spPr>
          <a:xfrm>
            <a:off x="201612" y="2693024"/>
            <a:ext cx="60395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Principales observaciones: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La </a:t>
            </a:r>
            <a:r>
              <a:rPr lang="es-MX" sz="2400" b="1" dirty="0"/>
              <a:t>mediana</a:t>
            </a:r>
            <a:r>
              <a:rPr lang="es-MX" sz="2400" dirty="0"/>
              <a:t> de temperatura es similar entre ciudades (~15 °C).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/>
              <a:t>Phoenix</a:t>
            </a:r>
            <a:r>
              <a:rPr lang="es-MX" sz="2400" dirty="0"/>
              <a:t> muestra una mayor dispersión, alcanzando temperaturas por debajo de -20 °C.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/>
              <a:t>Los Ángeles, Dallas y Houston</a:t>
            </a:r>
            <a:r>
              <a:rPr lang="es-MX" sz="2400" dirty="0"/>
              <a:t> tienen distribuciones más equilibradas.</a:t>
            </a:r>
          </a:p>
        </p:txBody>
      </p:sp>
    </p:spTree>
    <p:extLst>
      <p:ext uri="{BB962C8B-B14F-4D97-AF65-F5344CB8AC3E}">
        <p14:creationId xmlns:p14="http://schemas.microsoft.com/office/powerpoint/2010/main" val="165518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565C8-6429-0C5D-5416-DB9E9D39A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4270BC1-66C7-8DE8-514E-C46DA525A5C9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184A6D0-C0CE-E4FC-B308-276C730758EA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BD2E17E-D4A5-0D39-A53B-560F32571F0F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4808D83-AEA6-B651-497B-A4079DD6285B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B255098-105D-774E-7BE9-D71C12A1A24C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9BF196A-B168-FF20-F1BE-97B77C350D70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3BDCBE4E-E3EF-6BA1-F45E-C93B51A9778C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F4B1E6-649D-5A97-227D-E16529DEBFE2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B1EF878-1B9F-81AB-9E35-B5E75BACF403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49256A4-D069-AAD2-071C-EB286E57B29C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E6F3FE7-7F51-3261-28CD-8A45CF99CF74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86FB20C-DEEF-34EE-6A8D-EB5DE61FEA0E}"/>
              </a:ext>
            </a:extLst>
          </p:cNvPr>
          <p:cNvSpPr/>
          <p:nvPr/>
        </p:nvSpPr>
        <p:spPr>
          <a:xfrm>
            <a:off x="589262" y="1642351"/>
            <a:ext cx="108973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Histograma que muestra la distribución de frecuencias</a:t>
            </a:r>
          </a:p>
          <a:p>
            <a:pPr>
              <a:defRPr sz="2400"/>
            </a:pPr>
            <a:r>
              <a:rPr lang="es-MX" sz="3200" dirty="0"/>
              <a:t>• Gráficos de caja (</a:t>
            </a:r>
            <a:r>
              <a:rPr lang="es-MX" sz="3200" dirty="0" err="1"/>
              <a:t>boxplots</a:t>
            </a:r>
            <a:r>
              <a:rPr lang="es-MX" sz="3200" dirty="0"/>
              <a:t>) por ciudad.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BF2AB0-0EB9-AFA5-546D-4A9F31112A7C}"/>
              </a:ext>
            </a:extLst>
          </p:cNvPr>
          <p:cNvSpPr txBox="1">
            <a:spLocks/>
          </p:cNvSpPr>
          <p:nvPr/>
        </p:nvSpPr>
        <p:spPr>
          <a:xfrm>
            <a:off x="2922332" y="671599"/>
            <a:ext cx="5757212" cy="829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600" dirty="0">
                <a:latin typeface="+mn-lt"/>
                <a:ea typeface="+mn-ea"/>
                <a:cs typeface="+mn-cs"/>
              </a:rPr>
              <a:t>Visualización de Datos</a:t>
            </a:r>
            <a:endParaRPr lang="es-MX" sz="4600" dirty="0">
              <a:latin typeface="+mn-lt"/>
              <a:ea typeface="+mn-ea"/>
              <a:cs typeface="+mn-cs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8AAAB7E-C2D6-3AB1-F513-4F7C0C0EA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28" y="2594552"/>
            <a:ext cx="6473371" cy="391635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A79D803-E437-E847-4BE8-ABB0A4B082F6}"/>
              </a:ext>
            </a:extLst>
          </p:cNvPr>
          <p:cNvSpPr txBox="1"/>
          <p:nvPr/>
        </p:nvSpPr>
        <p:spPr>
          <a:xfrm>
            <a:off x="406401" y="3792917"/>
            <a:ext cx="49929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Este análisis gráfico facilita comparar el comportamiento térmico y detectar variaciones extremas entre distintas regiones.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1439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52856-2859-59E4-73AF-B06C74266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B0EC4B5-2A64-551D-9622-FB8154659ADE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1D147AC-68C9-3407-C95E-D5DD9C25AF17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F24AB7F-60BC-252E-C377-DA8C0292D486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971958A-9230-F2A8-81CB-A5586457B3E6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F382653-FC87-FCF1-EF62-B64620B320BF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FBDB449-8E7C-96E6-A378-11D691D87950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26CFC9C4-BE78-9E93-EFD9-A9459463BD88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52217E-79C0-14A1-3582-323EACDFF3DB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780A6A7-7005-D250-D328-4DC596A96204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D2BBF01-E73E-5833-E261-A7C741016CDE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015FFDE-A571-DF9C-A416-1F0766F17A43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2C2A209-258D-3F48-896E-61C77C5AC6DE}"/>
              </a:ext>
            </a:extLst>
          </p:cNvPr>
          <p:cNvSpPr/>
          <p:nvPr/>
        </p:nvSpPr>
        <p:spPr>
          <a:xfrm>
            <a:off x="589262" y="1642351"/>
            <a:ext cx="108973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Histograma que muestra la distribución de frecuencias</a:t>
            </a:r>
          </a:p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Gráficos de caja (</a:t>
            </a:r>
            <a:r>
              <a:rPr lang="es-MX" sz="3200" dirty="0" err="1">
                <a:solidFill>
                  <a:schemeClr val="bg1">
                    <a:lumMod val="75000"/>
                  </a:schemeClr>
                </a:solidFill>
              </a:rPr>
              <a:t>boxplots</a:t>
            </a: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) por ciudad.</a:t>
            </a:r>
          </a:p>
          <a:p>
            <a:pPr>
              <a:defRPr sz="2400"/>
            </a:pPr>
            <a:r>
              <a:rPr lang="es-MX" sz="3200" dirty="0"/>
              <a:t>• Gráficos de dispersión (</a:t>
            </a:r>
            <a:r>
              <a:rPr lang="es-MX" sz="3200" dirty="0" err="1"/>
              <a:t>scatter</a:t>
            </a:r>
            <a:r>
              <a:rPr lang="es-MX" sz="3200" dirty="0"/>
              <a:t> </a:t>
            </a:r>
            <a:r>
              <a:rPr lang="es-MX" sz="3200" dirty="0" err="1"/>
              <a:t>plots</a:t>
            </a:r>
            <a:r>
              <a:rPr lang="es-MX" sz="3200" dirty="0"/>
              <a:t>) entre variables.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86F835-5635-213A-8F6F-BCDCCFDBDF37}"/>
              </a:ext>
            </a:extLst>
          </p:cNvPr>
          <p:cNvSpPr txBox="1">
            <a:spLocks/>
          </p:cNvSpPr>
          <p:nvPr/>
        </p:nvSpPr>
        <p:spPr>
          <a:xfrm>
            <a:off x="2922332" y="671599"/>
            <a:ext cx="5757212" cy="829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600" dirty="0">
                <a:latin typeface="+mn-lt"/>
                <a:ea typeface="+mn-ea"/>
                <a:cs typeface="+mn-cs"/>
              </a:rPr>
              <a:t>Visualización de Datos</a:t>
            </a:r>
            <a:endParaRPr lang="es-MX" sz="4600" dirty="0">
              <a:latin typeface="+mn-lt"/>
              <a:ea typeface="+mn-ea"/>
              <a:cs typeface="+mn-cs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E872EAD-FEB9-B11E-3F31-8DA36622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47" y="3076686"/>
            <a:ext cx="9466182" cy="33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52856-2859-59E4-73AF-B06C74266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B0EC4B5-2A64-551D-9622-FB8154659ADE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1D147AC-68C9-3407-C95E-D5DD9C25AF17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F24AB7F-60BC-252E-C377-DA8C0292D486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971958A-9230-F2A8-81CB-A5586457B3E6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F382653-FC87-FCF1-EF62-B64620B320BF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FBDB449-8E7C-96E6-A378-11D691D87950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26CFC9C4-BE78-9E93-EFD9-A9459463BD88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52217E-79C0-14A1-3582-323EACDFF3DB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780A6A7-7005-D250-D328-4DC596A96204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D2BBF01-E73E-5833-E261-A7C741016CDE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015FFDE-A571-DF9C-A416-1F0766F17A43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23F1AD4-AEEC-4573-1DFA-2A665297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730" y="569328"/>
            <a:ext cx="8079854" cy="579572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8FF22F5-6194-D906-1124-1F9F5E3DACBF}"/>
              </a:ext>
            </a:extLst>
          </p:cNvPr>
          <p:cNvSpPr txBox="1"/>
          <p:nvPr/>
        </p:nvSpPr>
        <p:spPr>
          <a:xfrm>
            <a:off x="310204" y="1511632"/>
            <a:ext cx="379360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Resultados: Dispersión Humedad vs Temperatura (3 ciudades)</a:t>
            </a:r>
          </a:p>
          <a:p>
            <a:r>
              <a:rPr lang="es-MX" sz="2400" dirty="0"/>
              <a:t>Se presenta un </a:t>
            </a:r>
            <a:r>
              <a:rPr lang="es-MX" sz="2400" b="1" dirty="0"/>
              <a:t>gráfico de dispersión</a:t>
            </a:r>
            <a:r>
              <a:rPr lang="es-MX" sz="2400" dirty="0"/>
              <a:t> que muestra la relación entre: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/>
              <a:t>Humedad relativa (%)</a:t>
            </a:r>
            <a:endParaRPr lang="es-MX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/>
              <a:t>Temperatura (°C)</a:t>
            </a:r>
            <a:br>
              <a:rPr lang="es-MX" sz="2400" dirty="0"/>
            </a:br>
            <a:r>
              <a:rPr lang="es-MX" sz="2400" dirty="0"/>
              <a:t>para las ciudades: </a:t>
            </a:r>
            <a:r>
              <a:rPr lang="es-MX" sz="2400" b="1" dirty="0"/>
              <a:t>San Diego</a:t>
            </a:r>
            <a:r>
              <a:rPr lang="es-MX" sz="2400" dirty="0"/>
              <a:t>, </a:t>
            </a:r>
            <a:r>
              <a:rPr lang="es-MX" sz="2400" b="1" dirty="0" err="1"/>
              <a:t>Philadelphia</a:t>
            </a:r>
            <a:r>
              <a:rPr lang="es-MX" sz="2400" dirty="0"/>
              <a:t> y </a:t>
            </a:r>
            <a:r>
              <a:rPr lang="es-MX" sz="2400" b="1" dirty="0"/>
              <a:t>San Antonio</a:t>
            </a:r>
            <a:r>
              <a:rPr lang="es-MX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35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56E3A-FDFD-CAC8-688E-15114F2E0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492026E-5C8C-867A-FE70-1B406526BD14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6200FDF-2FA0-4251-5478-D66B27F33853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F32E583-B54E-0DA0-CCF0-FB3A0213167E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F00B506-F60C-DB11-3805-4905F366B5A9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E358EA6-997B-75B9-ABD4-B15C7E0CF435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31A6908-A3F9-A528-DA9C-849C44E8A9D3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2B55657B-71D4-DBFA-85CB-3CEF6CBF9F69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1F093F2-9946-7ECF-751A-57D5AC0FDD8B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2B5EFDA-5032-1852-BC7A-3932FD97E478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47568C-7522-FC7B-6E49-A2CD1ECCB21B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6DCE0D1-C9D8-36E7-A992-B2F90CE7858D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163B3B7-5937-53A9-8AA4-48E4A8B3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730" y="569328"/>
            <a:ext cx="8079854" cy="57957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7C5B2D8-8819-A94B-04D0-2E04061378F2}"/>
              </a:ext>
            </a:extLst>
          </p:cNvPr>
          <p:cNvSpPr txBox="1"/>
          <p:nvPr/>
        </p:nvSpPr>
        <p:spPr>
          <a:xfrm>
            <a:off x="370239" y="2392740"/>
            <a:ext cx="35414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Objetivo:</a:t>
            </a:r>
          </a:p>
          <a:p>
            <a:r>
              <a:rPr lang="es-MX" sz="2400" dirty="0"/>
              <a:t>Explorar posibles patrones o relaciones entre estas dos variables climáticas.</a:t>
            </a:r>
          </a:p>
        </p:txBody>
      </p:sp>
    </p:spTree>
    <p:extLst>
      <p:ext uri="{BB962C8B-B14F-4D97-AF65-F5344CB8AC3E}">
        <p14:creationId xmlns:p14="http://schemas.microsoft.com/office/powerpoint/2010/main" val="4018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28B63-41A2-9EDA-85BC-8C22010E9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3B045C93-5B48-875B-76BF-C3389AFF2264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5ECA06E-70A4-C176-C94B-BFCFB238056F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1E8F8D0-12D3-CADD-5907-4E8DA40342C9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89DA672-94D6-0B96-A8DD-3BD8D53F94F9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08811C1-C548-0109-29F9-C884F981E5F7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2DD442B-F0EF-33ED-389E-991566A3D869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4958491B-9239-D983-B6D9-430950AF4BA0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276446-C22C-EF9B-777B-CAE0CCA7A8D4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31F5FC2-0FC8-3D32-B222-B6CC861E0CAA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26251E7-30FB-B305-6A27-6B8CFE41C078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4C7D239-A731-6EB7-E006-B74CB77931F9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1C8D11C-4078-8CFD-748D-525D842B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730" y="569328"/>
            <a:ext cx="8079854" cy="57957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B382039-E59D-D174-B8CC-D959376F92E2}"/>
              </a:ext>
            </a:extLst>
          </p:cNvPr>
          <p:cNvSpPr txBox="1"/>
          <p:nvPr/>
        </p:nvSpPr>
        <p:spPr>
          <a:xfrm>
            <a:off x="127858" y="697474"/>
            <a:ext cx="37838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Observaciones: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La mayoría de datos se concentran entre </a:t>
            </a:r>
            <a:r>
              <a:rPr lang="es-MX" sz="2400" b="1" dirty="0"/>
              <a:t>30 % y 90 % de humedad</a:t>
            </a:r>
            <a:r>
              <a:rPr lang="es-MX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La temperatura varía ampliamente: de </a:t>
            </a:r>
            <a:r>
              <a:rPr lang="es-MX" sz="2400" b="1" dirty="0"/>
              <a:t>-10 °C hasta +40 °C</a:t>
            </a:r>
            <a:r>
              <a:rPr lang="es-MX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/>
              <a:t>No hay una relación lineal clara</a:t>
            </a:r>
            <a:r>
              <a:rPr lang="es-MX" sz="2400" dirty="0"/>
              <a:t>: la temperatura </a:t>
            </a:r>
            <a:r>
              <a:rPr lang="es-MX" sz="2400" b="1" dirty="0"/>
              <a:t>no depende solo</a:t>
            </a:r>
            <a:r>
              <a:rPr lang="es-MX" sz="2400" dirty="0"/>
              <a:t> de la humedad.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/>
              <a:t>San Antonio</a:t>
            </a:r>
            <a:r>
              <a:rPr lang="es-MX" sz="2400" dirty="0"/>
              <a:t> tiene más datos, lo que hace que su color (verde) predomine visualmente.</a:t>
            </a:r>
          </a:p>
        </p:txBody>
      </p:sp>
    </p:spTree>
    <p:extLst>
      <p:ext uri="{BB962C8B-B14F-4D97-AF65-F5344CB8AC3E}">
        <p14:creationId xmlns:p14="http://schemas.microsoft.com/office/powerpoint/2010/main" val="33825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DF82C-24FA-86D7-6650-ADC837C3A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A0B1E9DA-DBB9-B4A8-F5E2-B094B3F8230E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ABC7972-5430-C224-4537-33B53C764F49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C7A8D11-24AD-BAF2-53D3-A9719057A8C2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8804712-7328-6811-D0EE-5EC64A92EB6C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9FE298B-0E18-505C-9CDD-D62F3A7270CA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144EBEE-5411-5EDD-98A0-F6F1B0266A6F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71205F0D-2B23-5D10-E1FB-13EE21327D5F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30CB9DD-1328-23F0-7A17-5142599B683D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D5A1ECF-47E1-D706-0DCC-5FA3F1D83C2E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21272B1-417A-360E-0848-E0F219F808FC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6982A5F-30A1-8D31-C27B-E381827DF2B7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C172493-A952-0E12-5298-3F04426B61D2}"/>
              </a:ext>
            </a:extLst>
          </p:cNvPr>
          <p:cNvSpPr/>
          <p:nvPr/>
        </p:nvSpPr>
        <p:spPr>
          <a:xfrm>
            <a:off x="589262" y="1642351"/>
            <a:ext cx="108973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Histograma que muestra la distribución de frecuencias</a:t>
            </a:r>
          </a:p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Gráficos de caja (</a:t>
            </a:r>
            <a:r>
              <a:rPr lang="es-MX" sz="3200" dirty="0" err="1">
                <a:solidFill>
                  <a:schemeClr val="bg1">
                    <a:lumMod val="75000"/>
                  </a:schemeClr>
                </a:solidFill>
              </a:rPr>
              <a:t>boxplots</a:t>
            </a: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) por ciudad.</a:t>
            </a:r>
          </a:p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Gráficos de dispersión (</a:t>
            </a:r>
            <a:r>
              <a:rPr lang="es-MX" sz="3200" dirty="0" err="1">
                <a:solidFill>
                  <a:schemeClr val="bg1">
                    <a:lumMod val="75000"/>
                  </a:schemeClr>
                </a:solidFill>
              </a:rPr>
              <a:t>scatter</a:t>
            </a: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MX" sz="3200" dirty="0" err="1">
                <a:solidFill>
                  <a:schemeClr val="bg1">
                    <a:lumMod val="75000"/>
                  </a:schemeClr>
                </a:solidFill>
              </a:rPr>
              <a:t>plots</a:t>
            </a: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) entre variables.</a:t>
            </a:r>
          </a:p>
          <a:p>
            <a:pPr>
              <a:defRPr sz="2400"/>
            </a:pPr>
            <a:r>
              <a:rPr lang="es-MX" sz="3200" dirty="0"/>
              <a:t>• Matriz de correlación para explorar relaciones.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3E3029-503C-26B5-DC89-E3E311CD24F9}"/>
              </a:ext>
            </a:extLst>
          </p:cNvPr>
          <p:cNvSpPr txBox="1">
            <a:spLocks/>
          </p:cNvSpPr>
          <p:nvPr/>
        </p:nvSpPr>
        <p:spPr>
          <a:xfrm>
            <a:off x="2922332" y="671599"/>
            <a:ext cx="5757212" cy="829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600" dirty="0">
                <a:latin typeface="+mn-lt"/>
                <a:ea typeface="+mn-ea"/>
                <a:cs typeface="+mn-cs"/>
              </a:rPr>
              <a:t>Visualización de Datos</a:t>
            </a:r>
            <a:endParaRPr lang="es-MX" sz="4600" dirty="0">
              <a:latin typeface="+mn-lt"/>
              <a:ea typeface="+mn-ea"/>
              <a:cs typeface="+mn-cs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7E4E980-BE11-081E-83FB-52FD0D43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11" y="3704454"/>
            <a:ext cx="11843283" cy="104795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FE225F9-6093-683C-4D1C-E93BE4304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657" y="4493923"/>
            <a:ext cx="6818523" cy="19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0710A-E991-676A-1474-BE532DC45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9A3EE2D-46D3-FD0E-7B25-74D55216DF4C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2650928-0085-40F2-90D4-39F327B27B67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C3842C3-26C4-2C67-CBCA-7D08F02E2258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2BDE19E-8C77-A55C-72FE-FB349B959658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53E1B9A-C3A3-06F2-2C79-F10235C408E2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9F40F96-A21C-584A-7D10-77ADB8ACA379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B049D507-CB05-4BF6-C55E-4CDAEF29A9B1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66D5D75-6CD4-9F6B-4197-7D5D01C5239B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6749ED3-A6EB-CFC2-FC22-C2DF41B6BC8C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4C3E48-9BB1-C3E8-8E98-9CA2540B6714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14D32BE-3FC2-C045-4DD3-5D579A186E07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BC6853-27A3-7E04-BE6D-AF5173B6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542553"/>
            <a:ext cx="7223079" cy="586107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D575A34-DAA0-555B-F601-6D0B9C5C40CA}"/>
              </a:ext>
            </a:extLst>
          </p:cNvPr>
          <p:cNvSpPr txBox="1"/>
          <p:nvPr/>
        </p:nvSpPr>
        <p:spPr>
          <a:xfrm>
            <a:off x="234708" y="1028858"/>
            <a:ext cx="45404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Resultados: Matriz de Correlación</a:t>
            </a:r>
          </a:p>
          <a:p>
            <a:endParaRPr lang="es-MX" sz="2400" dirty="0"/>
          </a:p>
          <a:p>
            <a:r>
              <a:rPr lang="es-MX" sz="2400" dirty="0"/>
              <a:t>Se presenta una </a:t>
            </a:r>
            <a:r>
              <a:rPr lang="es-MX" sz="2400" b="1" dirty="0"/>
              <a:t>matriz de correlación</a:t>
            </a:r>
            <a:r>
              <a:rPr lang="es-MX" sz="2400" dirty="0"/>
              <a:t> entre las principales variables climáticas del conjunto de datos:</a:t>
            </a:r>
          </a:p>
          <a:p>
            <a:endParaRPr lang="es-MX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 err="1"/>
              <a:t>Temperature_C</a:t>
            </a:r>
            <a:r>
              <a:rPr lang="es-MX" sz="2400" dirty="0"/>
              <a:t> (Temperatura)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 err="1"/>
              <a:t>Humidity_pct</a:t>
            </a:r>
            <a:r>
              <a:rPr lang="es-MX" sz="2400" dirty="0"/>
              <a:t> (Humedad)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 err="1"/>
              <a:t>Precipitation_mm</a:t>
            </a:r>
            <a:r>
              <a:rPr lang="es-MX" sz="2400" dirty="0"/>
              <a:t> (Precipitación)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 err="1"/>
              <a:t>Wind_Speed_kmh</a:t>
            </a:r>
            <a:r>
              <a:rPr lang="es-MX" sz="2400" dirty="0"/>
              <a:t> (Velocidad del viento)</a:t>
            </a:r>
          </a:p>
        </p:txBody>
      </p:sp>
    </p:spTree>
    <p:extLst>
      <p:ext uri="{BB962C8B-B14F-4D97-AF65-F5344CB8AC3E}">
        <p14:creationId xmlns:p14="http://schemas.microsoft.com/office/powerpoint/2010/main" val="15174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17192-C20B-3DBB-D382-8ECA0079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F44B759-17E5-D213-84C1-DF572B4B16B8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6E06EF2-0CE4-9F10-1BC9-039FCA3F71D9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B724238-4318-9963-43D9-5E8BC433F5F8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8CB1BFF-0B63-0713-0E90-A8F6715B3057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07D17B3-6E40-64AE-575B-84E02B4C1A18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03E2CA6-DAD7-3834-A033-5EB67E436DBF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346808EF-F432-C185-EBE6-C177BB70ECE5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19AC0B1-4531-99F7-BD3C-BB473F4BA526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335725F-E535-2965-735B-6B1E418E3DAE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530AEC8-1AE7-EC34-5659-56B0BCBDE758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0C108C5-9626-811D-DEF9-31593F354DED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10FA42-B083-DB6D-39B3-96060A95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542553"/>
            <a:ext cx="7223079" cy="586107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8F6F4CE-27B6-DB13-51BB-BA588F4DAE12}"/>
              </a:ext>
            </a:extLst>
          </p:cNvPr>
          <p:cNvSpPr txBox="1"/>
          <p:nvPr/>
        </p:nvSpPr>
        <p:spPr>
          <a:xfrm>
            <a:off x="456840" y="2551661"/>
            <a:ext cx="41489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Objetivo:</a:t>
            </a:r>
          </a:p>
          <a:p>
            <a:r>
              <a:rPr lang="es-MX" sz="2400" dirty="0"/>
              <a:t>Identificar posibles relaciones lineales entre las variables.</a:t>
            </a:r>
          </a:p>
        </p:txBody>
      </p:sp>
    </p:spTree>
    <p:extLst>
      <p:ext uri="{BB962C8B-B14F-4D97-AF65-F5344CB8AC3E}">
        <p14:creationId xmlns:p14="http://schemas.microsoft.com/office/powerpoint/2010/main" val="238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FE56B-2AFE-B937-4E4E-A04DFC0C3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6C43F24-7BA7-3F43-0E90-2B3DF70594D1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D0B1F14-FA81-847B-DE45-A2E08BD684DA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6036514-9D64-8AFC-4293-6D2B5D9FABA4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A0F6A32-1224-4E55-2454-F7AF5DFDADAF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D19F30C-4BC7-3E65-F407-F7C9C69B09EE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F003AEB-BDAE-8068-4D87-A5F83B5976A2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73D87C4C-259F-03E1-33DB-1DC7FA50C4EE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2D35FD0-C540-F628-8703-2810FDA576B7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3685362-5899-50A2-6F91-F812CACEDCF2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E95750-846F-89A3-4F27-E220F21183AD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26C28DD-64A5-A7D2-1D1A-C378D287EFFA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B5CEC7-DCE6-105F-1F1E-D8B86DB9D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542553"/>
            <a:ext cx="7223079" cy="586107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49A3886-DB74-024D-112A-41AD5FDE3A4B}"/>
              </a:ext>
            </a:extLst>
          </p:cNvPr>
          <p:cNvSpPr txBox="1"/>
          <p:nvPr/>
        </p:nvSpPr>
        <p:spPr>
          <a:xfrm>
            <a:off x="189024" y="1127328"/>
            <a:ext cx="47893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Observaciones:</a:t>
            </a:r>
          </a:p>
          <a:p>
            <a:endParaRPr lang="es-MX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La diagonal principal muestra una </a:t>
            </a:r>
            <a:r>
              <a:rPr lang="es-MX" sz="2400" b="1" dirty="0"/>
              <a:t>correlación perfecta (1.0)</a:t>
            </a:r>
            <a:r>
              <a:rPr lang="es-MX" sz="2400" dirty="0"/>
              <a:t>, ya que cada variable se correlaciona consigo misma.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/>
              <a:t>No se observan correlaciones fuertes</a:t>
            </a:r>
            <a:r>
              <a:rPr lang="es-MX" sz="2400" dirty="0"/>
              <a:t> entre diferentes variables (los valores fuera de la diagonal están cerca de 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Esto indica que las variables </a:t>
            </a:r>
            <a:r>
              <a:rPr lang="es-MX" sz="2400" b="1" dirty="0"/>
              <a:t>son en su mayoría independientes</a:t>
            </a:r>
            <a:r>
              <a:rPr lang="es-MX" sz="2400" dirty="0"/>
              <a:t> entre sí, al menos desde una perspectiva lineal.</a:t>
            </a:r>
          </a:p>
        </p:txBody>
      </p:sp>
    </p:spTree>
    <p:extLst>
      <p:ext uri="{BB962C8B-B14F-4D97-AF65-F5344CB8AC3E}">
        <p14:creationId xmlns:p14="http://schemas.microsoft.com/office/powerpoint/2010/main" val="208218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4201E-6FB1-E71E-BB8D-C7225E6B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0FDD6492-8F68-81AA-A509-68F6BC3405BF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3962CA0-07F9-A966-5341-3D3843FFFD18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85E4C43-7BF5-C704-1995-A3D351C06096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9264438-9B49-ACF5-F385-4689411A53DC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D6C1696-3FAF-BD7C-600A-52107F8484DC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A5E672F-9D87-2AE8-F81A-CAA1789E5E21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EC3212DB-256A-C16D-20A7-13ABA0EB9C20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23270C8-90DC-C20A-E8B5-2354909142F3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A8E0D01-CE25-4DE6-DEC6-80478C5ED1B5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421BC25-CC7F-1C4B-ADF0-A55795BDA557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9C76C0F-B570-E291-E06A-518072245CF0}"/>
              </a:ext>
            </a:extLst>
          </p:cNvPr>
          <p:cNvSpPr/>
          <p:nvPr/>
        </p:nvSpPr>
        <p:spPr>
          <a:xfrm>
            <a:off x="3639221" y="598746"/>
            <a:ext cx="3530836" cy="103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406" indent="-170021" algn="ctr">
              <a:lnSpc>
                <a:spcPct val="150000"/>
              </a:lnSpc>
              <a:spcBef>
                <a:spcPts val="225"/>
              </a:spcBef>
              <a:spcAft>
                <a:spcPts val="225"/>
              </a:spcAft>
            </a:pPr>
            <a:r>
              <a:rPr lang="es-EC" sz="4600" dirty="0"/>
              <a:t>Introducción</a:t>
            </a:r>
            <a:endParaRPr lang="es-ES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8B43EB5-2F1B-A74A-0FBF-69DB0352EAAF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BE1036C-14F8-6C67-1BBA-494CF84EFFD9}"/>
              </a:ext>
            </a:extLst>
          </p:cNvPr>
          <p:cNvSpPr/>
          <p:nvPr/>
        </p:nvSpPr>
        <p:spPr>
          <a:xfrm>
            <a:off x="624196" y="2106234"/>
            <a:ext cx="108973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Proyecto realizado en </a:t>
            </a:r>
            <a:r>
              <a:rPr lang="es-MX" sz="3200" dirty="0" err="1">
                <a:solidFill>
                  <a:schemeClr val="bg1">
                    <a:lumMod val="75000"/>
                  </a:schemeClr>
                </a:solidFill>
              </a:rPr>
              <a:t>Jupyter</a:t>
            </a: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 Notebook utilizando Python.</a:t>
            </a:r>
          </a:p>
          <a:p>
            <a:pPr>
              <a:defRPr sz="2400"/>
            </a:pPr>
            <a:r>
              <a:rPr lang="es-MX" sz="3200" dirty="0"/>
              <a:t>• Objetivo: Automatizar el análisis de datos climáticos.</a:t>
            </a:r>
          </a:p>
        </p:txBody>
      </p:sp>
      <p:pic>
        <p:nvPicPr>
          <p:cNvPr id="2050" name="Picture 2" descr="ERA5-Land, datos climáticos por hora desde 1981 - Gis&amp;Beers">
            <a:extLst>
              <a:ext uri="{FF2B5EF4-FFF2-40B4-BE49-F238E27FC236}">
                <a16:creationId xmlns:a16="http://schemas.microsoft.com/office/drawing/2014/main" id="{9EF3A2A7-D9BA-A656-ACF3-FFC06837A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162" y="3240341"/>
            <a:ext cx="6148993" cy="321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1871A2-9615-8E7A-1331-07AE73905F6B}"/>
              </a:ext>
            </a:extLst>
          </p:cNvPr>
          <p:cNvSpPr txBox="1">
            <a:spLocks/>
          </p:cNvSpPr>
          <p:nvPr/>
        </p:nvSpPr>
        <p:spPr>
          <a:xfrm>
            <a:off x="3773181" y="598746"/>
            <a:ext cx="4297298" cy="725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600" dirty="0">
                <a:latin typeface="+mn-lt"/>
                <a:ea typeface="+mn-ea"/>
                <a:cs typeface="+mn-cs"/>
              </a:rPr>
              <a:t>Conclusiones: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D843E65-18D4-3A14-B24E-570278BF5384}"/>
              </a:ext>
            </a:extLst>
          </p:cNvPr>
          <p:cNvSpPr txBox="1"/>
          <p:nvPr/>
        </p:nvSpPr>
        <p:spPr>
          <a:xfrm>
            <a:off x="480824" y="1286924"/>
            <a:ext cx="112902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MX" sz="2400" b="0" i="0" dirty="0">
                <a:effectLst/>
                <a:latin typeface="system-ui"/>
              </a:rPr>
              <a:t>Se </a:t>
            </a:r>
            <a:r>
              <a:rPr lang="es-MX" sz="2400" b="1" i="0" dirty="0">
                <a:effectLst/>
                <a:latin typeface="system-ui"/>
              </a:rPr>
              <a:t>logró automatizar </a:t>
            </a:r>
            <a:r>
              <a:rPr lang="es-MX" sz="2400" b="0" i="0" dirty="0">
                <a:effectLst/>
                <a:latin typeface="system-ui"/>
              </a:rPr>
              <a:t>el proceso de carga, limpieza, análisis y visualización del conjunto de datos climáticos utilizando funciones y bucles en Python. Esto facilitó una estructura de código reutilizable y ordenada.</a:t>
            </a:r>
          </a:p>
          <a:p>
            <a:pPr algn="l"/>
            <a:endParaRPr lang="es-MX" sz="2400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8343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BB9E5-9275-32F5-50E7-8C3C50E3E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5B45B42-8DE7-A3DB-7B7E-3C54A9EC1DDA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7CE70AB-70AA-5D57-9E9D-C0381A5D9E5D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7AB8DF5-1E8A-D15C-BAFD-E4264468BE98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0A661A5-2D52-82C0-05F9-38C433D4799D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FF310BA-47AD-6688-6747-E2B1114CE96A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1A0A689-140D-E92B-9D91-A16AEC2CF14D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89623B02-A7F3-1D93-52B1-3FE843DD317C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FF5F574-7EDE-C8E0-1B26-ED6D2CEBBBB4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08B6FBE-C061-CD58-5D52-082D4B754522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E2ED059-4902-32AE-033B-C86890BD41DB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66E6B45-9CA3-9D82-241B-ED606A676621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3E0720-B17A-36BD-FC3D-5ABD4E4EE84D}"/>
              </a:ext>
            </a:extLst>
          </p:cNvPr>
          <p:cNvSpPr txBox="1">
            <a:spLocks/>
          </p:cNvSpPr>
          <p:nvPr/>
        </p:nvSpPr>
        <p:spPr>
          <a:xfrm>
            <a:off x="3773181" y="598746"/>
            <a:ext cx="4297298" cy="725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600" dirty="0">
                <a:latin typeface="+mn-lt"/>
                <a:ea typeface="+mn-ea"/>
                <a:cs typeface="+mn-cs"/>
              </a:rPr>
              <a:t>Conclusiones: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8DAA2E-3865-59F0-FDE4-E6EF7AC56AF5}"/>
              </a:ext>
            </a:extLst>
          </p:cNvPr>
          <p:cNvSpPr txBox="1"/>
          <p:nvPr/>
        </p:nvSpPr>
        <p:spPr>
          <a:xfrm>
            <a:off x="480824" y="1286924"/>
            <a:ext cx="1129026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MX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system-ui"/>
              </a:rPr>
              <a:t>Se logró automatizar el proceso de carga, limpieza, análisis y visualización del conjunto de datos climáticos utilizando funciones y bucles en Python. Esto facilitó una estructura de código reutilizable y ordenada.</a:t>
            </a:r>
          </a:p>
          <a:p>
            <a:pPr algn="l"/>
            <a:endParaRPr lang="es-MX" sz="2400" b="0" i="0" dirty="0">
              <a:effectLst/>
              <a:latin typeface="system-ui"/>
            </a:endParaRPr>
          </a:p>
          <a:p>
            <a:pPr algn="l"/>
            <a:r>
              <a:rPr lang="es-MX" sz="2400" b="0" i="0" dirty="0">
                <a:effectLst/>
                <a:latin typeface="system-ui"/>
              </a:rPr>
              <a:t>2. Las estadísticas descriptivas permitieron conocer la </a:t>
            </a:r>
            <a:r>
              <a:rPr lang="es-MX" sz="3200" b="1" i="0" dirty="0">
                <a:effectLst/>
                <a:latin typeface="system-ui"/>
              </a:rPr>
              <a:t>tendencia central y la dispersión de variables </a:t>
            </a:r>
            <a:r>
              <a:rPr lang="es-MX" sz="2400" b="0" i="0" dirty="0">
                <a:effectLst/>
                <a:latin typeface="system-ui"/>
              </a:rPr>
              <a:t>como temperatura, humedad, precipitación y velocidad del viento. Por ejemplo, se encontró que la temperatura media fue de aproximadamente 14.78 °C, con una humedad relativa promedio del 60.02%.</a:t>
            </a:r>
          </a:p>
        </p:txBody>
      </p:sp>
    </p:spTree>
    <p:extLst>
      <p:ext uri="{BB962C8B-B14F-4D97-AF65-F5344CB8AC3E}">
        <p14:creationId xmlns:p14="http://schemas.microsoft.com/office/powerpoint/2010/main" val="199917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2BCD-B7F9-87EE-F7D5-FF431BE66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7C6D1FC4-D574-69D5-5411-B5B953503FA4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7BC20ADF-D1BC-B9C6-6399-869FA165D2B3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76C607E-8E28-90A7-EAD9-644DC6DD553E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1ABB28A-9B4E-EE86-4896-5E2FAC789287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74896153-8CC3-1770-B806-671986090A27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177EE01D-6979-EE59-5D5D-9611547E2D69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3FDB9FA9-4332-163D-B425-9451E49526D4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FE0CB12-F087-AE49-4AA0-79F942968736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CE1C405-846F-A471-07D6-F711EEFB8169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8105AD4-000D-3FFF-1460-1CFFA4025121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1CF435B-D8B9-E124-C502-37C43097B59E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BA7A53-28F6-F928-0009-8A10B3438D2A}"/>
              </a:ext>
            </a:extLst>
          </p:cNvPr>
          <p:cNvSpPr txBox="1">
            <a:spLocks/>
          </p:cNvSpPr>
          <p:nvPr/>
        </p:nvSpPr>
        <p:spPr>
          <a:xfrm>
            <a:off x="3773181" y="598746"/>
            <a:ext cx="4297298" cy="725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600" dirty="0">
                <a:latin typeface="+mn-lt"/>
                <a:ea typeface="+mn-ea"/>
                <a:cs typeface="+mn-cs"/>
              </a:rPr>
              <a:t>Conclusiones: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200E116-2153-DECD-D782-A33739E08E22}"/>
              </a:ext>
            </a:extLst>
          </p:cNvPr>
          <p:cNvSpPr txBox="1"/>
          <p:nvPr/>
        </p:nvSpPr>
        <p:spPr>
          <a:xfrm>
            <a:off x="480824" y="1286924"/>
            <a:ext cx="112902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MX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system-ui"/>
              </a:rPr>
              <a:t>Se logró automatizar el proceso de carga, limpieza, análisis y visualización del conjunto de datos climáticos utilizando funciones y bucles en Python. Esto facilitó una estructura de código reutilizable y ordenada.</a:t>
            </a:r>
          </a:p>
          <a:p>
            <a:pPr algn="l"/>
            <a:endParaRPr lang="es-MX" sz="2400" b="0" i="0" dirty="0">
              <a:solidFill>
                <a:schemeClr val="bg1">
                  <a:lumMod val="75000"/>
                </a:schemeClr>
              </a:solidFill>
              <a:effectLst/>
              <a:latin typeface="system-ui"/>
            </a:endParaRPr>
          </a:p>
          <a:p>
            <a:pPr algn="l"/>
            <a:r>
              <a:rPr lang="es-MX" sz="2400" b="0" i="0" dirty="0">
                <a:solidFill>
                  <a:schemeClr val="bg1">
                    <a:lumMod val="75000"/>
                  </a:schemeClr>
                </a:solidFill>
                <a:effectLst/>
                <a:latin typeface="system-ui"/>
              </a:rPr>
              <a:t>2. Las estadísticas descriptivas permitieron conocer la tendencia central y la dispersión de variables como temperatura, humedad, precipitación y velocidad del viento. Por ejemplo, se encontró que la temperatura media fue de aproximadamente 14.78 °C, con una humedad relativa promedio del 60.02%.</a:t>
            </a:r>
          </a:p>
          <a:p>
            <a:pPr algn="l"/>
            <a:endParaRPr lang="es-MX" sz="2400" b="0" i="0" dirty="0">
              <a:effectLst/>
              <a:latin typeface="system-ui"/>
            </a:endParaRPr>
          </a:p>
          <a:p>
            <a:pPr algn="l"/>
            <a:r>
              <a:rPr lang="es-MX" sz="2400" dirty="0">
                <a:latin typeface="system-ui"/>
              </a:rPr>
              <a:t>3.	</a:t>
            </a:r>
            <a:r>
              <a:rPr lang="es-MX" sz="2400" b="0" i="0" dirty="0">
                <a:effectLst/>
                <a:latin typeface="system-ui"/>
              </a:rPr>
              <a:t>El </a:t>
            </a:r>
            <a:r>
              <a:rPr lang="es-MX" sz="2400" b="1" i="0" dirty="0">
                <a:effectLst/>
                <a:latin typeface="system-ui"/>
              </a:rPr>
              <a:t>mes con mayor temperatura promedio</a:t>
            </a:r>
            <a:r>
              <a:rPr lang="es-MX" sz="2400" b="0" i="0" dirty="0">
                <a:effectLst/>
                <a:latin typeface="system-ui"/>
              </a:rPr>
              <a:t> fue </a:t>
            </a:r>
            <a:r>
              <a:rPr lang="es-MX" sz="2400" b="1" i="0" dirty="0">
                <a:effectLst/>
                <a:latin typeface="system-ui"/>
              </a:rPr>
              <a:t>mayo</a:t>
            </a:r>
            <a:r>
              <a:rPr lang="es-MX" sz="2400" b="0" i="0" dirty="0">
                <a:effectLst/>
                <a:latin typeface="system-ui"/>
              </a:rPr>
              <a:t>.</a:t>
            </a:r>
          </a:p>
          <a:p>
            <a:pPr algn="l"/>
            <a:r>
              <a:rPr lang="es-MX" sz="2400" b="0" i="0" dirty="0">
                <a:effectLst/>
                <a:latin typeface="system-ui"/>
              </a:rPr>
              <a:t>	El </a:t>
            </a:r>
            <a:r>
              <a:rPr lang="es-MX" sz="2400" b="1" i="0" dirty="0">
                <a:effectLst/>
                <a:latin typeface="system-ui"/>
              </a:rPr>
              <a:t>año con mayor acumulación de precipitaciones</a:t>
            </a:r>
            <a:r>
              <a:rPr lang="es-MX" sz="2400" b="0" i="0" dirty="0">
                <a:effectLst/>
                <a:latin typeface="system-ui"/>
              </a:rPr>
              <a:t> fue </a:t>
            </a:r>
            <a:r>
              <a:rPr lang="es-MX" sz="2400" b="1" i="0" dirty="0">
                <a:effectLst/>
                <a:latin typeface="system-ui"/>
              </a:rPr>
              <a:t>2024</a:t>
            </a:r>
            <a:r>
              <a:rPr lang="es-MX" sz="2400" b="0" i="0" dirty="0">
                <a:effectLst/>
                <a:latin typeface="system-ui"/>
              </a:rPr>
              <a:t>.</a:t>
            </a:r>
          </a:p>
          <a:p>
            <a:pPr algn="l"/>
            <a:r>
              <a:rPr lang="es-MX" sz="2400" dirty="0">
                <a:latin typeface="system-ui"/>
              </a:rPr>
              <a:t>	</a:t>
            </a:r>
            <a:r>
              <a:rPr lang="es-MX" sz="2400" b="0" i="0" dirty="0">
                <a:effectLst/>
                <a:latin typeface="system-ui"/>
              </a:rPr>
              <a:t>La </a:t>
            </a:r>
            <a:r>
              <a:rPr lang="es-MX" sz="2400" b="1" i="0" dirty="0">
                <a:effectLst/>
                <a:latin typeface="system-ui"/>
              </a:rPr>
              <a:t>ciudad con mayor velocidad de viento promedio</a:t>
            </a:r>
            <a:r>
              <a:rPr lang="es-MX" sz="2400" b="0" i="0" dirty="0">
                <a:effectLst/>
                <a:latin typeface="system-ui"/>
              </a:rPr>
              <a:t> fue </a:t>
            </a:r>
            <a:r>
              <a:rPr lang="es-MX" sz="2400" b="1" i="0" dirty="0">
                <a:effectLst/>
                <a:latin typeface="system-ui"/>
              </a:rPr>
              <a:t>San Diego</a:t>
            </a:r>
            <a:r>
              <a:rPr lang="es-MX" sz="2400" b="0" i="0" dirty="0">
                <a:effectLst/>
                <a:latin typeface="system-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84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B6CE968-309E-4C8C-AC91-D6B4B3B6A356}"/>
              </a:ext>
            </a:extLst>
          </p:cNvPr>
          <p:cNvSpPr/>
          <p:nvPr/>
        </p:nvSpPr>
        <p:spPr>
          <a:xfrm>
            <a:off x="423781" y="1781880"/>
            <a:ext cx="10897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/>
              <a:t>• Incluir validación de valores atípicos.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1871A2-9615-8E7A-1331-07AE73905F6B}"/>
              </a:ext>
            </a:extLst>
          </p:cNvPr>
          <p:cNvSpPr txBox="1">
            <a:spLocks/>
          </p:cNvSpPr>
          <p:nvPr/>
        </p:nvSpPr>
        <p:spPr>
          <a:xfrm>
            <a:off x="2922332" y="952036"/>
            <a:ext cx="5757212" cy="829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600" dirty="0">
                <a:latin typeface="+mn-lt"/>
                <a:ea typeface="+mn-ea"/>
                <a:cs typeface="+mn-cs"/>
              </a:rPr>
              <a:t>Recomendaciones</a:t>
            </a:r>
            <a:endParaRPr lang="es-MX" sz="4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2D70A-5826-CDF4-D4FF-3DD1F7DBB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F1E826D-3FE7-3570-E038-8D18FC15E9DE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A929D14-4E69-2659-E3FB-AB2B2F37D2BD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F91333F-7CB4-450F-2637-F3915D57A46C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855488D-7070-8EE3-CDF4-FCCF27A8D473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78910D4-588B-A1FC-D4D8-FFDF511CAA44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6C6E5C6D-72F4-01F5-927B-1AC09C1FD349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C733436C-97E3-850F-9E3B-6B502CA6E58D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AEBA0AD-1587-3BB9-EBC4-EF0E02223821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531C83C-B826-D79B-CAC2-ADC7B6F269F7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CAB6E62-DA95-ED76-E72B-B71555C76819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EE349FE-2E5B-62F5-92DD-8CF89098B4E3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2616C3D-288C-37D5-09E9-7E24061FDCC9}"/>
              </a:ext>
            </a:extLst>
          </p:cNvPr>
          <p:cNvSpPr/>
          <p:nvPr/>
        </p:nvSpPr>
        <p:spPr>
          <a:xfrm>
            <a:off x="423781" y="1781880"/>
            <a:ext cx="108973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Incluir validación de valores atípicos.</a:t>
            </a:r>
          </a:p>
          <a:p>
            <a:pPr>
              <a:defRPr sz="2400"/>
            </a:pPr>
            <a:endParaRPr lang="es-MX" sz="3200" dirty="0"/>
          </a:p>
          <a:p>
            <a:r>
              <a:rPr lang="es-MX" sz="3200" dirty="0"/>
              <a:t>• </a:t>
            </a:r>
            <a:r>
              <a:rPr lang="es-MX" sz="3200" b="1" dirty="0"/>
              <a:t>Ampliar</a:t>
            </a:r>
            <a:r>
              <a:rPr lang="es-MX" sz="3200" dirty="0"/>
              <a:t> el conjunto de </a:t>
            </a:r>
            <a:r>
              <a:rPr lang="es-MX" sz="3200" b="1" dirty="0"/>
              <a:t>variables</a:t>
            </a:r>
            <a:r>
              <a:rPr lang="es-MX" sz="3200" dirty="0"/>
              <a:t> climáticas:</a:t>
            </a:r>
            <a:br>
              <a:rPr lang="es-MX" sz="3200" dirty="0"/>
            </a:br>
            <a:r>
              <a:rPr lang="es-MX" sz="3200" dirty="0"/>
              <a:t>Para enriquecer futuros análisis, se sugiere incorporar nuevas variables como: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MX" sz="3200" dirty="0"/>
              <a:t>Presión atmosférica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MX" sz="3200" dirty="0"/>
              <a:t>Índice UV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MX" sz="3200" dirty="0"/>
              <a:t>Radiación solar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600DFE-185B-7D0F-CBB0-5687142CCB41}"/>
              </a:ext>
            </a:extLst>
          </p:cNvPr>
          <p:cNvSpPr txBox="1">
            <a:spLocks/>
          </p:cNvSpPr>
          <p:nvPr/>
        </p:nvSpPr>
        <p:spPr>
          <a:xfrm>
            <a:off x="2922332" y="952036"/>
            <a:ext cx="5757212" cy="829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600" dirty="0">
                <a:latin typeface="+mn-lt"/>
                <a:ea typeface="+mn-ea"/>
                <a:cs typeface="+mn-cs"/>
              </a:rPr>
              <a:t>Recomendaciones</a:t>
            </a:r>
            <a:endParaRPr lang="es-MX" sz="4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5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Página nueva: Conclusión: Mi ePortfolio Electrónico de NURS 4021">
            <a:extLst>
              <a:ext uri="{FF2B5EF4-FFF2-40B4-BE49-F238E27FC236}">
                <a16:creationId xmlns:a16="http://schemas.microsoft.com/office/drawing/2014/main" id="{AE668AFB-BFFC-E967-DD6F-21C987693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5" t="9718" r="29017" b="16420"/>
          <a:stretch/>
        </p:blipFill>
        <p:spPr bwMode="auto">
          <a:xfrm>
            <a:off x="3526971" y="973027"/>
            <a:ext cx="4818744" cy="506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7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8B4E6-5102-9155-B746-BEB967B17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0A4181D7-2329-5733-83CE-117F59EFC153}"/>
              </a:ext>
            </a:extLst>
          </p:cNvPr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114E07C-DE0B-24FB-39F3-8DB97574D51C}"/>
                </a:ext>
              </a:extLst>
            </p:cNvPr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F06E9D7-634A-4A4E-A22A-A478442B03D3}"/>
                </a:ext>
              </a:extLst>
            </p:cNvPr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E204E5A-EC35-FDD4-B98B-F4C0A00AA81A}"/>
                </a:ext>
              </a:extLst>
            </p:cNvPr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7A72FF7-BA74-A26D-C536-809EB41BB090}"/>
                </a:ext>
              </a:extLst>
            </p:cNvPr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2CF09AA-D748-17EF-0C2A-BBCF87F9FAD3}"/>
                </a:ext>
              </a:extLst>
            </p:cNvPr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7ECF6920-C051-FFAF-661B-73DE429EF1B6}"/>
              </a:ext>
            </a:extLst>
          </p:cNvPr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BB3682-DF1F-0F4A-ABEC-CDFAA194D202}"/>
              </a:ext>
            </a:extLst>
          </p:cNvPr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D0882CF-F353-EB46-2EBC-F5DA30F74494}"/>
              </a:ext>
            </a:extLst>
          </p:cNvPr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FA672A9-EA98-881F-1B42-25F01948BCCB}"/>
              </a:ext>
            </a:extLst>
          </p:cNvPr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0A4DF3-AD05-9282-B2CB-1C5D7E1CF88C}"/>
              </a:ext>
            </a:extLst>
          </p:cNvPr>
          <p:cNvSpPr/>
          <p:nvPr/>
        </p:nvSpPr>
        <p:spPr>
          <a:xfrm>
            <a:off x="3639221" y="598746"/>
            <a:ext cx="3530836" cy="103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406" indent="-170021" algn="ctr">
              <a:lnSpc>
                <a:spcPct val="150000"/>
              </a:lnSpc>
              <a:spcBef>
                <a:spcPts val="225"/>
              </a:spcBef>
              <a:spcAft>
                <a:spcPts val="225"/>
              </a:spcAft>
            </a:pPr>
            <a:r>
              <a:rPr lang="es-EC" sz="4600" dirty="0"/>
              <a:t>Introducción</a:t>
            </a:r>
            <a:endParaRPr lang="es-ES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80F69A2-D050-9000-E918-4C960681886E}"/>
              </a:ext>
            </a:extLst>
          </p:cNvPr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1E8F4D7-7761-06D6-FA54-C9FF2F3499CD}"/>
              </a:ext>
            </a:extLst>
          </p:cNvPr>
          <p:cNvSpPr/>
          <p:nvPr/>
        </p:nvSpPr>
        <p:spPr>
          <a:xfrm>
            <a:off x="624196" y="2106234"/>
            <a:ext cx="108973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Proyecto realizado en </a:t>
            </a:r>
            <a:r>
              <a:rPr lang="es-MX" sz="3200" dirty="0" err="1">
                <a:solidFill>
                  <a:schemeClr val="bg1">
                    <a:lumMod val="75000"/>
                  </a:schemeClr>
                </a:solidFill>
              </a:rPr>
              <a:t>Jupyter</a:t>
            </a: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 Notebook utilizando Python.</a:t>
            </a:r>
          </a:p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Objetivo: Automatizar el análisis de datos climáticos.</a:t>
            </a:r>
          </a:p>
          <a:p>
            <a:pPr>
              <a:defRPr sz="2400"/>
            </a:pPr>
            <a:r>
              <a:rPr lang="es-MX" sz="3200" dirty="0"/>
              <a:t>• Herramientas: n</a:t>
            </a:r>
            <a:r>
              <a:rPr lang="es-EC" sz="3200" dirty="0" err="1"/>
              <a:t>umpy</a:t>
            </a:r>
            <a:r>
              <a:rPr lang="es-EC" sz="3200" dirty="0"/>
              <a:t>, pandas, </a:t>
            </a:r>
            <a:r>
              <a:rPr lang="es-EC" sz="3200" dirty="0" err="1"/>
              <a:t>matplotlib</a:t>
            </a:r>
            <a:r>
              <a:rPr lang="es-EC" sz="3200" dirty="0"/>
              <a:t>, </a:t>
            </a:r>
            <a:r>
              <a:rPr lang="es-EC" sz="3200" dirty="0" err="1"/>
              <a:t>seaborn</a:t>
            </a:r>
            <a:r>
              <a:rPr lang="es-EC" sz="3200" dirty="0"/>
              <a:t>, etc.</a:t>
            </a:r>
            <a:endParaRPr lang="es-MX" sz="3200" dirty="0"/>
          </a:p>
          <a:p>
            <a:pPr algn="l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Data science and ml task using pandas, numpy, matplotlib in jupyter ...">
            <a:extLst>
              <a:ext uri="{FF2B5EF4-FFF2-40B4-BE49-F238E27FC236}">
                <a16:creationId xmlns:a16="http://schemas.microsoft.com/office/drawing/2014/main" id="{186C1086-E986-75BF-8A89-0BE347B6C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8"/>
          <a:stretch/>
        </p:blipFill>
        <p:spPr bwMode="auto">
          <a:xfrm>
            <a:off x="1856014" y="3744686"/>
            <a:ext cx="8853902" cy="265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1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B6CE968-309E-4C8C-AC91-D6B4B3B6A356}"/>
              </a:ext>
            </a:extLst>
          </p:cNvPr>
          <p:cNvSpPr/>
          <p:nvPr/>
        </p:nvSpPr>
        <p:spPr>
          <a:xfrm>
            <a:off x="469500" y="2281276"/>
            <a:ext cx="10897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/>
              <a:t>• </a:t>
            </a:r>
            <a:r>
              <a:rPr lang="es-MX" sz="3200" dirty="0" err="1"/>
              <a:t>Dataset</a:t>
            </a:r>
            <a:r>
              <a:rPr lang="es-MX" sz="3200" dirty="0"/>
              <a:t>: Weather_Data.csv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1871A2-9615-8E7A-1331-07AE73905F6B}"/>
              </a:ext>
            </a:extLst>
          </p:cNvPr>
          <p:cNvSpPr txBox="1">
            <a:spLocks/>
          </p:cNvSpPr>
          <p:nvPr/>
        </p:nvSpPr>
        <p:spPr>
          <a:xfrm>
            <a:off x="1045029" y="865466"/>
            <a:ext cx="952137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600" dirty="0">
                <a:latin typeface="+mn-lt"/>
                <a:ea typeface="+mn-ea"/>
                <a:cs typeface="+mn-cs"/>
              </a:rPr>
              <a:t>Descripción del Conjunto de Datos</a:t>
            </a:r>
          </a:p>
        </p:txBody>
      </p:sp>
      <p:pic>
        <p:nvPicPr>
          <p:cNvPr id="4098" name="Picture 2" descr="Green csv icon - Free green file icons">
            <a:extLst>
              <a:ext uri="{FF2B5EF4-FFF2-40B4-BE49-F238E27FC236}">
                <a16:creationId xmlns:a16="http://schemas.microsoft.com/office/drawing/2014/main" id="{702AC39A-38EB-E492-B25B-4B909243E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848" y="2260239"/>
            <a:ext cx="3979712" cy="39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9C046D6-E941-4270-97BD-60FC696D0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8" y="3749079"/>
            <a:ext cx="7065622" cy="18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B6CE968-309E-4C8C-AC91-D6B4B3B6A356}"/>
              </a:ext>
            </a:extLst>
          </p:cNvPr>
          <p:cNvSpPr/>
          <p:nvPr/>
        </p:nvSpPr>
        <p:spPr>
          <a:xfrm>
            <a:off x="469500" y="2281276"/>
            <a:ext cx="108973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</a:t>
            </a:r>
            <a:r>
              <a:rPr lang="es-MX" sz="3200" dirty="0" err="1">
                <a:solidFill>
                  <a:schemeClr val="bg1">
                    <a:lumMod val="75000"/>
                  </a:schemeClr>
                </a:solidFill>
              </a:rPr>
              <a:t>Dataset</a:t>
            </a: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: Weather_Data.csv</a:t>
            </a:r>
          </a:p>
          <a:p>
            <a:pPr>
              <a:defRPr sz="2400"/>
            </a:pPr>
            <a:r>
              <a:rPr lang="es-MX" sz="3200" dirty="0"/>
              <a:t>• Variables: Fecha, Temperatura, Humedad, Precipitación, Velocidad del viento, etc.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1871A2-9615-8E7A-1331-07AE73905F6B}"/>
              </a:ext>
            </a:extLst>
          </p:cNvPr>
          <p:cNvSpPr txBox="1">
            <a:spLocks/>
          </p:cNvSpPr>
          <p:nvPr/>
        </p:nvSpPr>
        <p:spPr>
          <a:xfrm>
            <a:off x="1045029" y="865466"/>
            <a:ext cx="952137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600" dirty="0">
                <a:latin typeface="+mn-lt"/>
                <a:ea typeface="+mn-ea"/>
                <a:cs typeface="+mn-cs"/>
              </a:rPr>
              <a:t>Descripción del Conjunto de Datos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D3E6EC3-8037-08F5-58F9-DE4EC42B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56" y="3787995"/>
            <a:ext cx="9579469" cy="25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1871A2-9615-8E7A-1331-07AE73905F6B}"/>
              </a:ext>
            </a:extLst>
          </p:cNvPr>
          <p:cNvSpPr txBox="1">
            <a:spLocks/>
          </p:cNvSpPr>
          <p:nvPr/>
        </p:nvSpPr>
        <p:spPr>
          <a:xfrm>
            <a:off x="1645074" y="824785"/>
            <a:ext cx="8258627" cy="1180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600" dirty="0">
                <a:latin typeface="+mn-lt"/>
                <a:ea typeface="+mn-ea"/>
                <a:cs typeface="+mn-cs"/>
              </a:rPr>
              <a:t>Limpieza y Preparación de Datos</a:t>
            </a:r>
          </a:p>
        </p:txBody>
      </p:sp>
      <p:pic>
        <p:nvPicPr>
          <p:cNvPr id="6146" name="Picture 2" descr="Registro Clientes Registrar Modificar Eliminar Y Busc - vrogue.co">
            <a:extLst>
              <a:ext uri="{FF2B5EF4-FFF2-40B4-BE49-F238E27FC236}">
                <a16:creationId xmlns:a16="http://schemas.microsoft.com/office/drawing/2014/main" id="{B30D091C-C50C-D511-813C-1948E0E67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2" t="2717" r="21190" b="3299"/>
          <a:stretch/>
        </p:blipFill>
        <p:spPr bwMode="auto">
          <a:xfrm>
            <a:off x="8481333" y="2816687"/>
            <a:ext cx="3526972" cy="361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37A0639-6342-F222-3CC2-6DE1D246DFFF}"/>
              </a:ext>
            </a:extLst>
          </p:cNvPr>
          <p:cNvSpPr/>
          <p:nvPr/>
        </p:nvSpPr>
        <p:spPr>
          <a:xfrm>
            <a:off x="589262" y="2290272"/>
            <a:ext cx="10897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/>
              <a:t>• Se eliminaron duplicados.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CE8489E-0E09-D3C6-9C68-B13DC8CCB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5" y="4021134"/>
            <a:ext cx="6882353" cy="14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B6CE968-309E-4C8C-AC91-D6B4B3B6A356}"/>
              </a:ext>
            </a:extLst>
          </p:cNvPr>
          <p:cNvSpPr/>
          <p:nvPr/>
        </p:nvSpPr>
        <p:spPr>
          <a:xfrm>
            <a:off x="589262" y="2290272"/>
            <a:ext cx="108973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Se eliminaron duplicados.</a:t>
            </a:r>
          </a:p>
          <a:p>
            <a:pPr>
              <a:defRPr sz="2400"/>
            </a:pPr>
            <a:r>
              <a:rPr lang="es-MX" sz="3200" dirty="0"/>
              <a:t>• Se convirtieron fechas al formato </a:t>
            </a:r>
            <a:r>
              <a:rPr lang="es-MX" sz="3200" dirty="0" err="1"/>
              <a:t>datetime</a:t>
            </a:r>
            <a:r>
              <a:rPr lang="es-MX" sz="3200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1871A2-9615-8E7A-1331-07AE73905F6B}"/>
              </a:ext>
            </a:extLst>
          </p:cNvPr>
          <p:cNvSpPr txBox="1">
            <a:spLocks/>
          </p:cNvSpPr>
          <p:nvPr/>
        </p:nvSpPr>
        <p:spPr>
          <a:xfrm>
            <a:off x="1645074" y="824785"/>
            <a:ext cx="8258627" cy="1180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600" dirty="0">
                <a:latin typeface="+mn-lt"/>
                <a:ea typeface="+mn-ea"/>
                <a:cs typeface="+mn-cs"/>
              </a:rPr>
              <a:t>Limpieza y Preparación de Datos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3EAB4E8-F2D1-549A-0998-72EE52F6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5" y="4574897"/>
            <a:ext cx="12015902" cy="1589653"/>
          </a:xfrm>
          <a:prstGeom prst="rect">
            <a:avLst/>
          </a:prstGeom>
        </p:spPr>
      </p:pic>
      <p:pic>
        <p:nvPicPr>
          <p:cNvPr id="7170" name="Picture 2" descr="¿Y la fecha?, por Julio Castillo Sagarzazu">
            <a:extLst>
              <a:ext uri="{FF2B5EF4-FFF2-40B4-BE49-F238E27FC236}">
                <a16:creationId xmlns:a16="http://schemas.microsoft.com/office/drawing/2014/main" id="{F907B408-DEB8-D93B-2276-CA5ED0AAE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98" y="2045172"/>
            <a:ext cx="3852699" cy="256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6395241"/>
            <a:ext cx="12192000" cy="553998"/>
            <a:chOff x="0" y="6395241"/>
            <a:chExt cx="12192000" cy="553998"/>
          </a:xfrm>
        </p:grpSpPr>
        <p:sp>
          <p:nvSpPr>
            <p:cNvPr id="2" name="Rectángulo 1"/>
            <p:cNvSpPr/>
            <p:nvPr/>
          </p:nvSpPr>
          <p:spPr>
            <a:xfrm>
              <a:off x="0" y="6492240"/>
              <a:ext cx="12192000" cy="360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3341" y="6472404"/>
              <a:ext cx="379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Ing. Carlos P.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Quishpe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O. </a:t>
              </a:r>
              <a:r>
                <a:rPr lang="es-EC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M.Sc</a:t>
              </a:r>
              <a:r>
                <a:rPr lang="es-EC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37944" y="6492621"/>
              <a:ext cx="52832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94375" y="6452130"/>
              <a:ext cx="217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latin typeface="Copperplate Gothic Bold" panose="020E0705020206020404" pitchFamily="34" charset="0"/>
                </a:rPr>
                <a:t>Presentación</a:t>
              </a:r>
              <a:endParaRPr lang="en-US" sz="2000" dirty="0">
                <a:latin typeface="Copperplate Gothic Bold" panose="020E07050202060204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521560" y="6395241"/>
              <a:ext cx="4700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0" y="6492240"/>
            <a:ext cx="12192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183695" y="645213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Quishpe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0" y="501746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645074" y="-25365"/>
            <a:ext cx="105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3200" dirty="0">
                <a:latin typeface="Copperplate Gothic Bold" panose="020E0705020206020404" pitchFamily="34" charset="0"/>
              </a:rPr>
              <a:t>Análisis Climático Automatizado con Python</a:t>
            </a:r>
            <a:endParaRPr lang="en-US" sz="3200" dirty="0">
              <a:latin typeface="Copperplate Gothic Bold" panose="020E07050202060204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321144" y="6482322"/>
            <a:ext cx="45719" cy="37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B6CE968-309E-4C8C-AC91-D6B4B3B6A356}"/>
              </a:ext>
            </a:extLst>
          </p:cNvPr>
          <p:cNvSpPr/>
          <p:nvPr/>
        </p:nvSpPr>
        <p:spPr>
          <a:xfrm>
            <a:off x="589262" y="2290272"/>
            <a:ext cx="108973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Se eliminaron duplicados.</a:t>
            </a:r>
          </a:p>
          <a:p>
            <a:pPr>
              <a:defRPr sz="2400"/>
            </a:pP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• Se convirtieron fechas al formato </a:t>
            </a:r>
            <a:r>
              <a:rPr lang="es-MX" sz="3200" dirty="0" err="1">
                <a:solidFill>
                  <a:schemeClr val="bg1">
                    <a:lumMod val="75000"/>
                  </a:schemeClr>
                </a:solidFill>
              </a:rPr>
              <a:t>datetime</a:t>
            </a:r>
            <a:r>
              <a:rPr lang="es-MX" sz="32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defRPr sz="2400"/>
            </a:pPr>
            <a:r>
              <a:rPr lang="es-MX" sz="3200" dirty="0"/>
              <a:t>• Se creó una columna de Temperatura percibida.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1871A2-9615-8E7A-1331-07AE73905F6B}"/>
              </a:ext>
            </a:extLst>
          </p:cNvPr>
          <p:cNvSpPr txBox="1">
            <a:spLocks/>
          </p:cNvSpPr>
          <p:nvPr/>
        </p:nvSpPr>
        <p:spPr>
          <a:xfrm>
            <a:off x="1645074" y="824785"/>
            <a:ext cx="8258627" cy="1180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600" dirty="0">
                <a:latin typeface="+mn-lt"/>
                <a:ea typeface="+mn-ea"/>
                <a:cs typeface="+mn-cs"/>
              </a:rPr>
              <a:t>Limpieza y Preparación de Datos</a:t>
            </a:r>
          </a:p>
        </p:txBody>
      </p:sp>
      <p:pic>
        <p:nvPicPr>
          <p:cNvPr id="8196" name="Picture 4" descr="TEMPERATURA PERCIBIDA: un parámetro meteorológico útil aunque no ...">
            <a:extLst>
              <a:ext uri="{FF2B5EF4-FFF2-40B4-BE49-F238E27FC236}">
                <a16:creationId xmlns:a16="http://schemas.microsoft.com/office/drawing/2014/main" id="{F1C7781A-62DB-CEBE-6900-9F7AF37AE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6" y="3779518"/>
            <a:ext cx="5394963" cy="26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BFD7C30-B8E6-C6A4-6B5E-3051BD74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1" y="5648457"/>
            <a:ext cx="12125335" cy="8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0"/>
    </mc:Choice>
    <mc:Fallback xmlns="">
      <p:transition spd="slow" advTm="642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7351</TotalTime>
  <Words>1899</Words>
  <Application>Microsoft Office PowerPoint</Application>
  <PresentationFormat>Panorámica</PresentationFormat>
  <Paragraphs>311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Copperplate Gothic Bold</vt:lpstr>
      <vt:lpstr>system-ui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Carlos Paul Quishpe Otacoma</cp:lastModifiedBy>
  <cp:revision>92</cp:revision>
  <dcterms:created xsi:type="dcterms:W3CDTF">2020-04-10T06:15:54Z</dcterms:created>
  <dcterms:modified xsi:type="dcterms:W3CDTF">2025-06-25T00:50:47Z</dcterms:modified>
</cp:coreProperties>
</file>