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>
      <p:cViewPr varScale="1">
        <p:scale>
          <a:sx n="139" d="100"/>
          <a:sy n="139" d="100"/>
        </p:scale>
        <p:origin x="176" y="5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DAAE0-AA76-417A-8263-D9D9906AFF42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F4F2F1-ACA8-4FA3-848B-419EA3E265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276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E9E98A-7BF5-CD47-B4DE-117FE3200AAE}"/>
              </a:ext>
            </a:extLst>
          </p:cNvPr>
          <p:cNvSpPr/>
          <p:nvPr/>
        </p:nvSpPr>
        <p:spPr>
          <a:xfrm>
            <a:off x="283906" y="102393"/>
            <a:ext cx="8576189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altLang="zh-CN" sz="26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Franklin Gothic Demi" charset="0"/>
                <a:ea typeface="Franklin Gothic Demi" charset="0"/>
                <a:cs typeface="Franklin Gothic Demi" charset="0"/>
              </a:rPr>
              <a:t>PosePair</a:t>
            </a:r>
            <a:r>
              <a:rPr lang="en-US" altLang="zh-CN" sz="26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Demi" charset="0"/>
                <a:ea typeface="Franklin Gothic Demi" charset="0"/>
                <a:cs typeface="Franklin Gothic Demi" charset="0"/>
              </a:rPr>
              <a:t>++</a:t>
            </a: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Demi" charset="0"/>
                <a:ea typeface="Franklin Gothic Demi" charset="0"/>
                <a:cs typeface="Franklin Gothic Demi" charset="0"/>
              </a:rPr>
              <a:t>: </a:t>
            </a:r>
            <a:r>
              <a:rPr lang="en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Demi" charset="0"/>
                <a:ea typeface="Franklin Gothic Demi" charset="0"/>
                <a:cs typeface="Franklin Gothic Demi" charset="0"/>
              </a:rPr>
              <a:t>Secure Pairing via Video and IMU Verification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926615B-F7F2-6D47-A4DF-A0C2C23E0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565200"/>
            <a:ext cx="6147927" cy="25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0" tIns="18000" rIns="0" bIns="18000" anchor="b"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4400" eaLnBrk="1" hangingPunct="1">
              <a:spcAft>
                <a:spcPts val="150"/>
              </a:spcAft>
            </a:pPr>
            <a:r>
              <a:rPr lang="en-US" altLang="zh-CN" sz="1400" b="1" dirty="0">
                <a:solidFill>
                  <a:srgbClr val="8E0203"/>
                </a:solidFill>
                <a:latin typeface="Helvetica Neue" charset="0"/>
                <a:ea typeface="Helvetica Neue" charset="0"/>
                <a:cs typeface="Helvetica Neue" charset="0"/>
              </a:rPr>
              <a:t>Carlos</a:t>
            </a:r>
            <a:r>
              <a:rPr lang="zh-CN" altLang="en-US" sz="1400" b="1" dirty="0">
                <a:solidFill>
                  <a:srgbClr val="8E0203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altLang="zh-CN" sz="1400" b="1" dirty="0">
                <a:solidFill>
                  <a:srgbClr val="8E0203"/>
                </a:solidFill>
                <a:latin typeface="Helvetica Neue" charset="0"/>
                <a:ea typeface="Helvetica Neue" charset="0"/>
                <a:cs typeface="Helvetica Neue" charset="0"/>
              </a:rPr>
              <a:t>Ruiz, </a:t>
            </a:r>
            <a:r>
              <a:rPr lang="en-US" altLang="zh-CN" sz="1400" b="1" dirty="0" err="1">
                <a:solidFill>
                  <a:srgbClr val="8E0203"/>
                </a:solidFill>
                <a:latin typeface="Helvetica Neue" charset="0"/>
                <a:ea typeface="Helvetica Neue" charset="0"/>
                <a:cs typeface="Helvetica Neue" charset="0"/>
              </a:rPr>
              <a:t>Shijia</a:t>
            </a:r>
            <a:r>
              <a:rPr lang="en-US" altLang="zh-CN" sz="1400" b="1" dirty="0">
                <a:solidFill>
                  <a:srgbClr val="8E0203"/>
                </a:solidFill>
                <a:latin typeface="Helvetica Neue" charset="0"/>
                <a:ea typeface="Helvetica Neue" charset="0"/>
                <a:cs typeface="Helvetica Neue" charset="0"/>
              </a:rPr>
              <a:t> Pan, </a:t>
            </a:r>
            <a:r>
              <a:rPr lang="en-US" altLang="zh-CN" sz="1400" b="1" dirty="0" err="1">
                <a:solidFill>
                  <a:srgbClr val="8E0203"/>
                </a:solidFill>
                <a:latin typeface="Helvetica Neue" charset="0"/>
                <a:ea typeface="Helvetica Neue" charset="0"/>
                <a:cs typeface="Helvetica Neue" charset="0"/>
              </a:rPr>
              <a:t>Hae</a:t>
            </a:r>
            <a:r>
              <a:rPr lang="en-US" altLang="zh-CN" sz="1400" b="1" dirty="0">
                <a:solidFill>
                  <a:srgbClr val="8E0203"/>
                </a:solidFill>
                <a:latin typeface="Helvetica Neue" charset="0"/>
                <a:ea typeface="Helvetica Neue" charset="0"/>
                <a:cs typeface="Helvetica Neue" charset="0"/>
              </a:rPr>
              <a:t> Young Noh, Pei</a:t>
            </a:r>
            <a:r>
              <a:rPr lang="zh-CN" altLang="en-US" sz="1400" b="1" dirty="0">
                <a:solidFill>
                  <a:srgbClr val="8E0203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altLang="zh-CN" sz="1400" b="1" dirty="0">
                <a:solidFill>
                  <a:srgbClr val="8E0203"/>
                </a:solidFill>
                <a:latin typeface="Helvetica Neue" charset="0"/>
                <a:ea typeface="Helvetica Neue" charset="0"/>
                <a:cs typeface="Helvetica Neue" charset="0"/>
              </a:rPr>
              <a:t>Zhang, Jun 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233AEA-1B57-8E4C-BA3F-516B2C59D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836" y="589261"/>
            <a:ext cx="2543644" cy="226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C8566F-91A8-744C-98FC-DDF7351F8C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600"/>
          <a:stretch/>
        </p:blipFill>
        <p:spPr>
          <a:xfrm>
            <a:off x="3474000" y="919754"/>
            <a:ext cx="5580113" cy="24440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B42109-7CD6-E042-912C-43BFFEF906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37" t="3603" r="8872"/>
          <a:stretch/>
        </p:blipFill>
        <p:spPr>
          <a:xfrm>
            <a:off x="0" y="1995686"/>
            <a:ext cx="4067944" cy="3160039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22FA2BE-9B69-EE41-BE45-26AFAC3E150D}"/>
              </a:ext>
            </a:extLst>
          </p:cNvPr>
          <p:cNvSpPr/>
          <p:nvPr/>
        </p:nvSpPr>
        <p:spPr>
          <a:xfrm>
            <a:off x="4248000" y="3435846"/>
            <a:ext cx="4716000" cy="1544070"/>
          </a:xfrm>
          <a:prstGeom prst="roundRect">
            <a:avLst>
              <a:gd name="adj" fmla="val 4824"/>
            </a:avLst>
          </a:prstGeom>
          <a:solidFill>
            <a:srgbClr val="FF0000">
              <a:alpha val="10196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marL="288000" indent="-252000">
              <a:lnSpc>
                <a:spcPct val="105000"/>
              </a:lnSpc>
              <a:spcBef>
                <a:spcPts val="150"/>
              </a:spcBef>
              <a:spcAft>
                <a:spcPts val="150"/>
              </a:spcAft>
              <a:buFont typeface="Wingdings" pitchFamily="2" charset="2"/>
              <a:buChar char="§"/>
              <a:defRPr/>
            </a:pPr>
            <a:r>
              <a:rPr lang="en-US" sz="1600" spc="-25" dirty="0">
                <a:solidFill>
                  <a:prstClr val="black"/>
                </a:solidFill>
                <a:ea typeface="ＭＳ Ｐゴシック" charset="0"/>
                <a:cs typeface="Helvetica Neue Light"/>
              </a:rPr>
              <a:t>IoT devices getting lower </a:t>
            </a:r>
            <a:r>
              <a:rPr lang="en-US" sz="1600" dirty="0">
                <a:solidFill>
                  <a:prstClr val="black"/>
                </a:solidFill>
                <a:ea typeface="ＭＳ Ｐゴシック" charset="0"/>
                <a:cs typeface="Helvetica Neue Light"/>
              </a:rPr>
              <a:t>in size, power, resources...</a:t>
            </a:r>
          </a:p>
          <a:p>
            <a:pPr marL="288000" indent="-252000">
              <a:lnSpc>
                <a:spcPct val="105000"/>
              </a:lnSpc>
              <a:spcBef>
                <a:spcPts val="150"/>
              </a:spcBef>
              <a:spcAft>
                <a:spcPts val="150"/>
              </a:spcAft>
              <a:buFont typeface="Wingdings" pitchFamily="2" charset="2"/>
              <a:buChar char="§"/>
              <a:defRPr/>
            </a:pPr>
            <a:r>
              <a:rPr lang="en-US" sz="1600" b="1" spc="-25" dirty="0">
                <a:solidFill>
                  <a:srgbClr val="8E0203"/>
                </a:solidFill>
                <a:ea typeface="ＭＳ Ｐゴシック" charset="0"/>
                <a:cs typeface="Helvetica Neue Light"/>
              </a:rPr>
              <a:t>How to pair them?</a:t>
            </a:r>
            <a:br>
              <a:rPr lang="en-US" sz="1600" b="1" spc="-25" dirty="0">
                <a:solidFill>
                  <a:srgbClr val="8E0203"/>
                </a:solidFill>
                <a:ea typeface="ＭＳ Ｐゴシック" charset="0"/>
                <a:cs typeface="Helvetica Neue Light"/>
              </a:rPr>
            </a:br>
            <a:r>
              <a:rPr lang="en-US" sz="1600" spc="-25" dirty="0">
                <a:solidFill>
                  <a:prstClr val="black"/>
                </a:solidFill>
                <a:ea typeface="ＭＳ Ｐゴシック" charset="0"/>
                <a:cs typeface="Helvetica Neue Light"/>
              </a:rPr>
              <a:t>➙ Compare IMU vs camera motion</a:t>
            </a:r>
            <a:endParaRPr lang="en-US" altLang="zh-CN" sz="1600" b="1" spc="-10" dirty="0">
              <a:solidFill>
                <a:srgbClr val="8E0203"/>
              </a:solidFill>
              <a:ea typeface="ＭＳ Ｐゴシック" charset="0"/>
              <a:cs typeface="Helvetica Neue Light"/>
            </a:endParaRPr>
          </a:p>
          <a:p>
            <a:pPr marL="288000" indent="-252000">
              <a:lnSpc>
                <a:spcPct val="105000"/>
              </a:lnSpc>
              <a:spcBef>
                <a:spcPts val="150"/>
              </a:spcBef>
              <a:spcAft>
                <a:spcPts val="150"/>
              </a:spcAft>
              <a:buFont typeface="Wingdings" pitchFamily="2" charset="2"/>
              <a:buChar char="§"/>
              <a:defRPr/>
            </a:pPr>
            <a:r>
              <a:rPr lang="en-US" altLang="zh-CN" sz="1600" b="1" spc="-10" dirty="0">
                <a:solidFill>
                  <a:srgbClr val="8E0203"/>
                </a:solidFill>
                <a:ea typeface="ＭＳ Ｐゴシック" charset="0"/>
                <a:cs typeface="Helvetica Neue Light"/>
              </a:rPr>
              <a:t>How secure </a:t>
            </a:r>
            <a:r>
              <a:rPr lang="en-US" altLang="zh-CN" sz="1600" spc="-10" dirty="0">
                <a:solidFill>
                  <a:schemeClr val="tx1">
                    <a:lumMod val="85000"/>
                    <a:lumOff val="15000"/>
                  </a:schemeClr>
                </a:solidFill>
                <a:ea typeface="ＭＳ Ｐゴシック" charset="0"/>
                <a:cs typeface="Helvetica Neue Light"/>
              </a:rPr>
              <a:t>is this approach?</a:t>
            </a:r>
            <a:br>
              <a:rPr lang="en-US" altLang="zh-CN" sz="1600" spc="-10" dirty="0">
                <a:solidFill>
                  <a:schemeClr val="tx1">
                    <a:lumMod val="85000"/>
                    <a:lumOff val="15000"/>
                  </a:schemeClr>
                </a:solidFill>
                <a:ea typeface="ＭＳ Ｐゴシック" charset="0"/>
                <a:cs typeface="Helvetica Neue Light"/>
              </a:rPr>
            </a:br>
            <a:r>
              <a:rPr lang="en-US" sz="1600" spc="-25" dirty="0">
                <a:solidFill>
                  <a:prstClr val="black"/>
                </a:solidFill>
                <a:ea typeface="ＭＳ Ｐゴシック" charset="0"/>
                <a:cs typeface="Helvetica Neue Light"/>
              </a:rPr>
              <a:t>➙ </a:t>
            </a:r>
            <a:r>
              <a:rPr lang="en-US" sz="1600" b="1" spc="-25" dirty="0">
                <a:solidFill>
                  <a:srgbClr val="8E0203"/>
                </a:solidFill>
                <a:ea typeface="ＭＳ Ｐゴシック" charset="0"/>
                <a:cs typeface="Helvetica Neue Light"/>
              </a:rPr>
              <a:t>Come try our demo!</a:t>
            </a:r>
            <a:endParaRPr lang="en-US" altLang="zh-CN" sz="1600" b="1" spc="-10" dirty="0">
              <a:solidFill>
                <a:srgbClr val="8E0203"/>
              </a:solidFill>
              <a:ea typeface="ＭＳ Ｐゴシック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823955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40</Words>
  <Application>Microsoft Macintosh PowerPoint</Application>
  <PresentationFormat>On-screen Show (16:9)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Franklin Gothic Demi</vt:lpstr>
      <vt:lpstr>Helvetica Neue</vt:lpstr>
      <vt:lpstr>Wingdings</vt:lpstr>
      <vt:lpstr>Office 主题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</dc:creator>
  <cp:lastModifiedBy>Microsoft Office User</cp:lastModifiedBy>
  <cp:revision>17</cp:revision>
  <dcterms:created xsi:type="dcterms:W3CDTF">2017-01-19T13:02:19Z</dcterms:created>
  <dcterms:modified xsi:type="dcterms:W3CDTF">2019-04-16T14:22:25Z</dcterms:modified>
</cp:coreProperties>
</file>