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8"/>
  </p:notesMasterIdLst>
  <p:handoutMasterIdLst>
    <p:handoutMasterId r:id="rId19"/>
  </p:handoutMasterIdLst>
  <p:sldIdLst>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4/9/2020</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4/9/2020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t>Proyecto final Intr. Ingenieria de Software</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Carlos Ramirez (2018-6055)</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0E1E6B-7E9A-49B6-BAC4-FEEFFE707AC2}"/>
              </a:ext>
            </a:extLst>
          </p:cNvPr>
          <p:cNvPicPr/>
          <p:nvPr/>
        </p:nvPicPr>
        <p:blipFill rotWithShape="1">
          <a:blip r:embed="rId2">
            <a:extLst>
              <a:ext uri="{28A0092B-C50C-407E-A947-70E740481C1C}">
                <a14:useLocalDpi xmlns:a14="http://schemas.microsoft.com/office/drawing/2010/main" val="0"/>
              </a:ext>
            </a:extLst>
          </a:blip>
          <a:srcRect t="19377"/>
          <a:stretch/>
        </p:blipFill>
        <p:spPr bwMode="auto">
          <a:xfrm>
            <a:off x="0" y="0"/>
            <a:ext cx="12192000" cy="4895850"/>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763277" y="3403600"/>
            <a:ext cx="3955523" cy="819355"/>
          </a:xfrm>
        </p:spPr>
        <p:txBody>
          <a:bodyPr>
            <a:normAutofit/>
          </a:bodyPr>
          <a:lstStyle/>
          <a:p>
            <a:r>
              <a:rPr lang="es-DO" dirty="0">
                <a:solidFill>
                  <a:schemeClr val="bg1"/>
                </a:solidFill>
              </a:rPr>
              <a:t>Reporte de caso</a:t>
            </a:r>
          </a:p>
        </p:txBody>
      </p:sp>
      <p:sp>
        <p:nvSpPr>
          <p:cNvPr id="3" name="Oval 2">
            <a:extLst>
              <a:ext uri="{FF2B5EF4-FFF2-40B4-BE49-F238E27FC236}">
                <a16:creationId xmlns:a16="http://schemas.microsoft.com/office/drawing/2014/main" id="{08937311-3E65-4898-9886-35A7A33C33EB}"/>
              </a:ext>
            </a:extLst>
          </p:cNvPr>
          <p:cNvSpPr/>
          <p:nvPr/>
        </p:nvSpPr>
        <p:spPr>
          <a:xfrm>
            <a:off x="530086" y="914400"/>
            <a:ext cx="1789044" cy="49033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DO"/>
          </a:p>
        </p:txBody>
      </p:sp>
      <p:pic>
        <p:nvPicPr>
          <p:cNvPr id="8" name="Picture 7">
            <a:extLst>
              <a:ext uri="{FF2B5EF4-FFF2-40B4-BE49-F238E27FC236}">
                <a16:creationId xmlns:a16="http://schemas.microsoft.com/office/drawing/2014/main" id="{E1DA19A4-0012-47F9-A911-AA167F5A6631}"/>
              </a:ext>
            </a:extLst>
          </p:cNvPr>
          <p:cNvPicPr/>
          <p:nvPr/>
        </p:nvPicPr>
        <p:blipFill rotWithShape="1">
          <a:blip r:embed="rId3">
            <a:extLst>
              <a:ext uri="{28A0092B-C50C-407E-A947-70E740481C1C}">
                <a14:useLocalDpi xmlns:a14="http://schemas.microsoft.com/office/drawing/2010/main" val="0"/>
              </a:ext>
            </a:extLst>
          </a:blip>
          <a:srcRect t="59424" b="9048"/>
          <a:stretch/>
        </p:blipFill>
        <p:spPr bwMode="auto">
          <a:xfrm>
            <a:off x="0" y="4895851"/>
            <a:ext cx="12192000" cy="19621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528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0809F3-6618-4736-BBEB-AEBD7E5F31EE}"/>
              </a:ext>
            </a:extLst>
          </p:cNvPr>
          <p:cNvPicPr/>
          <p:nvPr/>
        </p:nvPicPr>
        <p:blipFill rotWithShape="1">
          <a:blip r:embed="rId2">
            <a:extLst>
              <a:ext uri="{28A0092B-C50C-407E-A947-70E740481C1C}">
                <a14:useLocalDpi xmlns:a14="http://schemas.microsoft.com/office/drawing/2010/main" val="0"/>
              </a:ext>
            </a:extLst>
          </a:blip>
          <a:srcRect t="19809" b="15571"/>
          <a:stretch/>
        </p:blipFill>
        <p:spPr bwMode="auto">
          <a:xfrm>
            <a:off x="57678" y="0"/>
            <a:ext cx="12134322" cy="4222955"/>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445225" y="448366"/>
            <a:ext cx="3955523" cy="819355"/>
          </a:xfrm>
        </p:spPr>
        <p:txBody>
          <a:bodyPr>
            <a:normAutofit/>
          </a:bodyPr>
          <a:lstStyle/>
          <a:p>
            <a:r>
              <a:rPr lang="es-DO" dirty="0">
                <a:solidFill>
                  <a:schemeClr val="bg1"/>
                </a:solidFill>
              </a:rPr>
              <a:t>Uso del algoritmo</a:t>
            </a:r>
          </a:p>
        </p:txBody>
      </p:sp>
      <p:pic>
        <p:nvPicPr>
          <p:cNvPr id="9" name="Picture 8">
            <a:extLst>
              <a:ext uri="{FF2B5EF4-FFF2-40B4-BE49-F238E27FC236}">
                <a16:creationId xmlns:a16="http://schemas.microsoft.com/office/drawing/2014/main" id="{EF708F87-F31D-4EDC-9666-8D2CFF09C184}"/>
              </a:ext>
            </a:extLst>
          </p:cNvPr>
          <p:cNvPicPr/>
          <p:nvPr/>
        </p:nvPicPr>
        <p:blipFill rotWithShape="1">
          <a:blip r:embed="rId3">
            <a:extLst>
              <a:ext uri="{28A0092B-C50C-407E-A947-70E740481C1C}">
                <a14:useLocalDpi xmlns:a14="http://schemas.microsoft.com/office/drawing/2010/main" val="0"/>
              </a:ext>
            </a:extLst>
          </a:blip>
          <a:srcRect t="56126"/>
          <a:stretch/>
        </p:blipFill>
        <p:spPr bwMode="auto">
          <a:xfrm>
            <a:off x="57678" y="4222955"/>
            <a:ext cx="12191999" cy="26350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035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0C0B6A-C0CF-44B3-A146-B5030D8BD6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970643"/>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882547" y="3429000"/>
            <a:ext cx="4925140" cy="819355"/>
          </a:xfrm>
        </p:spPr>
        <p:txBody>
          <a:bodyPr>
            <a:normAutofit/>
          </a:bodyPr>
          <a:lstStyle/>
          <a:p>
            <a:r>
              <a:rPr lang="es-DO" dirty="0">
                <a:solidFill>
                  <a:schemeClr val="bg1"/>
                </a:solidFill>
              </a:rPr>
              <a:t>Discusión y </a:t>
            </a:r>
            <a:r>
              <a:rPr lang="es-DO" dirty="0" err="1">
                <a:solidFill>
                  <a:schemeClr val="bg1"/>
                </a:solidFill>
              </a:rPr>
              <a:t>mensajeria</a:t>
            </a:r>
            <a:endParaRPr lang="es-DO" dirty="0">
              <a:solidFill>
                <a:schemeClr val="bg1"/>
              </a:solidFill>
            </a:endParaRPr>
          </a:p>
        </p:txBody>
      </p:sp>
    </p:spTree>
    <p:extLst>
      <p:ext uri="{BB962C8B-B14F-4D97-AF65-F5344CB8AC3E}">
        <p14:creationId xmlns:p14="http://schemas.microsoft.com/office/powerpoint/2010/main" val="90979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2601B4-D231-4D1A-BB39-1F81C4A2D2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4616425" y="1017104"/>
            <a:ext cx="4925140" cy="819355"/>
          </a:xfrm>
        </p:spPr>
        <p:txBody>
          <a:bodyPr>
            <a:normAutofit/>
          </a:bodyPr>
          <a:lstStyle/>
          <a:p>
            <a:r>
              <a:rPr lang="es-DO" dirty="0"/>
              <a:t>Registro de contactos</a:t>
            </a:r>
          </a:p>
        </p:txBody>
      </p:sp>
    </p:spTree>
    <p:extLst>
      <p:ext uri="{BB962C8B-B14F-4D97-AF65-F5344CB8AC3E}">
        <p14:creationId xmlns:p14="http://schemas.microsoft.com/office/powerpoint/2010/main" val="382173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8DEDBD-65EF-4FA3-86DF-EF316A4A8347}"/>
              </a:ext>
            </a:extLst>
          </p:cNvPr>
          <p:cNvPicPr>
            <a:picLocks noChangeAspect="1"/>
          </p:cNvPicPr>
          <p:nvPr/>
        </p:nvPicPr>
        <p:blipFill>
          <a:blip r:embed="rId3"/>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059923" y="1853394"/>
            <a:ext cx="9912355" cy="819355"/>
          </a:xfrm>
        </p:spPr>
        <p:txBody>
          <a:bodyPr anchor="ctr"/>
          <a:lstStyle/>
          <a:p>
            <a:pPr algn="ctr"/>
            <a:r>
              <a:rPr lang="en-US" dirty="0"/>
              <a:t>iris</a:t>
            </a:r>
          </a:p>
        </p:txBody>
      </p:sp>
      <p:sp>
        <p:nvSpPr>
          <p:cNvPr id="4" name="Text Placeholder 3">
            <a:extLst>
              <a:ext uri="{FF2B5EF4-FFF2-40B4-BE49-F238E27FC236}">
                <a16:creationId xmlns:a16="http://schemas.microsoft.com/office/drawing/2014/main" id="{41A79215-653F-4996-95E5-0FD4B247B21F}"/>
              </a:ext>
            </a:extLst>
          </p:cNvPr>
          <p:cNvSpPr>
            <a:spLocks noGrp="1"/>
          </p:cNvSpPr>
          <p:nvPr>
            <p:ph type="body" sz="half" idx="2"/>
          </p:nvPr>
        </p:nvSpPr>
        <p:spPr>
          <a:xfrm>
            <a:off x="-1009124" y="2859311"/>
            <a:ext cx="9910859" cy="1325941"/>
          </a:xfrm>
        </p:spPr>
        <p:txBody>
          <a:bodyPr>
            <a:normAutofit/>
          </a:bodyPr>
          <a:lstStyle/>
          <a:p>
            <a:pPr algn="ctr"/>
            <a:r>
              <a:rPr lang="es-DO" sz="2400" dirty="0"/>
              <a:t>Sistema de Reconocimiento Facial </a:t>
            </a:r>
          </a:p>
          <a:p>
            <a:pPr algn="ctr"/>
            <a:r>
              <a:rPr lang="es-DO" sz="2400" dirty="0"/>
              <a:t>Personas Desaparecidas y Delincuentes</a:t>
            </a:r>
          </a:p>
        </p:txBody>
      </p:sp>
    </p:spTree>
    <p:extLst>
      <p:ext uri="{BB962C8B-B14F-4D97-AF65-F5344CB8AC3E}">
        <p14:creationId xmlns:p14="http://schemas.microsoft.com/office/powerpoint/2010/main" val="390654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1E70-BA97-4F67-8AEB-EC7F1C57001E}"/>
              </a:ext>
            </a:extLst>
          </p:cNvPr>
          <p:cNvSpPr>
            <a:spLocks noGrp="1"/>
          </p:cNvSpPr>
          <p:nvPr>
            <p:ph type="title"/>
          </p:nvPr>
        </p:nvSpPr>
        <p:spPr>
          <a:xfrm>
            <a:off x="1141364" y="641830"/>
            <a:ext cx="9912355" cy="819355"/>
          </a:xfrm>
        </p:spPr>
        <p:txBody>
          <a:bodyPr/>
          <a:lstStyle/>
          <a:p>
            <a:r>
              <a:rPr lang="en-US" dirty="0" err="1"/>
              <a:t>Objetivo</a:t>
            </a:r>
            <a:r>
              <a:rPr lang="en-US" dirty="0"/>
              <a:t> del </a:t>
            </a:r>
            <a:r>
              <a:rPr lang="en-US" dirty="0" err="1"/>
              <a:t>proyecto</a:t>
            </a:r>
            <a:endParaRPr lang="es-DO" dirty="0"/>
          </a:p>
        </p:txBody>
      </p:sp>
      <p:sp>
        <p:nvSpPr>
          <p:cNvPr id="4" name="Text Placeholder 3">
            <a:extLst>
              <a:ext uri="{FF2B5EF4-FFF2-40B4-BE49-F238E27FC236}">
                <a16:creationId xmlns:a16="http://schemas.microsoft.com/office/drawing/2014/main" id="{84EEB2B4-DFFC-4153-8453-771B04E35D8E}"/>
              </a:ext>
            </a:extLst>
          </p:cNvPr>
          <p:cNvSpPr>
            <a:spLocks noGrp="1"/>
          </p:cNvSpPr>
          <p:nvPr>
            <p:ph type="body" sz="half" idx="2"/>
          </p:nvPr>
        </p:nvSpPr>
        <p:spPr>
          <a:xfrm>
            <a:off x="1142860" y="1703486"/>
            <a:ext cx="6511007" cy="3957085"/>
          </a:xfrm>
        </p:spPr>
        <p:txBody>
          <a:bodyPr>
            <a:normAutofit/>
          </a:bodyPr>
          <a:lstStyle/>
          <a:p>
            <a:r>
              <a:rPr lang="es-DO" sz="2400" dirty="0"/>
              <a:t>Nuestro objetivo principal es optimizar las operaciones de búsqueda y localización de personas desaparecidas y criminales buscados. La agilización de este proceso permitirá acelerar la respuesta de las autoridades en estos importantes casos, lo cual culminara en una mejor protección de la vida de los ciudadanos del país. </a:t>
            </a:r>
          </a:p>
        </p:txBody>
      </p:sp>
      <p:pic>
        <p:nvPicPr>
          <p:cNvPr id="5" name="Picture 4">
            <a:extLst>
              <a:ext uri="{FF2B5EF4-FFF2-40B4-BE49-F238E27FC236}">
                <a16:creationId xmlns:a16="http://schemas.microsoft.com/office/drawing/2014/main" id="{32D57D50-3748-462E-ADC4-CF55E4E32710}"/>
              </a:ext>
            </a:extLst>
          </p:cNvPr>
          <p:cNvPicPr>
            <a:picLocks noChangeAspect="1"/>
          </p:cNvPicPr>
          <p:nvPr/>
        </p:nvPicPr>
        <p:blipFill>
          <a:blip r:embed="rId2"/>
          <a:stretch>
            <a:fillRect/>
          </a:stretch>
        </p:blipFill>
        <p:spPr>
          <a:xfrm>
            <a:off x="7653867" y="2100262"/>
            <a:ext cx="3562350" cy="2657475"/>
          </a:xfrm>
          <a:prstGeom prst="rect">
            <a:avLst/>
          </a:prstGeom>
        </p:spPr>
      </p:pic>
    </p:spTree>
    <p:extLst>
      <p:ext uri="{BB962C8B-B14F-4D97-AF65-F5344CB8AC3E}">
        <p14:creationId xmlns:p14="http://schemas.microsoft.com/office/powerpoint/2010/main" val="6485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8% Failure Rates: Why Police Facial Recognition is so Terrible">
            <a:extLst>
              <a:ext uri="{FF2B5EF4-FFF2-40B4-BE49-F238E27FC236}">
                <a16:creationId xmlns:a16="http://schemas.microsoft.com/office/drawing/2014/main" id="{4F6B4FED-6834-4F3C-8686-E448F1628C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95"/>
          <a:stretch/>
        </p:blipFill>
        <p:spPr bwMode="auto">
          <a:xfrm>
            <a:off x="0" y="-1884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B4D8BB-9D03-44C9-B0AC-68D9F884B22B}"/>
              </a:ext>
            </a:extLst>
          </p:cNvPr>
          <p:cNvSpPr>
            <a:spLocks noGrp="1"/>
          </p:cNvSpPr>
          <p:nvPr>
            <p:ph type="title"/>
          </p:nvPr>
        </p:nvSpPr>
        <p:spPr>
          <a:xfrm>
            <a:off x="6390696" y="653845"/>
            <a:ext cx="9912355" cy="819355"/>
          </a:xfrm>
        </p:spPr>
        <p:txBody>
          <a:bodyPr/>
          <a:lstStyle/>
          <a:p>
            <a:r>
              <a:rPr lang="en-US" dirty="0" err="1">
                <a:solidFill>
                  <a:schemeClr val="bg1"/>
                </a:solidFill>
              </a:rPr>
              <a:t>Alcance</a:t>
            </a:r>
            <a:r>
              <a:rPr lang="en-US" dirty="0">
                <a:solidFill>
                  <a:schemeClr val="bg1"/>
                </a:solidFill>
              </a:rPr>
              <a:t> del </a:t>
            </a:r>
            <a:r>
              <a:rPr lang="en-US" dirty="0" err="1">
                <a:solidFill>
                  <a:schemeClr val="bg1"/>
                </a:solidFill>
              </a:rPr>
              <a:t>proyecto</a:t>
            </a:r>
            <a:endParaRPr lang="es-DO" dirty="0">
              <a:solidFill>
                <a:schemeClr val="bg1"/>
              </a:solidFill>
            </a:endParaRPr>
          </a:p>
        </p:txBody>
      </p:sp>
      <p:sp>
        <p:nvSpPr>
          <p:cNvPr id="4" name="Text Placeholder 3">
            <a:extLst>
              <a:ext uri="{FF2B5EF4-FFF2-40B4-BE49-F238E27FC236}">
                <a16:creationId xmlns:a16="http://schemas.microsoft.com/office/drawing/2014/main" id="{BC7A9082-974B-458E-8F3E-83D7DB88D20B}"/>
              </a:ext>
            </a:extLst>
          </p:cNvPr>
          <p:cNvSpPr>
            <a:spLocks noGrp="1"/>
          </p:cNvSpPr>
          <p:nvPr>
            <p:ph type="body" sz="half" idx="2"/>
          </p:nvPr>
        </p:nvSpPr>
        <p:spPr>
          <a:xfrm>
            <a:off x="5960534" y="1705077"/>
            <a:ext cx="5943600" cy="3410154"/>
          </a:xfrm>
        </p:spPr>
        <p:txBody>
          <a:bodyPr>
            <a:normAutofit fontScale="92500"/>
          </a:bodyPr>
          <a:lstStyle/>
          <a:p>
            <a:r>
              <a:rPr lang="es-DO" sz="2200" dirty="0">
                <a:solidFill>
                  <a:schemeClr val="bg1"/>
                </a:solidFill>
              </a:rPr>
              <a:t>Tenemos planeado que el sistema tenga un uso generalizado entre todas las unidades de la policía nacional, también esperamos que la población general la utilice como un medio para disipar sus dudas antes de hacer un reporte a la policía. Estamos seguros, más allá de cualquier duda, de que nuestro sistema puede tener un relevante impacto positivo en la seguridad nacional.</a:t>
            </a:r>
          </a:p>
          <a:p>
            <a:endParaRPr lang="es-DO" dirty="0">
              <a:solidFill>
                <a:schemeClr val="bg1"/>
              </a:solidFill>
            </a:endParaRPr>
          </a:p>
        </p:txBody>
      </p:sp>
    </p:spTree>
    <p:extLst>
      <p:ext uri="{BB962C8B-B14F-4D97-AF65-F5344CB8AC3E}">
        <p14:creationId xmlns:p14="http://schemas.microsoft.com/office/powerpoint/2010/main" val="391554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CLU Files Lawsuit Over Facial Recognition at US Airports">
            <a:extLst>
              <a:ext uri="{FF2B5EF4-FFF2-40B4-BE49-F238E27FC236}">
                <a16:creationId xmlns:a16="http://schemas.microsoft.com/office/drawing/2014/main" id="{9F49FBDB-21D8-4F7E-8593-FD3349641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34207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81600D-6293-45CC-80AE-4C8C5B4F4532}"/>
              </a:ext>
            </a:extLst>
          </p:cNvPr>
          <p:cNvSpPr>
            <a:spLocks noGrp="1"/>
          </p:cNvSpPr>
          <p:nvPr>
            <p:ph type="title"/>
          </p:nvPr>
        </p:nvSpPr>
        <p:spPr>
          <a:xfrm>
            <a:off x="5490059" y="710271"/>
            <a:ext cx="5381141" cy="682473"/>
          </a:xfrm>
        </p:spPr>
        <p:txBody>
          <a:bodyPr/>
          <a:lstStyle/>
          <a:p>
            <a:r>
              <a:rPr lang="es-DO" dirty="0" err="1"/>
              <a:t>tecnologias</a:t>
            </a:r>
            <a:endParaRPr lang="es-DO" dirty="0"/>
          </a:p>
        </p:txBody>
      </p:sp>
      <p:sp>
        <p:nvSpPr>
          <p:cNvPr id="4" name="Text Placeholder 3">
            <a:extLst>
              <a:ext uri="{FF2B5EF4-FFF2-40B4-BE49-F238E27FC236}">
                <a16:creationId xmlns:a16="http://schemas.microsoft.com/office/drawing/2014/main" id="{5D23DF97-4BFC-4881-B291-53946608FAD7}"/>
              </a:ext>
            </a:extLst>
          </p:cNvPr>
          <p:cNvSpPr>
            <a:spLocks noGrp="1"/>
          </p:cNvSpPr>
          <p:nvPr>
            <p:ph type="body" sz="half" idx="2"/>
          </p:nvPr>
        </p:nvSpPr>
        <p:spPr>
          <a:xfrm>
            <a:off x="5490058" y="1761779"/>
            <a:ext cx="5381141" cy="4385950"/>
          </a:xfrm>
        </p:spPr>
        <p:txBody>
          <a:bodyPr>
            <a:normAutofit/>
          </a:bodyPr>
          <a:lstStyle/>
          <a:p>
            <a:pPr lvl="0"/>
            <a:r>
              <a:rPr lang="es-DO" sz="3200" dirty="0"/>
              <a:t>Python</a:t>
            </a:r>
          </a:p>
          <a:p>
            <a:pPr lvl="0"/>
            <a:r>
              <a:rPr lang="es-DO" sz="3200" dirty="0"/>
              <a:t>Odoo ERP</a:t>
            </a:r>
          </a:p>
          <a:p>
            <a:pPr lvl="0"/>
            <a:r>
              <a:rPr lang="es-DO" sz="3200" dirty="0"/>
              <a:t>OpenCV</a:t>
            </a:r>
          </a:p>
          <a:p>
            <a:pPr lvl="0"/>
            <a:r>
              <a:rPr lang="es-DO" sz="3200" dirty="0"/>
              <a:t>Deep Learning</a:t>
            </a:r>
          </a:p>
          <a:p>
            <a:pPr lvl="0"/>
            <a:r>
              <a:rPr lang="es-DO" sz="3200" dirty="0"/>
              <a:t>PostgreSQL</a:t>
            </a:r>
          </a:p>
          <a:p>
            <a:pPr lvl="0"/>
            <a:r>
              <a:rPr lang="es-DO" sz="3200" dirty="0"/>
              <a:t>Q-Web</a:t>
            </a:r>
          </a:p>
          <a:p>
            <a:endParaRPr lang="es-DO" sz="3200" dirty="0"/>
          </a:p>
        </p:txBody>
      </p:sp>
    </p:spTree>
    <p:extLst>
      <p:ext uri="{BB962C8B-B14F-4D97-AF65-F5344CB8AC3E}">
        <p14:creationId xmlns:p14="http://schemas.microsoft.com/office/powerpoint/2010/main" val="52791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62269C-31F0-40F5-8BE5-7AD0E672EA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1530877" y="3178072"/>
            <a:ext cx="3955523" cy="819355"/>
          </a:xfrm>
        </p:spPr>
        <p:txBody>
          <a:bodyPr/>
          <a:lstStyle/>
          <a:p>
            <a:r>
              <a:rPr lang="en-US" dirty="0"/>
              <a:t>Log in page</a:t>
            </a:r>
            <a:endParaRPr lang="es-DO" dirty="0"/>
          </a:p>
        </p:txBody>
      </p:sp>
    </p:spTree>
    <p:extLst>
      <p:ext uri="{BB962C8B-B14F-4D97-AF65-F5344CB8AC3E}">
        <p14:creationId xmlns:p14="http://schemas.microsoft.com/office/powerpoint/2010/main" val="183681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1320AB-B955-4A8E-9C15-8A3E618EAE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1168927" y="3429000"/>
            <a:ext cx="3955523" cy="819355"/>
          </a:xfrm>
        </p:spPr>
        <p:txBody>
          <a:bodyPr/>
          <a:lstStyle/>
          <a:p>
            <a:r>
              <a:rPr lang="en-US" dirty="0"/>
              <a:t>Sign up page</a:t>
            </a:r>
            <a:endParaRPr lang="es-DO" dirty="0"/>
          </a:p>
        </p:txBody>
      </p:sp>
    </p:spTree>
    <p:extLst>
      <p:ext uri="{BB962C8B-B14F-4D97-AF65-F5344CB8AC3E}">
        <p14:creationId xmlns:p14="http://schemas.microsoft.com/office/powerpoint/2010/main" val="338606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6742C-AA6C-4335-BACF-4D80BC54B4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64364"/>
            <a:ext cx="12192000" cy="7022363"/>
          </a:xfrm>
          <a:prstGeom prst="rect">
            <a:avLst/>
          </a:prstGeom>
          <a:noFill/>
          <a:ln>
            <a:noFill/>
          </a:ln>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7322077" y="5038622"/>
            <a:ext cx="3955523" cy="819355"/>
          </a:xfrm>
        </p:spPr>
        <p:txBody>
          <a:bodyPr/>
          <a:lstStyle/>
          <a:p>
            <a:r>
              <a:rPr lang="es-DO" dirty="0"/>
              <a:t>navegación</a:t>
            </a:r>
          </a:p>
        </p:txBody>
      </p:sp>
    </p:spTree>
    <p:extLst>
      <p:ext uri="{BB962C8B-B14F-4D97-AF65-F5344CB8AC3E}">
        <p14:creationId xmlns:p14="http://schemas.microsoft.com/office/powerpoint/2010/main" val="106490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788058-E626-435C-8CBC-B9C76D0EB3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895850"/>
          </a:xfrm>
          <a:prstGeom prst="rect">
            <a:avLst/>
          </a:prstGeom>
          <a:noFill/>
          <a:ln>
            <a:noFill/>
          </a:ln>
        </p:spPr>
      </p:pic>
      <p:pic>
        <p:nvPicPr>
          <p:cNvPr id="6" name="Picture 5">
            <a:extLst>
              <a:ext uri="{FF2B5EF4-FFF2-40B4-BE49-F238E27FC236}">
                <a16:creationId xmlns:a16="http://schemas.microsoft.com/office/drawing/2014/main" id="{D5F7AE3E-CB9D-4E7F-AF7A-C4DDCEBDD10A}"/>
              </a:ext>
            </a:extLst>
          </p:cNvPr>
          <p:cNvPicPr/>
          <p:nvPr/>
        </p:nvPicPr>
        <p:blipFill rotWithShape="1">
          <a:blip r:embed="rId3">
            <a:extLst>
              <a:ext uri="{28A0092B-C50C-407E-A947-70E740481C1C}">
                <a14:useLocalDpi xmlns:a14="http://schemas.microsoft.com/office/drawing/2010/main" val="0"/>
              </a:ext>
            </a:extLst>
          </a:blip>
          <a:srcRect t="65253"/>
          <a:stretch/>
        </p:blipFill>
        <p:spPr bwMode="auto">
          <a:xfrm>
            <a:off x="0" y="4895850"/>
            <a:ext cx="12192000" cy="1992631"/>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42388EDD-9D60-402C-A4B9-8BFAC2099D3C}"/>
              </a:ext>
            </a:extLst>
          </p:cNvPr>
          <p:cNvSpPr>
            <a:spLocks noGrp="1"/>
          </p:cNvSpPr>
          <p:nvPr>
            <p:ph type="title"/>
          </p:nvPr>
        </p:nvSpPr>
        <p:spPr>
          <a:xfrm>
            <a:off x="6763277" y="3403600"/>
            <a:ext cx="3955523" cy="819355"/>
          </a:xfrm>
        </p:spPr>
        <p:txBody>
          <a:bodyPr>
            <a:normAutofit fontScale="90000"/>
          </a:bodyPr>
          <a:lstStyle/>
          <a:p>
            <a:r>
              <a:rPr lang="es-DO" dirty="0">
                <a:solidFill>
                  <a:schemeClr val="bg1"/>
                </a:solidFill>
              </a:rPr>
              <a:t>Visualización casos</a:t>
            </a:r>
          </a:p>
        </p:txBody>
      </p:sp>
      <p:sp>
        <p:nvSpPr>
          <p:cNvPr id="7" name="Oval 6">
            <a:extLst>
              <a:ext uri="{FF2B5EF4-FFF2-40B4-BE49-F238E27FC236}">
                <a16:creationId xmlns:a16="http://schemas.microsoft.com/office/drawing/2014/main" id="{1D21ADB8-E1A8-41E4-9A82-E3A8D2D1BECC}"/>
              </a:ext>
            </a:extLst>
          </p:cNvPr>
          <p:cNvSpPr/>
          <p:nvPr/>
        </p:nvSpPr>
        <p:spPr>
          <a:xfrm>
            <a:off x="596347" y="1497495"/>
            <a:ext cx="874644" cy="23853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DO"/>
          </a:p>
        </p:txBody>
      </p:sp>
    </p:spTree>
    <p:extLst>
      <p:ext uri="{BB962C8B-B14F-4D97-AF65-F5344CB8AC3E}">
        <p14:creationId xmlns:p14="http://schemas.microsoft.com/office/powerpoint/2010/main" val="2864730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M22898775_Modern Circuit design_SL_V1.potx" id="{D7AD0F58-4DF1-4655-B454-893348AD7998}" vid="{1E267F19-E5ED-48D3-B7A8-11832F35D4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938410-2173-430A-9B92-20257D39BD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3.xml><?xml version="1.0" encoding="utf-8"?>
<ds:datastoreItem xmlns:ds="http://schemas.openxmlformats.org/officeDocument/2006/customXml" ds:itemID="{E1BF91BB-6045-4869-8145-5C20AAEE9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Circuit design</Template>
  <TotalTime>0</TotalTime>
  <Words>176</Words>
  <Application>Microsoft Office PowerPoint</Application>
  <PresentationFormat>Widescreen</PresentationFormat>
  <Paragraphs>26</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Proyecto final Intr. Ingenieria de Software</vt:lpstr>
      <vt:lpstr>iris</vt:lpstr>
      <vt:lpstr>Objetivo del proyecto</vt:lpstr>
      <vt:lpstr>Alcance del proyecto</vt:lpstr>
      <vt:lpstr>tecnologias</vt:lpstr>
      <vt:lpstr>Log in page</vt:lpstr>
      <vt:lpstr>Sign up page</vt:lpstr>
      <vt:lpstr>navegación</vt:lpstr>
      <vt:lpstr>Visualización casos</vt:lpstr>
      <vt:lpstr>Reporte de caso</vt:lpstr>
      <vt:lpstr>Uso del algoritmo</vt:lpstr>
      <vt:lpstr>Discusión y mensajeria</vt:lpstr>
      <vt:lpstr>Registro de contactos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2020-04-09T21:52:46Z</dcterms:created>
  <dcterms:modified xsi:type="dcterms:W3CDTF">2020-04-09T22:36:09Z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