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3" r:id="rId1"/>
  </p:sldMasterIdLst>
  <p:sldIdLst>
    <p:sldId id="256" r:id="rId2"/>
    <p:sldId id="285" r:id="rId3"/>
    <p:sldId id="287" r:id="rId4"/>
    <p:sldId id="258" r:id="rId5"/>
    <p:sldId id="259" r:id="rId6"/>
    <p:sldId id="260" r:id="rId7"/>
    <p:sldId id="261" r:id="rId8"/>
    <p:sldId id="264" r:id="rId9"/>
    <p:sldId id="268" r:id="rId10"/>
    <p:sldId id="267" r:id="rId11"/>
    <p:sldId id="269" r:id="rId12"/>
    <p:sldId id="270" r:id="rId13"/>
    <p:sldId id="271" r:id="rId14"/>
    <p:sldId id="273" r:id="rId15"/>
    <p:sldId id="288" r:id="rId16"/>
    <p:sldId id="274" r:id="rId17"/>
    <p:sldId id="286" r:id="rId18"/>
    <p:sldId id="262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4DC2-BCED-4ABD-837F-F7696C2E4A38}" type="datetimeFigureOut">
              <a:rPr lang="pt-PT" smtClean="0"/>
              <a:t>04/06/2017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5B2ABF7-1972-4627-879A-2EDE8C1FAB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174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4DC2-BCED-4ABD-837F-F7696C2E4A38}" type="datetimeFigureOut">
              <a:rPr lang="pt-PT" smtClean="0"/>
              <a:t>04/06/2017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5B2ABF7-1972-4627-879A-2EDE8C1FAB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756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4DC2-BCED-4ABD-837F-F7696C2E4A38}" type="datetimeFigureOut">
              <a:rPr lang="pt-PT" smtClean="0"/>
              <a:t>04/06/2017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5B2ABF7-1972-4627-879A-2EDE8C1FAB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0363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4DC2-BCED-4ABD-837F-F7696C2E4A38}" type="datetimeFigureOut">
              <a:rPr lang="pt-PT" smtClean="0"/>
              <a:t>04/06/2017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5B2ABF7-1972-4627-879A-2EDE8C1FAB73}" type="slidenum">
              <a:rPr lang="pt-PT" smtClean="0"/>
              <a:t>‹nº›</a:t>
            </a:fld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8597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4DC2-BCED-4ABD-837F-F7696C2E4A38}" type="datetimeFigureOut">
              <a:rPr lang="pt-PT" smtClean="0"/>
              <a:t>04/06/2017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5B2ABF7-1972-4627-879A-2EDE8C1FAB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9399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4DC2-BCED-4ABD-837F-F7696C2E4A38}" type="datetimeFigureOut">
              <a:rPr lang="pt-PT" smtClean="0"/>
              <a:t>04/06/2017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ABF7-1972-4627-879A-2EDE8C1FAB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911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4DC2-BCED-4ABD-837F-F7696C2E4A38}" type="datetimeFigureOut">
              <a:rPr lang="pt-PT" smtClean="0"/>
              <a:t>04/06/2017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ABF7-1972-4627-879A-2EDE8C1FAB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7216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4DC2-BCED-4ABD-837F-F7696C2E4A38}" type="datetimeFigureOut">
              <a:rPr lang="pt-PT" smtClean="0"/>
              <a:t>04/06/2017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ABF7-1972-4627-879A-2EDE8C1FAB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179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5684DC2-BCED-4ABD-837F-F7696C2E4A38}" type="datetimeFigureOut">
              <a:rPr lang="pt-PT" smtClean="0"/>
              <a:t>04/06/2017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5B2ABF7-1972-4627-879A-2EDE8C1FAB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069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4DC2-BCED-4ABD-837F-F7696C2E4A38}" type="datetimeFigureOut">
              <a:rPr lang="pt-PT" smtClean="0"/>
              <a:t>04/06/2017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ABF7-1972-4627-879A-2EDE8C1FAB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290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4DC2-BCED-4ABD-837F-F7696C2E4A38}" type="datetimeFigureOut">
              <a:rPr lang="pt-PT" smtClean="0"/>
              <a:t>04/06/2017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5B2ABF7-1972-4627-879A-2EDE8C1FAB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63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4DC2-BCED-4ABD-837F-F7696C2E4A38}" type="datetimeFigureOut">
              <a:rPr lang="pt-PT" smtClean="0"/>
              <a:t>04/06/2017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ABF7-1972-4627-879A-2EDE8C1FAB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260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4DC2-BCED-4ABD-837F-F7696C2E4A38}" type="datetimeFigureOut">
              <a:rPr lang="pt-PT" smtClean="0"/>
              <a:t>04/06/2017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ABF7-1972-4627-879A-2EDE8C1FAB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134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4DC2-BCED-4ABD-837F-F7696C2E4A38}" type="datetimeFigureOut">
              <a:rPr lang="pt-PT" smtClean="0"/>
              <a:t>04/06/2017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ABF7-1972-4627-879A-2EDE8C1FAB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235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4DC2-BCED-4ABD-837F-F7696C2E4A38}" type="datetimeFigureOut">
              <a:rPr lang="pt-PT" smtClean="0"/>
              <a:t>04/06/2017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ABF7-1972-4627-879A-2EDE8C1FAB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686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4DC2-BCED-4ABD-837F-F7696C2E4A38}" type="datetimeFigureOut">
              <a:rPr lang="pt-PT" smtClean="0"/>
              <a:t>04/06/2017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ABF7-1972-4627-879A-2EDE8C1FAB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788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4DC2-BCED-4ABD-837F-F7696C2E4A38}" type="datetimeFigureOut">
              <a:rPr lang="pt-PT" smtClean="0"/>
              <a:t>04/06/2017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ABF7-1972-4627-879A-2EDE8C1FAB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071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84DC2-BCED-4ABD-837F-F7696C2E4A38}" type="datetimeFigureOut">
              <a:rPr lang="pt-PT" smtClean="0"/>
              <a:t>04/06/2017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2ABF7-1972-4627-879A-2EDE8C1FAB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0532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4" r:id="rId1"/>
    <p:sldLayoutId id="2147484215" r:id="rId2"/>
    <p:sldLayoutId id="2147484216" r:id="rId3"/>
    <p:sldLayoutId id="2147484217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  <p:sldLayoutId id="2147484225" r:id="rId12"/>
    <p:sldLayoutId id="2147484226" r:id="rId13"/>
    <p:sldLayoutId id="2147484227" r:id="rId14"/>
    <p:sldLayoutId id="2147484228" r:id="rId15"/>
    <p:sldLayoutId id="2147484229" r:id="rId16"/>
    <p:sldLayoutId id="214748423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6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90965" y="2957862"/>
            <a:ext cx="8825658" cy="891117"/>
          </a:xfrm>
        </p:spPr>
        <p:txBody>
          <a:bodyPr>
            <a:normAutofit/>
          </a:bodyPr>
          <a:lstStyle/>
          <a:p>
            <a:r>
              <a:rPr lang="pt-PT" dirty="0"/>
              <a:t>Localizador de Sons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561514" y="5992837"/>
            <a:ext cx="219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Por: Carlos Almeida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301132" y="5992837"/>
            <a:ext cx="3520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Orientadores : Joel Paulo</a:t>
            </a:r>
            <a:br>
              <a:rPr lang="pt-PT" dirty="0">
                <a:solidFill>
                  <a:schemeClr val="bg1"/>
                </a:solidFill>
              </a:rPr>
            </a:br>
            <a:r>
              <a:rPr lang="pt-PT" dirty="0">
                <a:solidFill>
                  <a:schemeClr val="bg1"/>
                </a:solidFill>
              </a:rPr>
              <a:t>                       Gonçalo Marques</a:t>
            </a:r>
          </a:p>
        </p:txBody>
      </p:sp>
    </p:spTree>
    <p:extLst>
      <p:ext uri="{BB962C8B-B14F-4D97-AF65-F5344CB8AC3E}">
        <p14:creationId xmlns:p14="http://schemas.microsoft.com/office/powerpoint/2010/main" val="1207920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Remoção de Ruido (Continuação)</a:t>
            </a:r>
          </a:p>
        </p:txBody>
      </p:sp>
      <p:pic>
        <p:nvPicPr>
          <p:cNvPr id="7" name="Marcador de Posição de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20" y="2943245"/>
            <a:ext cx="8635462" cy="3598863"/>
          </a:xfrm>
        </p:spPr>
      </p:pic>
      <p:sp>
        <p:nvSpPr>
          <p:cNvPr id="8" name="CaixaDeTexto 7"/>
          <p:cNvSpPr txBox="1"/>
          <p:nvPr/>
        </p:nvSpPr>
        <p:spPr>
          <a:xfrm>
            <a:off x="452219" y="2253779"/>
            <a:ext cx="819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figura em baixo mostra o resultado final da filtragem de Subtração Espectral adaptativa</a:t>
            </a:r>
          </a:p>
        </p:txBody>
      </p:sp>
    </p:spTree>
    <p:extLst>
      <p:ext uri="{BB962C8B-B14F-4D97-AF65-F5344CB8AC3E}">
        <p14:creationId xmlns:p14="http://schemas.microsoft.com/office/powerpoint/2010/main" val="2583067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Remoção de Ruido (</a:t>
            </a:r>
            <a:r>
              <a:rPr lang="pt-PT" dirty="0" err="1"/>
              <a:t>Cont</a:t>
            </a:r>
            <a:r>
              <a:rPr lang="pt-PT" dirty="0"/>
              <a:t>.)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79" y="2843672"/>
            <a:ext cx="8675344" cy="3598863"/>
          </a:xfrm>
        </p:spPr>
      </p:pic>
      <p:sp>
        <p:nvSpPr>
          <p:cNvPr id="5" name="CaixaDeTexto 4"/>
          <p:cNvSpPr txBox="1"/>
          <p:nvPr/>
        </p:nvSpPr>
        <p:spPr>
          <a:xfrm>
            <a:off x="326967" y="2321382"/>
            <a:ext cx="785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 figura abaixo mostra o sinal filtrado por filtro de Wiener adaptativo</a:t>
            </a:r>
          </a:p>
        </p:txBody>
      </p:sp>
    </p:spTree>
    <p:extLst>
      <p:ext uri="{BB962C8B-B14F-4D97-AF65-F5344CB8AC3E}">
        <p14:creationId xmlns:p14="http://schemas.microsoft.com/office/powerpoint/2010/main" val="2754611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Remoção de Ruido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Conclusões: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Não podendo tirar conclusões definitivas baseando-me apenas num ficheiro, a verdade é que os resultados são bastante satisfatórios e até semelhantes em ambos os casos.</a:t>
            </a:r>
          </a:p>
          <a:p>
            <a:r>
              <a:rPr lang="pt-PT" dirty="0"/>
              <a:t>Sendo o filtro de Wiener mais complexo e “pesado” computacionalmente, poder-se-ia concluir que o algoritmo de subtração espectral poderá ser mais útil uma vez que se pretende que o algoritmo corra em tempo real.</a:t>
            </a:r>
          </a:p>
        </p:txBody>
      </p:sp>
    </p:spTree>
    <p:extLst>
      <p:ext uri="{BB962C8B-B14F-4D97-AF65-F5344CB8AC3E}">
        <p14:creationId xmlns:p14="http://schemas.microsoft.com/office/powerpoint/2010/main" val="155691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Deteção de Eventos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dirty="0"/>
              <a:t>Objetivos:</a:t>
            </a:r>
          </a:p>
          <a:p>
            <a:r>
              <a:rPr lang="pt-PT" dirty="0"/>
              <a:t>Identificar quantos são os eventos presentes no sinal</a:t>
            </a:r>
            <a:br>
              <a:rPr lang="pt-PT" dirty="0"/>
            </a:br>
            <a:r>
              <a:rPr lang="pt-PT" dirty="0"/>
              <a:t>tendo em conta que poderão haver múltiplos eventos em simultâneo</a:t>
            </a:r>
          </a:p>
          <a:p>
            <a:r>
              <a:rPr lang="pt-PT" dirty="0"/>
              <a:t>Otimizar o algoritmo para que apenas as amostras correspondentes a eventos sejam de facto analisadas</a:t>
            </a:r>
            <a:br>
              <a:rPr lang="pt-PT" dirty="0"/>
            </a:br>
            <a:endParaRPr lang="pt-PT" dirty="0"/>
          </a:p>
          <a:p>
            <a:pPr marL="0" indent="0">
              <a:buNone/>
            </a:pPr>
            <a:r>
              <a:rPr lang="pt-PT" dirty="0"/>
              <a:t>Noções a ter em conta:</a:t>
            </a:r>
          </a:p>
          <a:p>
            <a:r>
              <a:rPr lang="pt-PT" dirty="0"/>
              <a:t>Um evento sonoro refletir-se-á numa variação mais ou menos brusca de amplitude no sinal</a:t>
            </a:r>
          </a:p>
        </p:txBody>
      </p:sp>
    </p:spTree>
    <p:extLst>
      <p:ext uri="{BB962C8B-B14F-4D97-AF65-F5344CB8AC3E}">
        <p14:creationId xmlns:p14="http://schemas.microsoft.com/office/powerpoint/2010/main" val="58054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Deteção de Eventos – Spectral Flux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Este algoritmo consiste na subtração de espectros de frequência entre amostras consecutivas.</a:t>
            </a:r>
            <a:br>
              <a:rPr lang="pt-PT" dirty="0"/>
            </a:br>
            <a:endParaRPr lang="pt-PT" dirty="0"/>
          </a:p>
          <a:p>
            <a:r>
              <a:rPr lang="pt-PT" dirty="0"/>
              <a:t>A função é passada por um processo de alisamento que eliminará o, imenso, ruido existente permitindo uma identificação mais eficiente dos eventos</a:t>
            </a:r>
          </a:p>
        </p:txBody>
      </p:sp>
    </p:spTree>
    <p:extLst>
      <p:ext uri="{BB962C8B-B14F-4D97-AF65-F5344CB8AC3E}">
        <p14:creationId xmlns:p14="http://schemas.microsoft.com/office/powerpoint/2010/main" val="2604141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4" name="Rectangle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7" name="Marcador de Posição de Conteú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2" r="3708" b="-2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Picture 1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pt-PT" sz="3200" dirty="0" err="1"/>
              <a:t>Deteçao</a:t>
            </a:r>
            <a:r>
              <a:rPr lang="pt-PT" sz="3200" dirty="0"/>
              <a:t> de Eventos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0322" y="2336873"/>
            <a:ext cx="3581635" cy="3599316"/>
          </a:xfrm>
        </p:spPr>
        <p:txBody>
          <a:bodyPr>
            <a:normAutofit/>
          </a:bodyPr>
          <a:lstStyle/>
          <a:p>
            <a:r>
              <a:rPr lang="en-US" sz="1600" dirty="0" err="1"/>
              <a:t>Espaços</a:t>
            </a:r>
            <a:r>
              <a:rPr lang="en-US" sz="1600" dirty="0"/>
              <a:t> </a:t>
            </a:r>
            <a:r>
              <a:rPr lang="en-US" sz="1600" dirty="0" err="1"/>
              <a:t>assinalados</a:t>
            </a:r>
            <a:r>
              <a:rPr lang="en-US" sz="1600" dirty="0"/>
              <a:t> a </a:t>
            </a:r>
            <a:r>
              <a:rPr lang="en-US" sz="1600" dirty="0" err="1"/>
              <a:t>laranja</a:t>
            </a:r>
            <a:r>
              <a:rPr lang="en-US" sz="1600" dirty="0"/>
              <a:t> </a:t>
            </a:r>
            <a:r>
              <a:rPr lang="en-US" sz="1600" dirty="0" err="1"/>
              <a:t>representam</a:t>
            </a:r>
            <a:r>
              <a:rPr lang="en-US" sz="1600" dirty="0"/>
              <a:t> </a:t>
            </a:r>
            <a:r>
              <a:rPr lang="en-US" sz="1600" dirty="0" err="1"/>
              <a:t>momentos</a:t>
            </a:r>
            <a:r>
              <a:rPr lang="en-US" sz="1600" dirty="0"/>
              <a:t> dos </a:t>
            </a:r>
            <a:r>
              <a:rPr lang="en-US" sz="1600" dirty="0" err="1"/>
              <a:t>eventos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1229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Deteção de Eventos (Continuação)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PT" dirty="0"/>
              <a:t>É aplicado um threshold de decisão a função anterior após normalização</a:t>
            </a:r>
            <a:br>
              <a:rPr lang="pt-PT" dirty="0"/>
            </a:br>
            <a:endParaRPr lang="pt-PT" dirty="0"/>
          </a:p>
          <a:p>
            <a:r>
              <a:rPr lang="pt-PT" dirty="0"/>
              <a:t>Não existe um threshold universalmente correto para todos os casos, ou seja, haverá sempre um maior ou menor numero de falsos positivos ou falsos negativos</a:t>
            </a:r>
            <a:br>
              <a:rPr lang="pt-PT" dirty="0"/>
            </a:br>
            <a:endParaRPr lang="pt-PT" dirty="0"/>
          </a:p>
          <a:p>
            <a:r>
              <a:rPr lang="pt-PT" dirty="0"/>
              <a:t>As janelas com as amostras que foram identificadas como eventos serão enviadas para o algoritmo de localização para posterior processamento.</a:t>
            </a:r>
            <a:br>
              <a:rPr lang="pt-PT" dirty="0"/>
            </a:br>
            <a:r>
              <a:rPr lang="pt-PT" dirty="0"/>
              <a:t>(Apenas as frames relativas a eventos passam para este bloco do algoritmo de </a:t>
            </a:r>
            <a:r>
              <a:rPr lang="pt-PT" dirty="0" err="1"/>
              <a:t>localizaçao</a:t>
            </a:r>
            <a:r>
              <a:rPr lang="pt-P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985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Separação de Fontes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Através do algoritmo ICA é possível fazer separação de fontes sonoras</a:t>
            </a:r>
            <a:br>
              <a:rPr lang="pt-PT" dirty="0"/>
            </a:br>
            <a:endParaRPr lang="pt-PT" dirty="0"/>
          </a:p>
          <a:p>
            <a:r>
              <a:rPr lang="pt-PT" dirty="0"/>
              <a:t>Para este projeto estou a usar o algoritmo de </a:t>
            </a:r>
            <a:r>
              <a:rPr lang="pt-PT" dirty="0" err="1"/>
              <a:t>FastICA</a:t>
            </a:r>
            <a:r>
              <a:rPr lang="pt-PT" dirty="0"/>
              <a:t> que torna o processo mais rápido, para um possível uso em tempo real</a:t>
            </a:r>
            <a:br>
              <a:rPr lang="pt-PT" dirty="0"/>
            </a:br>
            <a:endParaRPr lang="pt-PT" dirty="0"/>
          </a:p>
          <a:p>
            <a:r>
              <a:rPr lang="pt-PT" dirty="0"/>
              <a:t>Os algoritmos ICA permitem uma separação de fontes de igual número ao número de microfones (numero de misturas)</a:t>
            </a:r>
          </a:p>
          <a:p>
            <a:r>
              <a:rPr lang="pt-PT" dirty="0"/>
              <a:t>Portanto neste caso conseguimos, no máximo, separar 3 fontes sonoras</a:t>
            </a:r>
          </a:p>
        </p:txBody>
      </p:sp>
    </p:spTree>
    <p:extLst>
      <p:ext uri="{BB962C8B-B14F-4D97-AF65-F5344CB8AC3E}">
        <p14:creationId xmlns:p14="http://schemas.microsoft.com/office/powerpoint/2010/main" val="568816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Localização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14149" y="1446662"/>
            <a:ext cx="10739651" cy="4844955"/>
          </a:xfrm>
        </p:spPr>
        <p:txBody>
          <a:bodyPr>
            <a:normAutofit/>
          </a:bodyPr>
          <a:lstStyle/>
          <a:p>
            <a:endParaRPr lang="pt-PT" dirty="0"/>
          </a:p>
          <a:p>
            <a:endParaRPr lang="pt-PT" dirty="0"/>
          </a:p>
          <a:p>
            <a:r>
              <a:rPr lang="pt-PT" dirty="0"/>
              <a:t>Este passo ainda não foi desenvolvido </a:t>
            </a:r>
            <a:br>
              <a:rPr lang="pt-PT" dirty="0"/>
            </a:br>
            <a:endParaRPr lang="pt-PT" dirty="0"/>
          </a:p>
          <a:p>
            <a:r>
              <a:rPr lang="pt-PT" dirty="0"/>
              <a:t>Método mais usado: correlação cruzada entre pares de microfones</a:t>
            </a:r>
            <a:br>
              <a:rPr lang="pt-PT" dirty="0"/>
            </a:br>
            <a:endParaRPr lang="pt-PT" dirty="0"/>
          </a:p>
          <a:p>
            <a:r>
              <a:rPr lang="pt-PT" dirty="0"/>
              <a:t>Fase de acabamento prevista até Julho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64792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 e Trabalho Futuro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Um passo muito importante e de muito elevada complexidade que não foi explorada neste projeto por falta de tempo:</a:t>
            </a:r>
          </a:p>
          <a:p>
            <a:r>
              <a:rPr lang="pt-PT" dirty="0"/>
              <a:t>Identificação da origem do evento. Ser capaz de automaticamente identificar que o evento é o disparo duma arma ou um acidente de automóvel, etc.</a:t>
            </a:r>
          </a:p>
          <a:p>
            <a:r>
              <a:rPr lang="pt-PT" dirty="0"/>
              <a:t>Estes conceitos já implicariam processamento na área de </a:t>
            </a:r>
            <a:r>
              <a:rPr lang="pt-PT" i="1" dirty="0" err="1"/>
              <a:t>machine</a:t>
            </a:r>
            <a:r>
              <a:rPr lang="pt-PT" i="1" dirty="0"/>
              <a:t> </a:t>
            </a:r>
            <a:r>
              <a:rPr lang="pt-PT" i="1" dirty="0" err="1"/>
              <a:t>learning</a:t>
            </a:r>
            <a:r>
              <a:rPr lang="pt-PT" dirty="0"/>
              <a:t> e/ou aprendizagem automática. </a:t>
            </a:r>
          </a:p>
        </p:txBody>
      </p:sp>
    </p:spTree>
    <p:extLst>
      <p:ext uri="{BB962C8B-B14F-4D97-AF65-F5344CB8AC3E}">
        <p14:creationId xmlns:p14="http://schemas.microsoft.com/office/powerpoint/2010/main" val="183876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2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pic>
        <p:nvPicPr>
          <p:cNvPr id="7" name="Marcador de Posição de Conteúdo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091" y="1633506"/>
            <a:ext cx="3358478" cy="359098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pt-PT" dirty="0"/>
              <a:t>Trabalho anterior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 dirty="0" err="1"/>
              <a:t>Projeto</a:t>
            </a:r>
            <a:r>
              <a:rPr lang="en-US" sz="2000" dirty="0"/>
              <a:t> com </a:t>
            </a:r>
            <a:r>
              <a:rPr lang="en-US" sz="2000" dirty="0" err="1"/>
              <a:t>microfones</a:t>
            </a:r>
            <a:r>
              <a:rPr lang="en-US" sz="2000" dirty="0"/>
              <a:t> Ambisonic</a:t>
            </a:r>
          </a:p>
          <a:p>
            <a:r>
              <a:rPr lang="en-US" sz="2000" dirty="0" err="1"/>
              <a:t>Baseado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energia</a:t>
            </a:r>
            <a:r>
              <a:rPr lang="en-US" sz="2000" dirty="0"/>
              <a:t> e </a:t>
            </a:r>
            <a:r>
              <a:rPr lang="en-US" sz="2000" dirty="0" err="1"/>
              <a:t>nao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desfasamento</a:t>
            </a:r>
            <a:br>
              <a:rPr lang="en-US" sz="2000" dirty="0"/>
            </a:br>
            <a:r>
              <a:rPr lang="en-US" sz="2000" dirty="0"/>
              <a:t>de </a:t>
            </a:r>
            <a:r>
              <a:rPr lang="en-US" sz="2000" dirty="0" err="1"/>
              <a:t>chegada</a:t>
            </a:r>
            <a:r>
              <a:rPr lang="en-US" sz="2000" dirty="0"/>
              <a:t> do </a:t>
            </a:r>
            <a:r>
              <a:rPr lang="en-US" sz="2000" dirty="0" err="1"/>
              <a:t>som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642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5632" y="0"/>
            <a:ext cx="3406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" name="Picture 3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pic>
        <p:nvPicPr>
          <p:cNvPr id="42" name="Picture 4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59089"/>
            <a:ext cx="9107362" cy="321164"/>
          </a:xfrm>
          <a:prstGeom prst="rect">
            <a:avLst/>
          </a:prstGeom>
        </p:spPr>
      </p:pic>
      <p:sp>
        <p:nvSpPr>
          <p:cNvPr id="44" name="Rectangle 4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910736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Motivação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7461844" cy="3142077"/>
          </a:xfrm>
        </p:spPr>
        <p:txBody>
          <a:bodyPr>
            <a:normAutofit/>
          </a:bodyPr>
          <a:lstStyle/>
          <a:p>
            <a:r>
              <a:rPr lang="pt-PT" sz="1800"/>
              <a:t>Detectar de onde vem um determinado som</a:t>
            </a:r>
            <a:br>
              <a:rPr lang="pt-PT" sz="1800"/>
            </a:br>
            <a:endParaRPr lang="pt-PT" sz="1800"/>
          </a:p>
          <a:p>
            <a:r>
              <a:rPr lang="pt-PT" sz="1800"/>
              <a:t>Redirecionar camara de vídeo para esse local</a:t>
            </a:r>
            <a:br>
              <a:rPr lang="pt-PT" sz="1800"/>
            </a:br>
            <a:endParaRPr lang="pt-PT" sz="1800"/>
          </a:p>
          <a:p>
            <a:r>
              <a:rPr lang="pt-PT" sz="1800"/>
              <a:t>Tornar mais eficientes sistemas de videovigilância</a:t>
            </a:r>
          </a:p>
        </p:txBody>
      </p:sp>
    </p:spTree>
    <p:extLst>
      <p:ext uri="{BB962C8B-B14F-4D97-AF65-F5344CB8AC3E}">
        <p14:creationId xmlns:p14="http://schemas.microsoft.com/office/powerpoint/2010/main" val="422986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Motivação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Podemos detetar:</a:t>
            </a:r>
          </a:p>
          <a:p>
            <a:endParaRPr lang="pt-PT" dirty="0"/>
          </a:p>
          <a:p>
            <a:r>
              <a:rPr lang="pt-PT" dirty="0"/>
              <a:t>Acidentes</a:t>
            </a:r>
          </a:p>
          <a:p>
            <a:r>
              <a:rPr lang="pt-PT" dirty="0"/>
              <a:t>Disparos de armas</a:t>
            </a:r>
          </a:p>
          <a:p>
            <a:r>
              <a:rPr lang="pt-PT" dirty="0"/>
              <a:t>Pessoas a gritar</a:t>
            </a:r>
          </a:p>
          <a:p>
            <a:r>
              <a:rPr lang="pt-PT" dirty="0"/>
              <a:t>Tráfego numa dada rua </a:t>
            </a:r>
          </a:p>
          <a:p>
            <a:r>
              <a:rPr lang="pt-PT" dirty="0"/>
              <a:t>Nível de ruído geral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4141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Elementos necessários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Aparelhos com 3 microfones em triangulo</a:t>
            </a:r>
          </a:p>
          <a:p>
            <a:endParaRPr lang="pt-PT" dirty="0"/>
          </a:p>
          <a:p>
            <a:r>
              <a:rPr lang="pt-PT" dirty="0"/>
              <a:t>Permitem algoritmos de localização no plano </a:t>
            </a:r>
          </a:p>
          <a:p>
            <a:pPr marL="0" indent="0">
              <a:buNone/>
            </a:pPr>
            <a:r>
              <a:rPr lang="pt-PT" dirty="0"/>
              <a:t>Horizontal</a:t>
            </a:r>
          </a:p>
          <a:p>
            <a:r>
              <a:rPr lang="pt-PT" dirty="0"/>
              <a:t>Permitem separação de fontes sonoras</a:t>
            </a:r>
            <a:br>
              <a:rPr lang="pt-PT" dirty="0"/>
            </a:br>
            <a:r>
              <a:rPr lang="pt-PT" dirty="0"/>
              <a:t>usando por exemplo algoritmos de ICA</a:t>
            </a:r>
          </a:p>
        </p:txBody>
      </p:sp>
    </p:spTree>
    <p:extLst>
      <p:ext uri="{BB962C8B-B14F-4D97-AF65-F5344CB8AC3E}">
        <p14:creationId xmlns:p14="http://schemas.microsoft.com/office/powerpoint/2010/main" val="38659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Fases do algoritmo a desenvolver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Reduzir o ruído de fundo existente em todas as amostras de áudio.</a:t>
            </a:r>
            <a:br>
              <a:rPr lang="pt-PT" dirty="0"/>
            </a:br>
            <a:endParaRPr lang="pt-PT" dirty="0"/>
          </a:p>
          <a:p>
            <a:r>
              <a:rPr lang="pt-PT" dirty="0"/>
              <a:t>Deteção de Eventos</a:t>
            </a:r>
            <a:br>
              <a:rPr lang="pt-PT" dirty="0"/>
            </a:br>
            <a:endParaRPr lang="pt-PT" dirty="0"/>
          </a:p>
          <a:p>
            <a:r>
              <a:rPr lang="pt-PT" dirty="0"/>
              <a:t>Localização de Sons (no plano horizontal)</a:t>
            </a:r>
            <a:br>
              <a:rPr lang="pt-PT" dirty="0"/>
            </a:br>
            <a:endParaRPr lang="pt-PT" dirty="0"/>
          </a:p>
          <a:p>
            <a:r>
              <a:rPr lang="pt-PT" dirty="0"/>
              <a:t>Separação de fontes sonoras </a:t>
            </a:r>
          </a:p>
        </p:txBody>
      </p:sp>
    </p:spTree>
    <p:extLst>
      <p:ext uri="{BB962C8B-B14F-4D97-AF65-F5344CB8AC3E}">
        <p14:creationId xmlns:p14="http://schemas.microsoft.com/office/powerpoint/2010/main" val="15528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Etapa 1 – Remoção de Ruído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Remoção de Ruido teve duas abordagens. Procedi à filtragem de ruido através de dois algoritmos:</a:t>
            </a:r>
          </a:p>
          <a:p>
            <a:endParaRPr lang="pt-PT" dirty="0"/>
          </a:p>
          <a:p>
            <a:r>
              <a:rPr lang="pt-PT" dirty="0"/>
              <a:t>Subtração Espectral </a:t>
            </a:r>
          </a:p>
          <a:p>
            <a:endParaRPr lang="pt-PT" dirty="0"/>
          </a:p>
          <a:p>
            <a:r>
              <a:rPr lang="pt-PT" dirty="0"/>
              <a:t>Filtro de Wiener</a:t>
            </a:r>
          </a:p>
        </p:txBody>
      </p:sp>
    </p:spTree>
    <p:extLst>
      <p:ext uri="{BB962C8B-B14F-4D97-AF65-F5344CB8AC3E}">
        <p14:creationId xmlns:p14="http://schemas.microsoft.com/office/powerpoint/2010/main" val="158154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Remoção de Ruído (Continuação)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90708" y="2603500"/>
            <a:ext cx="8825659" cy="3416300"/>
          </a:xfrm>
        </p:spPr>
        <p:txBody>
          <a:bodyPr>
            <a:normAutofit lnSpcReduction="10000"/>
          </a:bodyPr>
          <a:lstStyle/>
          <a:p>
            <a:r>
              <a:rPr lang="pt-PT" dirty="0"/>
              <a:t> 1 – Subtração Espectral: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dirty="0"/>
              <a:t>Mais leve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dirty="0"/>
              <a:t>Mais simples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dirty="0"/>
              <a:t>Introduz alguma distorção no resultado final </a:t>
            </a:r>
          </a:p>
          <a:p>
            <a:endParaRPr lang="pt-PT" dirty="0"/>
          </a:p>
          <a:p>
            <a:r>
              <a:rPr lang="pt-PT" dirty="0"/>
              <a:t>2 – Filtro de Wiener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dirty="0"/>
              <a:t>Mais lento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dirty="0"/>
              <a:t>Mais eficaz</a:t>
            </a:r>
          </a:p>
        </p:txBody>
      </p:sp>
    </p:spTree>
    <p:extLst>
      <p:ext uri="{BB962C8B-B14F-4D97-AF65-F5344CB8AC3E}">
        <p14:creationId xmlns:p14="http://schemas.microsoft.com/office/powerpoint/2010/main" val="794043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Remoção de Ruido (</a:t>
            </a:r>
            <a:r>
              <a:rPr lang="pt-PT" dirty="0" err="1"/>
              <a:t>Cont</a:t>
            </a:r>
            <a:r>
              <a:rPr lang="pt-PT" dirty="0"/>
              <a:t>.)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60" y="2885440"/>
            <a:ext cx="8597782" cy="3598863"/>
          </a:xfrm>
        </p:spPr>
      </p:pic>
      <p:sp>
        <p:nvSpPr>
          <p:cNvPr id="5" name="CaixaDeTexto 4"/>
          <p:cNvSpPr txBox="1"/>
          <p:nvPr/>
        </p:nvSpPr>
        <p:spPr>
          <a:xfrm>
            <a:off x="333789" y="2082871"/>
            <a:ext cx="9139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titulo de exemplo vou demonstrar um resultado final de ambos os filtros.</a:t>
            </a:r>
          </a:p>
          <a:p>
            <a:r>
              <a:rPr lang="pt-PT" dirty="0"/>
              <a:t>A imagem seguinte mostra um ficheiro com eventos sonoros e ruídos não filtrados</a:t>
            </a:r>
          </a:p>
        </p:txBody>
      </p:sp>
    </p:spTree>
    <p:extLst>
      <p:ext uri="{BB962C8B-B14F-4D97-AF65-F5344CB8AC3E}">
        <p14:creationId xmlns:p14="http://schemas.microsoft.com/office/powerpoint/2010/main" val="109216534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2453</TotalTime>
  <Words>436</Words>
  <Application>Microsoft Office PowerPoint</Application>
  <PresentationFormat>Ecrã Panorâmico</PresentationFormat>
  <Paragraphs>86</Paragraphs>
  <Slides>19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</vt:lpstr>
      <vt:lpstr>Berlim</vt:lpstr>
      <vt:lpstr>Localizador de Sons</vt:lpstr>
      <vt:lpstr>Trabalho anterior</vt:lpstr>
      <vt:lpstr>Motivação</vt:lpstr>
      <vt:lpstr>Motivação</vt:lpstr>
      <vt:lpstr>Elementos necessários</vt:lpstr>
      <vt:lpstr>Fases do algoritmo a desenvolver</vt:lpstr>
      <vt:lpstr>Etapa 1 – Remoção de Ruído</vt:lpstr>
      <vt:lpstr>Remoção de Ruído (Continuação)</vt:lpstr>
      <vt:lpstr>Remoção de Ruido (Cont.)</vt:lpstr>
      <vt:lpstr>Remoção de Ruido (Continuação)</vt:lpstr>
      <vt:lpstr>Remoção de Ruido (Cont.)</vt:lpstr>
      <vt:lpstr>Remoção de Ruido</vt:lpstr>
      <vt:lpstr>Deteção de Eventos</vt:lpstr>
      <vt:lpstr>Deteção de Eventos – Spectral Flux</vt:lpstr>
      <vt:lpstr>Deteçao de Eventos</vt:lpstr>
      <vt:lpstr>Deteção de Eventos (Continuação)</vt:lpstr>
      <vt:lpstr>Separação de Fontes</vt:lpstr>
      <vt:lpstr>Localização</vt:lpstr>
      <vt:lpstr>Conclusão e Trabalho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Localização de Sons em Cidade</dc:title>
  <dc:creator>carlos almeida</dc:creator>
  <cp:lastModifiedBy>carlos almeida</cp:lastModifiedBy>
  <cp:revision>42</cp:revision>
  <dcterms:created xsi:type="dcterms:W3CDTF">2016-06-01T22:00:12Z</dcterms:created>
  <dcterms:modified xsi:type="dcterms:W3CDTF">2017-06-05T14:06:22Z</dcterms:modified>
</cp:coreProperties>
</file>