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23.jpeg" ContentType="image/jpe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24.jpeg" ContentType="image/jpeg"/>
  <Override PartName="/ppt/media/image17.png" ContentType="image/png"/>
  <Override PartName="/ppt/media/image19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25.jpeg" ContentType="image/jpeg"/>
  <Override PartName="/ppt/media/image26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6160" cy="27432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5480" cy="2750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6160" cy="1658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5480" cy="1658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44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6040" cy="319320"/>
          </a:xfrm>
          <a:prstGeom prst="rect">
            <a:avLst/>
          </a:prstGeom>
          <a:ln>
            <a:noFill/>
          </a:ln>
        </p:spPr>
      </p:pic>
      <p:pic>
        <p:nvPicPr>
          <p:cNvPr id="45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1280" cy="1425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9480"/>
            <a:ext cx="10436040" cy="1366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0585800" y="609480"/>
            <a:ext cx="1601280" cy="136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1040" y="2997720"/>
            <a:ext cx="882396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pt-PT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Localização de Eventos Sonoros em Cidade</a:t>
            </a:r>
            <a:endParaRPr b="0" lang="pt-PT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569240" y="5900400"/>
            <a:ext cx="2174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Por: Carlos Almeida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315560" y="5992920"/>
            <a:ext cx="3489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Orientadores : Joel Paulo</a:t>
            </a:r>
            <a:br/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            Gonçalo Marques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Remoção de Ruido (Continuação)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Marcador de Posição de Conteúdo 6" descr=""/>
          <p:cNvPicPr/>
          <p:nvPr/>
        </p:nvPicPr>
        <p:blipFill>
          <a:blip r:embed="rId1"/>
          <a:stretch/>
        </p:blipFill>
        <p:spPr>
          <a:xfrm>
            <a:off x="1169640" y="2943360"/>
            <a:ext cx="8633520" cy="35971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52160" y="2253600"/>
            <a:ext cx="81957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figura em baixo mostra o resultado final da filtragem de Subtração Espectral adaptativa</a:t>
            </a:r>
            <a:endParaRPr b="1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Remoção de Ruido (Cont.)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Marcador de Posição de Conteúdo 3" descr=""/>
          <p:cNvPicPr/>
          <p:nvPr/>
        </p:nvPicPr>
        <p:blipFill>
          <a:blip r:embed="rId1"/>
          <a:stretch/>
        </p:blipFill>
        <p:spPr>
          <a:xfrm>
            <a:off x="1149480" y="2843640"/>
            <a:ext cx="8673480" cy="359712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596520" y="2321280"/>
            <a:ext cx="73105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figura abaixo mostra o sinal filtrado por filtro de Wiener adaptativo</a:t>
            </a:r>
            <a:endParaRPr b="1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Remoção de Ruido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Conclusões: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Não podendo tirar conclusões definitivas baseando-me apenas num ficheiro, a verdade é que os resultados são bastante satisfatórios e até semelhantes em ambos os casos.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Sendo o filtro de Wiener mais complexo e “pesado” computacionalmente, poder-se-ia concluir que o algoritmo de subtração espectral poderá ser mais útil uma vez que se pretende que o algoritmo corra em tempo real.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Deteção de Eventos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Objetivos: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Identificar quantos são os eventos presentes no sinal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tendo em conta que poderão haver múltiplos eventos em simultâneo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Otimizar o algoritmo para que apenas as amostras correspondentes a eventos sejam de facto analisadas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Noções a ter em conta: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Um evento sonoro refletir-se-á numa variação mais ou menos brusca de amplitude no sinal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Deteção de Eventos – Spectral Flux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Este algoritmo consiste na subtração de espectros de frequência entre amostras consecutivas.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função é passada por um processo de alisamento que eliminará o, imenso, ruído existente permitindo uma identificação mais eficiente dos eventos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88000" y="4380480"/>
            <a:ext cx="2701800" cy="2026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912640" y="4380480"/>
            <a:ext cx="2701800" cy="20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14" descr=""/>
          <p:cNvPicPr/>
          <p:nvPr/>
        </p:nvPicPr>
        <p:blipFill>
          <a:blip r:embed="rId1"/>
          <a:stretch/>
        </p:blipFill>
        <p:spPr>
          <a:xfrm>
            <a:off x="-1224000" y="-80928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133" name="Marcador de Posição de Conteúdo 3" descr=""/>
          <p:cNvPicPr/>
          <p:nvPr/>
        </p:nvPicPr>
        <p:blipFill>
          <a:blip r:embed="rId2"/>
          <a:srcRect l="13673" t="0" r="3705" b="0"/>
          <a:stretch/>
        </p:blipFill>
        <p:spPr>
          <a:xfrm>
            <a:off x="4636080" y="0"/>
            <a:ext cx="7551000" cy="68544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193680" y="602640"/>
            <a:ext cx="5016600" cy="1366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8" descr=""/>
          <p:cNvPicPr/>
          <p:nvPr/>
        </p:nvPicPr>
        <p:blipFill>
          <a:blip r:embed="rId3"/>
          <a:stretch/>
        </p:blipFill>
        <p:spPr>
          <a:xfrm>
            <a:off x="0" y="1970280"/>
            <a:ext cx="5027400" cy="2008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680400" y="753120"/>
            <a:ext cx="36774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Deteção de Eventos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92000" y="2449440"/>
            <a:ext cx="357984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Espaços assinalados a laranja representam momentos dos eventos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Deteção de Eventos (Continuação)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É aplicado um </a:t>
            </a:r>
            <a:r>
              <a:rPr b="0" i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threshold</a:t>
            </a: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de decisão a função anterior após normalização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Não existe um </a:t>
            </a:r>
            <a:r>
              <a:rPr b="0" i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threshold</a:t>
            </a: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universalmente correto para todos os casos, ou seja, haverá sempre um maior ou menor numero de falsos positivos ou falsos negativos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As janelas com as amostras que foram identificadas como eventos serão enviadas para o algoritmo de localização para posterior processamento.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(Apenas as frames relativas a eventos passam para este bloco do algoritmo de localização)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Localização no conceito Ambisonic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506880" y="3512160"/>
          <a:ext cx="1468080" cy="146088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240"/>
              </a:tblGrid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2" name="CustomShape 3"/>
          <p:cNvSpPr/>
          <p:nvPr/>
        </p:nvSpPr>
        <p:spPr>
          <a:xfrm>
            <a:off x="504000" y="2952000"/>
            <a:ext cx="10800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STFT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3" name="Table 4"/>
          <p:cNvGraphicFramePr/>
          <p:nvPr/>
        </p:nvGraphicFramePr>
        <p:xfrm>
          <a:off x="3635280" y="3498840"/>
          <a:ext cx="1468800" cy="14616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960"/>
              </a:tblGrid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5"/>
          <p:cNvSpPr/>
          <p:nvPr/>
        </p:nvSpPr>
        <p:spPr>
          <a:xfrm>
            <a:off x="3858120" y="2968560"/>
            <a:ext cx="8924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Ix  ; Iy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600000" y="5328000"/>
            <a:ext cx="144864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Matriz com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Vetores de energia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04000" y="5328000"/>
            <a:ext cx="199296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Short-Term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Fourier Transform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7" name="Table 8"/>
          <p:cNvGraphicFramePr/>
          <p:nvPr/>
        </p:nvGraphicFramePr>
        <p:xfrm>
          <a:off x="6681240" y="3485520"/>
          <a:ext cx="1468800" cy="14616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960"/>
              </a:tblGrid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7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9"/>
          <p:cNvSpPr/>
          <p:nvPr/>
        </p:nvSpPr>
        <p:spPr>
          <a:xfrm>
            <a:off x="6696000" y="2898000"/>
            <a:ext cx="21117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Matriz de ângulos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10"/>
          <p:cNvSpPr/>
          <p:nvPr/>
        </p:nvSpPr>
        <p:spPr>
          <a:xfrm>
            <a:off x="2160000" y="4176000"/>
            <a:ext cx="122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5400000" y="4176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6751800" y="5400000"/>
            <a:ext cx="31831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Matriz com os ângulos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Respetivos para cada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Janela de frequência e tempo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Localização de Eventos em conceito Ambisonic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00000" y="2232000"/>
            <a:ext cx="4318560" cy="32385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880000" y="5832000"/>
            <a:ext cx="685584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eventos em simultâneo. Eventos a cerca de 100 e 165 graus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Sinal gravado em ambiente real de cidade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Localização em topologia em triângulo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64000" y="2736000"/>
            <a:ext cx="779760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Covariância entre cada par de sinais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Calcular para que tempos de atraso a função é maximizada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Retirar os tempos de atraso correspondentes aos máximos do gráfico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720000" y="72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4" descr=""/>
          <p:cNvPicPr/>
          <p:nvPr/>
        </p:nvPicPr>
        <p:blipFill>
          <a:blip r:embed="rId1"/>
          <a:stretch/>
        </p:blipFill>
        <p:spPr>
          <a:xfrm>
            <a:off x="0" y="72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556040" y="0"/>
            <a:ext cx="46342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199800" y="602640"/>
            <a:ext cx="7874280" cy="1366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20" descr=""/>
          <p:cNvPicPr/>
          <p:nvPr/>
        </p:nvPicPr>
        <p:blipFill>
          <a:blip r:embed="rId2"/>
          <a:stretch/>
        </p:blipFill>
        <p:spPr>
          <a:xfrm>
            <a:off x="0" y="1970280"/>
            <a:ext cx="7965360" cy="319320"/>
          </a:xfrm>
          <a:prstGeom prst="rect">
            <a:avLst/>
          </a:prstGeom>
          <a:ln>
            <a:noFill/>
          </a:ln>
        </p:spPr>
      </p:pic>
      <p:pic>
        <p:nvPicPr>
          <p:cNvPr id="94" name="Marcador de Posição de Conteúdo 3" descr=""/>
          <p:cNvPicPr/>
          <p:nvPr/>
        </p:nvPicPr>
        <p:blipFill>
          <a:blip r:embed="rId3"/>
          <a:stretch/>
        </p:blipFill>
        <p:spPr>
          <a:xfrm>
            <a:off x="8187120" y="1633680"/>
            <a:ext cx="3356640" cy="3589200"/>
          </a:xfrm>
          <a:prstGeom prst="rect">
            <a:avLst/>
          </a:prstGeom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</p:pic>
      <p:sp>
        <p:nvSpPr>
          <p:cNvPr id="95" name="CustomShape 4"/>
          <p:cNvSpPr/>
          <p:nvPr/>
        </p:nvSpPr>
        <p:spPr>
          <a:xfrm>
            <a:off x="680400" y="753120"/>
            <a:ext cx="70858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Abordagens testadas: Ambisonic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80400" y="2336760"/>
            <a:ext cx="642132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Projeto com aparelhos Ambisonic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Os Ambisonic caracterizam-se por terem 4 microfones unidirecionais disposto em 4 direções equidistantes uns dos outros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Baseado em energia do som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Localização de Eventos em topologia em Triângulo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789640" y="2232000"/>
            <a:ext cx="6495840" cy="309456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1800000" y="5595480"/>
            <a:ext cx="732996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Gráfico de ângulos detetados para um evento a cerca de 0 graus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evento sonoro de “cão a ladrar”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Separação de Eventos  (Motivação)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2780280"/>
            <a:ext cx="11063520" cy="27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Sendo possível separar os diferentes sons existentes num determinado momento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podemos: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Qualquer pessoa pode identificar o evento ouvindo o ficheiro de áudio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Podemos reencaminhar o som separado para um algoritmo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classificação que pode identificar O evento de que se trata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Separação de Fontes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Através do algoritmo ICA é possível fazer separação de fontes sonoras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Para este projeto foi usado o algoritmo de fastICA 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Os algoritmos ICA permitem uma separação de fontes de igual número ao número de microfones (numero de misturas)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Desta forma conseguimos, em teoria, retornar 4 sons diferentes para a topologia Ambisonic e 3 para a topologia em triângulo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Separação de Eventos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392000" y="2088000"/>
            <a:ext cx="2243520" cy="1682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76000" y="4320000"/>
            <a:ext cx="2011320" cy="15080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3528000" y="4320000"/>
            <a:ext cx="2014560" cy="151056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6408000" y="4322520"/>
            <a:ext cx="2011320" cy="15080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/>
        </p:blipFill>
        <p:spPr>
          <a:xfrm>
            <a:off x="9291240" y="4322520"/>
            <a:ext cx="2011320" cy="1508040"/>
          </a:xfrm>
          <a:prstGeom prst="rect">
            <a:avLst/>
          </a:prstGeom>
          <a:ln>
            <a:noFill/>
          </a:ln>
        </p:spPr>
      </p:pic>
      <p:sp>
        <p:nvSpPr>
          <p:cNvPr id="170" name="Line 2"/>
          <p:cNvSpPr/>
          <p:nvPr/>
        </p:nvSpPr>
        <p:spPr>
          <a:xfrm flipH="1">
            <a:off x="1944000" y="3240000"/>
            <a:ext cx="216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3"/>
          <p:cNvSpPr/>
          <p:nvPr/>
        </p:nvSpPr>
        <p:spPr>
          <a:xfrm flipH="1">
            <a:off x="4680000" y="3771720"/>
            <a:ext cx="21600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4"/>
          <p:cNvSpPr/>
          <p:nvPr/>
        </p:nvSpPr>
        <p:spPr>
          <a:xfrm>
            <a:off x="6480000" y="3771720"/>
            <a:ext cx="576000" cy="476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5"/>
          <p:cNvSpPr/>
          <p:nvPr/>
        </p:nvSpPr>
        <p:spPr>
          <a:xfrm>
            <a:off x="6912000" y="2952000"/>
            <a:ext cx="2952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6724080" y="2304000"/>
            <a:ext cx="16178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Sinal original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1512000" y="5976000"/>
            <a:ext cx="6793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sinais resultantes após processo de separação por fastICA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Conclusão e Trabalho Futuro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Um passo muito importante e de muito elevada complexidade que não foi explorada neste projeto por falta de tempo: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Identificação da origem do evento. Ser capaz de automaticamente identificar que o evento é o disparo duma arma ou um acidente de automóvel, etc.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Estes conceitos já implicariam processamento na área de </a:t>
            </a:r>
            <a:r>
              <a:rPr b="0" i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machine learning</a:t>
            </a: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e/ou aprendizagem automática.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Conclusão e Trabalho Futuro (cont.)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Seria importante também calcular a distância a que o evento ocorreu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É possível fazer esse cálculo com um aparelho de topologia em triângulo</a:t>
            </a:r>
            <a:br/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 caso da topologia Ambisonic, são precisos dois aparelhos para achar a distânia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8785800" y="0"/>
            <a:ext cx="34045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39" descr=""/>
          <p:cNvPicPr/>
          <p:nvPr/>
        </p:nvPicPr>
        <p:blipFill>
          <a:blip r:embed="rId1"/>
          <a:stretch/>
        </p:blipFill>
        <p:spPr>
          <a:xfrm>
            <a:off x="-3240" y="0"/>
            <a:ext cx="12190320" cy="6856200"/>
          </a:xfrm>
          <a:prstGeom prst="rect">
            <a:avLst/>
          </a:prstGeom>
          <a:ln>
            <a:noFill/>
          </a:ln>
        </p:spPr>
      </p:pic>
      <p:pic>
        <p:nvPicPr>
          <p:cNvPr id="100" name="Picture 41" descr=""/>
          <p:cNvPicPr/>
          <p:nvPr/>
        </p:nvPicPr>
        <p:blipFill>
          <a:blip r:embed="rId2"/>
          <a:stretch/>
        </p:blipFill>
        <p:spPr>
          <a:xfrm>
            <a:off x="0" y="1959120"/>
            <a:ext cx="9105480" cy="3193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0" y="609480"/>
            <a:ext cx="9105480" cy="136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680400" y="753120"/>
            <a:ext cx="74599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t-P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Motivação</a:t>
            </a:r>
            <a:endParaRPr b="0" lang="pt-PT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80400" y="2336760"/>
            <a:ext cx="7459920" cy="31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Detectar de onde vem um determinado som</a:t>
            </a:r>
            <a:br/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Redirecionar camara de vídeo para esse local</a:t>
            </a:r>
            <a:br/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Tornar mais eficientes sistemas de videovigilância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Arquitetura em Triângulo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74160" y="2567160"/>
            <a:ext cx="8940600" cy="26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26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 topologia apresenta 3 microfones dispostos nos vértices dum triângulo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6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Permite detetar a localização de eventos sonoros baseado em tempos de atraso 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6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 os diferentes microfones</a:t>
            </a:r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26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tempos de atraso são comparados entre os 3 microfones par a par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Motivação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Podemos detetar: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Acidentes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Disparos de armas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Pessoas a gritar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Tráfego numa dada rua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Nível de ruído geral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Etapas do projeto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296000" y="2808000"/>
            <a:ext cx="379872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Redução de Ruído</a:t>
            </a:r>
            <a:br/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Deteção de Eventos</a:t>
            </a:r>
            <a:br/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Localização de Eventos </a:t>
            </a:r>
            <a:br/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PT" sz="2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Separação de Eventos</a:t>
            </a:r>
            <a:endParaRPr b="0" lang="pt-PT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Etapa 1 – Remoção de Ruído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80400" y="2336760"/>
            <a:ext cx="961200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Remoção de Ruido teve duas abordagens. Procedi à filtragem de ruido através de dois algoritmos: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Subtração Espectral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Filtro de Wiener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Remoção de Ruído (Continuação)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90800" y="2603520"/>
            <a:ext cx="88239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 – Subtração Espectral: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Mais leve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Mais simples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Introduz alguma distorção no resultado final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– Filtro de Wiener 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Mais lento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pt-PT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Mais eficaz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3a8">
            <a:alpha val="6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0400" y="753120"/>
            <a:ext cx="961200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Remoção de Ruido (Cont.)</a:t>
            </a:r>
            <a:endParaRPr b="0" lang="pt-P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Marcador de Posição de Conteúdo 3" descr=""/>
          <p:cNvPicPr/>
          <p:nvPr/>
        </p:nvPicPr>
        <p:blipFill>
          <a:blip r:embed="rId1"/>
          <a:stretch/>
        </p:blipFill>
        <p:spPr>
          <a:xfrm>
            <a:off x="1188360" y="2885400"/>
            <a:ext cx="8596080" cy="35971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333720" y="2082960"/>
            <a:ext cx="91371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PT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imagem seguinte mostra um ficheiro com eventos sonoros e ruídos não filtrados</a:t>
            </a:r>
            <a:endParaRPr b="1" lang="pt-PT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2617</TotalTime>
  <Application>LibreOffice/5.3.4.2$Windows_X86_64 LibreOffice_project/f82d347ccc0be322489bf7da61d7e4ad13fe2ff3</Application>
  <Words>436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2016-06-01T22:00:12Z</dcterms:created>
  <dc:creator>carlos almeida</dc:creator>
  <dc:description/>
  <dc:language>pt-PT</dc:language>
  <cp:lastModifiedBy/>
  <dcterms:modified xsi:type="dcterms:W3CDTF">2017-09-13T17:22:59Z</dcterms:modified>
  <cp:revision>59</cp:revision>
  <dc:subject/>
  <dc:title>Localização de Sons em Cidade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