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comments/comment3.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4.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2"/>
  </p:notesMasterIdLst>
  <p:handoutMasterIdLst>
    <p:handoutMasterId r:id="rId33"/>
  </p:handoutMasterIdLst>
  <p:sldIdLst>
    <p:sldId id="256" r:id="rId2"/>
    <p:sldId id="265" r:id="rId3"/>
    <p:sldId id="257" r:id="rId4"/>
    <p:sldId id="267" r:id="rId5"/>
    <p:sldId id="258" r:id="rId6"/>
    <p:sldId id="259" r:id="rId7"/>
    <p:sldId id="275" r:id="rId8"/>
    <p:sldId id="268" r:id="rId9"/>
    <p:sldId id="272" r:id="rId10"/>
    <p:sldId id="276" r:id="rId11"/>
    <p:sldId id="277" r:id="rId12"/>
    <p:sldId id="280" r:id="rId13"/>
    <p:sldId id="278" r:id="rId14"/>
    <p:sldId id="279" r:id="rId15"/>
    <p:sldId id="281" r:id="rId16"/>
    <p:sldId id="274" r:id="rId17"/>
    <p:sldId id="273" r:id="rId18"/>
    <p:sldId id="261" r:id="rId19"/>
    <p:sldId id="270" r:id="rId20"/>
    <p:sldId id="263" r:id="rId21"/>
    <p:sldId id="264" r:id="rId22"/>
    <p:sldId id="284" r:id="rId23"/>
    <p:sldId id="285" r:id="rId24"/>
    <p:sldId id="286" r:id="rId25"/>
    <p:sldId id="287" r:id="rId26"/>
    <p:sldId id="269" r:id="rId27"/>
    <p:sldId id="271" r:id="rId28"/>
    <p:sldId id="262" r:id="rId29"/>
    <p:sldId id="282" r:id="rId30"/>
    <p:sldId id="28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C" initials="J" lastIdx="9" clrIdx="0">
    <p:extLst>
      <p:ext uri="{19B8F6BF-5375-455C-9EA6-DF929625EA0E}">
        <p15:presenceInfo xmlns:p15="http://schemas.microsoft.com/office/powerpoint/2012/main" userId="JC" providerId="None"/>
      </p:ext>
    </p:extLst>
  </p:cmAuthor>
  <p:cmAuthor id="2" name="Carlos Reyes" initials="CR" lastIdx="1" clrIdx="1">
    <p:extLst>
      <p:ext uri="{19B8F6BF-5375-455C-9EA6-DF929625EA0E}">
        <p15:presenceInfo xmlns:p15="http://schemas.microsoft.com/office/powerpoint/2012/main" userId="S::carlos.reyes@hansrobot.de::9ff7e821-6406-4270-b42c-1ba105b6dfe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5" autoAdjust="0"/>
    <p:restoredTop sz="94125" autoAdjust="0"/>
  </p:normalViewPr>
  <p:slideViewPr>
    <p:cSldViewPr snapToGrid="0">
      <p:cViewPr varScale="1">
        <p:scale>
          <a:sx n="70" d="100"/>
          <a:sy n="70" d="100"/>
        </p:scale>
        <p:origin x="798" y="54"/>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4-15T16:15:35.967" idx="1">
    <p:pos x="8077" y="1441"/>
    <p:text>More examples different than profinet, profibus, powerlink...</p:text>
    <p:extLst>
      <p:ext uri="{C676402C-5697-4E1C-873F-D02D1690AC5C}">
        <p15:threadingInfo xmlns:p15="http://schemas.microsoft.com/office/powerpoint/2012/main" timeZoneBias="-120"/>
      </p:ext>
    </p:extLst>
  </p:cm>
  <p:cm authorId="1" dt="2020-04-15T16:17:00.073" idx="2">
    <p:pos x="3925" y="2269"/>
    <p:text>Standardize attempt by the IEEE, TSN Industrial Profile 2019, not yet officialy published.</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4-21T17:31:24.497" idx="9">
    <p:pos x="576" y="824"/>
    <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04-15T16:20:30.649" idx="3">
    <p:pos x="6764" y="1807"/>
    <p:text>Difficulty of introducing an standard among all the different private vendors</p:text>
    <p:extLst>
      <p:ext uri="{C676402C-5697-4E1C-873F-D02D1690AC5C}">
        <p15:threadingInfo xmlns:p15="http://schemas.microsoft.com/office/powerpoint/2012/main" timeZoneBias="-120"/>
      </p:ext>
    </p:extLst>
  </p:cm>
  <p:cm authorId="1" dt="2020-04-15T16:22:29.350" idx="4">
    <p:pos x="4064" y="2502"/>
    <p:text>Inertial Measurement Unit</p:text>
    <p:extLst>
      <p:ext uri="{C676402C-5697-4E1C-873F-D02D1690AC5C}">
        <p15:threadingInfo xmlns:p15="http://schemas.microsoft.com/office/powerpoint/2012/main" timeZoneBias="-120"/>
      </p:ext>
    </p:extLst>
  </p:cm>
  <p:cm authorId="1" dt="2020-04-15T16:40:22.449" idx="8">
    <p:pos x="2575" y="3145"/>
    <p:text>A diagram with the functional modules HW and SW</p:text>
    <p:extLst>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20-09-28T09:27:58.503" idx="1">
    <p:pos x="569" y="827"/>
    <p:text>this should include an action within the state</p:text>
    <p:extLst>
      <p:ext uri="{C676402C-5697-4E1C-873F-D02D1690AC5C}">
        <p15:threadingInfo xmlns:p15="http://schemas.microsoft.com/office/powerpoint/2012/main" timeZoneBias="-1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D07677B-E531-4191-829F-DF2144B18231}" type="datetimeFigureOut">
              <a:rPr lang="en-US" smtClean="0"/>
              <a:t>9/28/2020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A68E12-680D-49BC-BF44-BE2B2B56BA93}" type="slidenum">
              <a:rPr lang="en-US" smtClean="0"/>
              <a:t>‹#›</a:t>
            </a:fld>
            <a:endParaRPr lang="en-US"/>
          </a:p>
        </p:txBody>
      </p:sp>
    </p:spTree>
    <p:extLst>
      <p:ext uri="{BB962C8B-B14F-4D97-AF65-F5344CB8AC3E}">
        <p14:creationId xmlns:p14="http://schemas.microsoft.com/office/powerpoint/2010/main" val="7813667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ACC4BB-A323-47D2-82BA-F9979254520A}" type="datetimeFigureOut">
              <a:rPr lang="en-US" smtClean="0"/>
              <a:t>9/28/2020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F676CB-30B1-4750-8B63-A054314F31E1}" type="slidenum">
              <a:rPr lang="en-US" smtClean="0"/>
              <a:t>‹#›</a:t>
            </a:fld>
            <a:endParaRPr lang="en-US"/>
          </a:p>
        </p:txBody>
      </p:sp>
    </p:spTree>
    <p:extLst>
      <p:ext uri="{BB962C8B-B14F-4D97-AF65-F5344CB8AC3E}">
        <p14:creationId xmlns:p14="http://schemas.microsoft.com/office/powerpoint/2010/main" val="197906676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en.wikipedia.org/wiki/Fieldbus#cite_note-5" TargetMode="External"/><Relationship Id="rId3" Type="http://schemas.openxmlformats.org/officeDocument/2006/relationships/hyperlink" Target="https://en.wikipedia.org/wiki/PROFIBUS" TargetMode="External"/><Relationship Id="rId7" Type="http://schemas.openxmlformats.org/officeDocument/2006/relationships/hyperlink" Target="https://en.wikipedia.org/wiki/SERCOS"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en.wikipedia.org/wiki/Ethernet_Powerlink" TargetMode="External"/><Relationship Id="rId5" Type="http://schemas.openxmlformats.org/officeDocument/2006/relationships/hyperlink" Target="https://en.wikipedia.org/wiki/EtherCAT" TargetMode="External"/><Relationship Id="rId4" Type="http://schemas.openxmlformats.org/officeDocument/2006/relationships/hyperlink" Target="https://en.wikipedia.org/wiki/Highway_Addressable_Remote_Transducer_Protocol" TargetMode="External"/><Relationship Id="rId9" Type="http://schemas.openxmlformats.org/officeDocument/2006/relationships/hyperlink" Target="https://en.wikipedia.org/wiki/Fieldbus#cite_note-6"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F676CB-30B1-4750-8B63-A054314F31E1}" type="slidenum">
              <a:rPr lang="en-US" smtClean="0"/>
              <a:t>1</a:t>
            </a:fld>
            <a:endParaRPr lang="en-US"/>
          </a:p>
        </p:txBody>
      </p:sp>
    </p:spTree>
    <p:extLst>
      <p:ext uri="{BB962C8B-B14F-4D97-AF65-F5344CB8AC3E}">
        <p14:creationId xmlns:p14="http://schemas.microsoft.com/office/powerpoint/2010/main" val="3003874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Roadmap:</a:t>
            </a:r>
            <a:br>
              <a:rPr lang="en-US" dirty="0"/>
            </a:br>
            <a:r>
              <a:rPr lang="en-US" dirty="0"/>
              <a:t>Important to mention:</a:t>
            </a:r>
          </a:p>
          <a:p>
            <a:r>
              <a:rPr lang="en-US" dirty="0"/>
              <a:t>-Layered structure of the proposal</a:t>
            </a:r>
          </a:p>
          <a:p>
            <a:r>
              <a:rPr lang="en-US" dirty="0"/>
              <a:t>	-Modular, it is not structured programming</a:t>
            </a:r>
          </a:p>
          <a:p>
            <a:r>
              <a:rPr lang="en-US" dirty="0"/>
              <a:t>	-Advantages for further development, debugging, maintenance, structure, understanding.</a:t>
            </a:r>
          </a:p>
          <a:p>
            <a:r>
              <a:rPr lang="en-US" dirty="0"/>
              <a:t>-Scheduling tables &gt;&gt; </a:t>
            </a:r>
          </a:p>
          <a:p>
            <a:r>
              <a:rPr lang="en-US" dirty="0"/>
              <a:t>	-RTOS scheduling (prioritization-round robin for same priority)</a:t>
            </a:r>
            <a:br>
              <a:rPr lang="en-US" dirty="0"/>
            </a:br>
            <a:r>
              <a:rPr lang="en-US" dirty="0"/>
              <a:t>-Show at least two state machines:</a:t>
            </a:r>
          </a:p>
          <a:p>
            <a:r>
              <a:rPr lang="en-US" dirty="0"/>
              <a:t>	-Mealy and the Moore SMs + UPPAAL representation</a:t>
            </a:r>
          </a:p>
          <a:p>
            <a:r>
              <a:rPr lang="en-US" dirty="0"/>
              <a:t>	-SOES and the ECAT SM</a:t>
            </a:r>
          </a:p>
          <a:p>
            <a:r>
              <a:rPr lang="en-US" dirty="0"/>
              <a:t>-RTOS tools used for synchronization of the State Machines</a:t>
            </a:r>
            <a:br>
              <a:rPr lang="en-US" dirty="0"/>
            </a:br>
            <a:r>
              <a:rPr lang="en-US" dirty="0"/>
              <a:t>	-Event Handler</a:t>
            </a:r>
          </a:p>
          <a:p>
            <a:r>
              <a:rPr lang="en-US" dirty="0"/>
              <a:t>		-Different Events and how the information is passed</a:t>
            </a:r>
          </a:p>
          <a:p>
            <a:r>
              <a:rPr lang="en-US" dirty="0"/>
              <a:t>-PCB 3d &gt;&gt; PCB physical, the  PRE-OPERATION-OPERATION </a:t>
            </a:r>
          </a:p>
          <a:p>
            <a:r>
              <a:rPr lang="en-US" dirty="0"/>
              <a:t>Conclusions:</a:t>
            </a:r>
          </a:p>
          <a:p>
            <a:r>
              <a:rPr lang="en-US" dirty="0"/>
              <a:t>-Personal growth:</a:t>
            </a:r>
          </a:p>
          <a:p>
            <a:r>
              <a:rPr lang="en-US" dirty="0"/>
              <a:t>	-Working with </a:t>
            </a:r>
            <a:r>
              <a:rPr lang="en-US" dirty="0" err="1"/>
              <a:t>extense</a:t>
            </a:r>
            <a:r>
              <a:rPr lang="en-US" dirty="0"/>
              <a:t>/complex libraries</a:t>
            </a:r>
          </a:p>
          <a:p>
            <a:r>
              <a:rPr lang="en-US" dirty="0"/>
              <a:t>	-Getting to know one of the protocols aimed for open source, hard RT capable</a:t>
            </a:r>
          </a:p>
          <a:p>
            <a:r>
              <a:rPr lang="en-US" dirty="0"/>
              <a:t>	-Summarizing information</a:t>
            </a:r>
          </a:p>
          <a:p>
            <a:r>
              <a:rPr lang="en-US" dirty="0"/>
              <a:t>	-Abstraction and understanding of several resources(only for the standard there are 6 specifications, for ESI is another specification, 2 datasheets MCU+LAN9252 and theory behind the justification)</a:t>
            </a:r>
          </a:p>
          <a:p>
            <a:endParaRPr lang="en-US" dirty="0"/>
          </a:p>
          <a:p>
            <a:r>
              <a:rPr lang="en-US" dirty="0"/>
              <a:t>-Framework, starting point, flexible, understandable, “formal” multitasking approach</a:t>
            </a:r>
          </a:p>
          <a:p>
            <a:r>
              <a:rPr lang="en-US" dirty="0"/>
              <a:t>-Advantages of using CMSIS-Abstraction layer for multiple RTOS</a:t>
            </a:r>
          </a:p>
          <a:p>
            <a:r>
              <a:rPr lang="en-US" dirty="0"/>
              <a:t>	-Modules depending on further applications</a:t>
            </a:r>
          </a:p>
          <a:p>
            <a:r>
              <a:rPr lang="en-US" dirty="0"/>
              <a:t>	-Response for the Industrial Internet of Things, less gateways, anywhere, anything, anytime</a:t>
            </a:r>
          </a:p>
          <a:p>
            <a:r>
              <a:rPr lang="en-US" dirty="0"/>
              <a:t>	-Response to EDGE computing ---- Neuronal Networks</a:t>
            </a:r>
          </a:p>
          <a:p>
            <a:r>
              <a:rPr lang="en-US" dirty="0"/>
              <a:t>		-In the last years some topics have been open for development</a:t>
            </a:r>
            <a:br>
              <a:rPr lang="en-US" dirty="0"/>
            </a:br>
            <a:r>
              <a:rPr lang="en-US" dirty="0"/>
              <a:t>		-Process data on the edge, standard solutions in low-cost hardware</a:t>
            </a:r>
          </a:p>
          <a:p>
            <a:r>
              <a:rPr lang="en-US" dirty="0"/>
              <a:t>			-CMSIS NN, UNIKERNELS, dockers and </a:t>
            </a:r>
            <a:r>
              <a:rPr lang="en-US" dirty="0" err="1"/>
              <a:t>unikernels</a:t>
            </a:r>
            <a:r>
              <a:rPr lang="en-US" dirty="0"/>
              <a:t> are suited for microcomputers</a:t>
            </a:r>
          </a:p>
          <a:p>
            <a:r>
              <a:rPr lang="en-US" dirty="0"/>
              <a:t>	-Any application over a standardized industrial communication protocol</a:t>
            </a:r>
          </a:p>
          <a:p>
            <a:r>
              <a:rPr lang="en-US" dirty="0"/>
              <a:t>	-Safety applications: CMSIS to multicore </a:t>
            </a:r>
            <a:r>
              <a:rPr lang="en-US" dirty="0" err="1"/>
              <a:t>mcus</a:t>
            </a:r>
            <a:r>
              <a:rPr lang="en-US" dirty="0"/>
              <a:t>, synchronization, redundancy on the programming + </a:t>
            </a:r>
            <a:r>
              <a:rPr lang="en-US" dirty="0" err="1"/>
              <a:t>FSoE</a:t>
            </a:r>
            <a:r>
              <a:rPr lang="en-US" dirty="0"/>
              <a:t> &gt;&gt; opens the gate for certification</a:t>
            </a:r>
          </a:p>
          <a:p>
            <a:r>
              <a:rPr lang="en-US" dirty="0"/>
              <a:t>	</a:t>
            </a:r>
            <a:br>
              <a:rPr lang="en-US" dirty="0"/>
            </a:br>
            <a:endParaRPr lang="en-US" dirty="0"/>
          </a:p>
          <a:p>
            <a:br>
              <a:rPr lang="en-US" dirty="0"/>
            </a:br>
            <a:endParaRPr lang="en-US" dirty="0"/>
          </a:p>
        </p:txBody>
      </p:sp>
      <p:sp>
        <p:nvSpPr>
          <p:cNvPr id="4" name="Slide Number Placeholder 3"/>
          <p:cNvSpPr>
            <a:spLocks noGrp="1"/>
          </p:cNvSpPr>
          <p:nvPr>
            <p:ph type="sldNum" sz="quarter" idx="10"/>
          </p:nvPr>
        </p:nvSpPr>
        <p:spPr/>
        <p:txBody>
          <a:bodyPr/>
          <a:lstStyle/>
          <a:p>
            <a:fld id="{12F676CB-30B1-4750-8B63-A054314F31E1}" type="slidenum">
              <a:rPr lang="en-US" smtClean="0"/>
              <a:t>2</a:t>
            </a:fld>
            <a:endParaRPr lang="en-US"/>
          </a:p>
        </p:txBody>
      </p:sp>
    </p:spTree>
    <p:extLst>
      <p:ext uri="{BB962C8B-B14F-4D97-AF65-F5344CB8AC3E}">
        <p14:creationId xmlns:p14="http://schemas.microsoft.com/office/powerpoint/2010/main" val="153691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Multiconnectivity</a:t>
            </a:r>
            <a:r>
              <a:rPr lang="en-US" sz="1200" b="0" i="0" kern="1200" dirty="0">
                <a:solidFill>
                  <a:schemeClr val="tx1"/>
                </a:solidFill>
                <a:effectLst/>
                <a:latin typeface="+mn-lt"/>
                <a:ea typeface="+mn-ea"/>
                <a:cs typeface="+mn-cs"/>
              </a:rPr>
              <a:t>:</a:t>
            </a:r>
            <a:r>
              <a:rPr lang="en-US" sz="1200" b="0" i="0" kern="1200" baseline="0" dirty="0">
                <a:solidFill>
                  <a:schemeClr val="tx1"/>
                </a:solidFill>
                <a:effectLst/>
                <a:latin typeface="+mn-lt"/>
                <a:ea typeface="+mn-ea"/>
                <a:cs typeface="+mn-cs"/>
              </a:rPr>
              <a:t> collaborative robots, peripherals sensors and cameras, </a:t>
            </a:r>
            <a:r>
              <a:rPr lang="en-US" sz="1200" b="0" i="0" kern="1200" baseline="0" dirty="0" err="1">
                <a:solidFill>
                  <a:schemeClr val="tx1"/>
                </a:solidFill>
                <a:effectLst/>
                <a:latin typeface="+mn-lt"/>
                <a:ea typeface="+mn-ea"/>
                <a:cs typeface="+mn-cs"/>
              </a:rPr>
              <a:t>hmi</a:t>
            </a:r>
            <a:r>
              <a:rPr lang="en-US" sz="1200" b="0" i="0" kern="1200" baseline="0" dirty="0">
                <a:solidFill>
                  <a:schemeClr val="tx1"/>
                </a:solidFill>
                <a:effectLst/>
                <a:latin typeface="+mn-lt"/>
                <a:ea typeface="+mn-ea"/>
                <a:cs typeface="+mn-cs"/>
              </a:rPr>
              <a:t> (touchscreens) any other remote host (interfaces, protocols)*** Difference</a:t>
            </a:r>
          </a:p>
          <a:p>
            <a:endParaRPr lang="en-US" sz="1200" dirty="0"/>
          </a:p>
          <a:p>
            <a:r>
              <a:rPr lang="en-US" sz="1200" dirty="0"/>
              <a:t>IEC61784 part II  as an evolution of the field buses</a:t>
            </a:r>
            <a:endParaRPr lang="en-US" sz="1200" b="0" i="0" kern="1200" baseline="0" dirty="0">
              <a:solidFill>
                <a:schemeClr val="tx1"/>
              </a:solidFill>
              <a:effectLst/>
              <a:latin typeface="+mn-lt"/>
              <a:ea typeface="+mn-ea"/>
              <a:cs typeface="+mn-cs"/>
            </a:endParaRPr>
          </a:p>
          <a:p>
            <a:r>
              <a:rPr lang="en-US" sz="1200" b="0" i="0" kern="1200" baseline="0" dirty="0">
                <a:solidFill>
                  <a:schemeClr val="tx1"/>
                </a:solidFill>
                <a:effectLst/>
                <a:latin typeface="+mn-lt"/>
                <a:ea typeface="+mn-ea"/>
                <a:cs typeface="+mn-cs"/>
              </a:rPr>
              <a:t>Within </a:t>
            </a:r>
            <a:r>
              <a:rPr lang="en-US" sz="1200" b="0" i="0" kern="1200" baseline="0" dirty="0" err="1">
                <a:solidFill>
                  <a:schemeClr val="tx1"/>
                </a:solidFill>
                <a:effectLst/>
                <a:latin typeface="+mn-lt"/>
                <a:ea typeface="+mn-ea"/>
                <a:cs typeface="+mn-cs"/>
              </a:rPr>
              <a:t>ai-ec</a:t>
            </a:r>
            <a:r>
              <a:rPr lang="en-US" sz="1200" b="0" i="0" kern="1200" baseline="0" dirty="0">
                <a:solidFill>
                  <a:schemeClr val="tx1"/>
                </a:solidFill>
                <a:effectLst/>
                <a:latin typeface="+mn-lt"/>
                <a:ea typeface="+mn-ea"/>
                <a:cs typeface="+mn-cs"/>
              </a:rPr>
              <a:t>?** Communication Profiles Families – most of the private profiles/commercial protocols </a:t>
            </a:r>
            <a:r>
              <a:rPr lang="en-US" sz="1200" b="0" i="0" strike="sngStrike" kern="1200" baseline="0" dirty="0">
                <a:solidFill>
                  <a:schemeClr val="tx1"/>
                </a:solidFill>
                <a:effectLst/>
                <a:latin typeface="+mn-lt"/>
                <a:ea typeface="+mn-ea"/>
                <a:cs typeface="+mn-cs"/>
              </a:rPr>
              <a:t>CAN</a:t>
            </a:r>
            <a:r>
              <a:rPr lang="en-US" sz="1200" b="0" i="0" kern="1200" baseline="0" dirty="0">
                <a:solidFill>
                  <a:schemeClr val="tx1"/>
                </a:solidFill>
                <a:effectLst/>
                <a:latin typeface="+mn-lt"/>
                <a:ea typeface="+mn-ea"/>
                <a:cs typeface="+mn-cs"/>
              </a:rPr>
              <a:t>/</a:t>
            </a:r>
            <a:r>
              <a:rPr lang="en-US" sz="1200" b="0" i="0" kern="1200" baseline="0" dirty="0" err="1">
                <a:solidFill>
                  <a:schemeClr val="tx1"/>
                </a:solidFill>
                <a:effectLst/>
                <a:latin typeface="+mn-lt"/>
                <a:ea typeface="+mn-ea"/>
                <a:cs typeface="+mn-cs"/>
              </a:rPr>
              <a:t>PROFibus</a:t>
            </a:r>
            <a:r>
              <a:rPr lang="en-US" sz="1200" b="0" i="0" kern="1200" baseline="0" dirty="0">
                <a:solidFill>
                  <a:schemeClr val="tx1"/>
                </a:solidFill>
                <a:effectLst/>
                <a:latin typeface="+mn-lt"/>
                <a:ea typeface="+mn-ea"/>
                <a:cs typeface="+mn-cs"/>
              </a:rPr>
              <a:t>/</a:t>
            </a:r>
            <a:r>
              <a:rPr lang="en-US" sz="1200" b="0" i="0" kern="1200" baseline="0" dirty="0" err="1">
                <a:solidFill>
                  <a:schemeClr val="tx1"/>
                </a:solidFill>
                <a:effectLst/>
                <a:latin typeface="+mn-lt"/>
                <a:ea typeface="+mn-ea"/>
                <a:cs typeface="+mn-cs"/>
              </a:rPr>
              <a:t>Powerlink</a:t>
            </a:r>
            <a:r>
              <a:rPr lang="en-US" sz="1200" b="0" i="0" kern="1200" baseline="0" dirty="0">
                <a:solidFill>
                  <a:schemeClr val="tx1"/>
                </a:solidFill>
                <a:effectLst/>
                <a:latin typeface="+mn-lt"/>
                <a:ea typeface="+mn-ea"/>
                <a:cs typeface="+mn-cs"/>
              </a:rPr>
              <a:t>/</a:t>
            </a:r>
            <a:r>
              <a:rPr lang="en-US" sz="1200" b="0" i="0" kern="1200" baseline="0" dirty="0" err="1">
                <a:solidFill>
                  <a:schemeClr val="tx1"/>
                </a:solidFill>
                <a:effectLst/>
                <a:latin typeface="+mn-lt"/>
                <a:ea typeface="+mn-ea"/>
                <a:cs typeface="+mn-cs"/>
              </a:rPr>
              <a:t>Profinet</a:t>
            </a:r>
            <a:r>
              <a:rPr lang="en-US" sz="1200" b="0" i="0" kern="1200" baseline="0" dirty="0">
                <a:solidFill>
                  <a:schemeClr val="tx1"/>
                </a:solidFill>
                <a:effectLst/>
                <a:latin typeface="+mn-lt"/>
                <a:ea typeface="+mn-ea"/>
                <a:cs typeface="+mn-cs"/>
              </a:rPr>
              <a:t>/</a:t>
            </a:r>
            <a:r>
              <a:rPr lang="en-US" sz="1200" b="0" i="0" kern="1200" baseline="0" dirty="0" err="1">
                <a:solidFill>
                  <a:schemeClr val="tx1"/>
                </a:solidFill>
                <a:effectLst/>
                <a:latin typeface="+mn-lt"/>
                <a:ea typeface="+mn-ea"/>
                <a:cs typeface="+mn-cs"/>
              </a:rPr>
              <a:t>EtherCAT</a:t>
            </a:r>
            <a:r>
              <a:rPr lang="en-US" sz="1200" b="0" i="0" kern="1200" baseline="0" dirty="0">
                <a:solidFill>
                  <a:schemeClr val="tx1"/>
                </a:solidFill>
                <a:effectLst/>
                <a:latin typeface="+mn-lt"/>
                <a:ea typeface="+mn-ea"/>
                <a:cs typeface="+mn-cs"/>
              </a:rPr>
              <a:t>/</a:t>
            </a:r>
            <a:r>
              <a:rPr lang="en-US" sz="1200" b="0" i="0" strike="sngStrike" kern="1200" baseline="0" dirty="0" err="1">
                <a:solidFill>
                  <a:schemeClr val="tx1"/>
                </a:solidFill>
                <a:effectLst/>
                <a:latin typeface="+mn-lt"/>
                <a:ea typeface="+mn-ea"/>
                <a:cs typeface="+mn-cs"/>
              </a:rPr>
              <a:t>DeviceNet</a:t>
            </a:r>
            <a:r>
              <a:rPr lang="en-US" sz="1200" b="0" i="0" kern="1200" baseline="0" dirty="0">
                <a:solidFill>
                  <a:schemeClr val="tx1"/>
                </a:solidFill>
                <a:effectLst/>
                <a:latin typeface="+mn-lt"/>
                <a:ea typeface="+mn-ea"/>
                <a:cs typeface="+mn-cs"/>
              </a:rPr>
              <a:t> are addressed</a:t>
            </a:r>
          </a:p>
          <a:p>
            <a:endParaRPr lang="en-US" sz="1200" b="0" i="0" kern="1200" baseline="0" dirty="0">
              <a:solidFill>
                <a:schemeClr val="tx1"/>
              </a:solidFill>
              <a:effectLst/>
              <a:latin typeface="+mn-lt"/>
              <a:ea typeface="+mn-ea"/>
              <a:cs typeface="+mn-cs"/>
            </a:endParaRPr>
          </a:p>
          <a:p>
            <a:r>
              <a:rPr lang="en-US" sz="1200" b="0" i="0" kern="1200" baseline="0" dirty="0">
                <a:solidFill>
                  <a:schemeClr val="tx1"/>
                </a:solidFill>
                <a:effectLst/>
                <a:latin typeface="+mn-lt"/>
                <a:ea typeface="+mn-ea"/>
                <a:cs typeface="+mn-cs"/>
              </a:rPr>
              <a:t>Within the set of data -&gt; Time Sensitive Data -&gt; Data that needs to meet strict time deadlines to ensure the right functionality of the whole system.</a:t>
            </a:r>
          </a:p>
          <a:p>
            <a:r>
              <a:rPr lang="en-US" sz="1200" b="0" i="0" kern="1200" baseline="0" dirty="0">
                <a:solidFill>
                  <a:schemeClr val="tx1"/>
                </a:solidFill>
                <a:effectLst/>
                <a:latin typeface="+mn-lt"/>
                <a:ea typeface="+mn-ea"/>
                <a:cs typeface="+mn-cs"/>
              </a:rPr>
              <a:t>The need was already in the industry but it increases as the networks get more complex and diverse and when the market/research offers constantly more and more devices which can or not have RT processing. However, data stream in the network must ensure that the RT Data is not affected by the traffic.</a:t>
            </a:r>
          </a:p>
          <a:p>
            <a:r>
              <a:rPr lang="en-US" sz="1200" b="0" i="0" kern="1200" baseline="0" dirty="0">
                <a:solidFill>
                  <a:schemeClr val="tx1"/>
                </a:solidFill>
                <a:effectLst/>
                <a:latin typeface="+mn-lt"/>
                <a:ea typeface="+mn-ea"/>
                <a:cs typeface="+mn-cs"/>
              </a:rPr>
              <a:t>Robots controllers (positions, movements/speeds, time-critical actuators). 3D Cameras.</a:t>
            </a:r>
          </a:p>
          <a:p>
            <a:r>
              <a:rPr lang="en-US" sz="1200" b="0" i="0" kern="1200" baseline="0" dirty="0">
                <a:solidFill>
                  <a:schemeClr val="tx1"/>
                </a:solidFill>
                <a:effectLst/>
                <a:latin typeface="+mn-lt"/>
                <a:ea typeface="+mn-ea"/>
                <a:cs typeface="+mn-cs"/>
              </a:rPr>
              <a:t>Rely on RT data.</a:t>
            </a:r>
          </a:p>
          <a:p>
            <a:endParaRPr lang="en-US" sz="1200" b="0" i="0" kern="1200" baseline="0" dirty="0">
              <a:solidFill>
                <a:schemeClr val="tx1"/>
              </a:solidFill>
              <a:effectLst/>
              <a:latin typeface="+mn-lt"/>
              <a:ea typeface="+mn-ea"/>
              <a:cs typeface="+mn-cs"/>
            </a:endParaRPr>
          </a:p>
          <a:p>
            <a:r>
              <a:rPr lang="en-US" sz="1200" b="0" i="0" kern="1200" baseline="0" dirty="0">
                <a:solidFill>
                  <a:schemeClr val="tx1"/>
                </a:solidFill>
                <a:effectLst/>
                <a:latin typeface="+mn-lt"/>
                <a:ea typeface="+mn-ea"/>
                <a:cs typeface="+mn-cs"/>
              </a:rPr>
              <a:t>Within the market and out of it there is already tools that address compatibility with private devices/standards.</a:t>
            </a:r>
          </a:p>
          <a:p>
            <a:endParaRPr lang="en-US" sz="1200" b="0" i="0" kern="1200" baseline="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IEC 61158 represents a collection of communication profile families (CPFs), each of them including some communication profiles (CPs), which refers to</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different and well established commercial protocols. Neither </a:t>
            </a:r>
            <a:r>
              <a:rPr lang="en-US" sz="1200" b="0" i="0" kern="1200" dirty="0" err="1">
                <a:solidFill>
                  <a:schemeClr val="tx1"/>
                </a:solidFill>
                <a:effectLst/>
                <a:latin typeface="+mn-lt"/>
                <a:ea typeface="+mn-ea"/>
                <a:cs typeface="+mn-cs"/>
              </a:rPr>
              <a:t>DeviceNet</a:t>
            </a:r>
            <a:r>
              <a:rPr lang="en-US" sz="1200" b="0" i="0" kern="1200" dirty="0">
                <a:solidFill>
                  <a:schemeClr val="tx1"/>
                </a:solidFill>
                <a:effectLst/>
                <a:latin typeface="+mn-lt"/>
                <a:ea typeface="+mn-ea"/>
                <a:cs typeface="+mn-cs"/>
              </a:rPr>
              <a:t> nor </a:t>
            </a:r>
            <a:r>
              <a:rPr lang="en-US" sz="1200" b="0" i="0" kern="1200" dirty="0" err="1">
                <a:solidFill>
                  <a:schemeClr val="tx1"/>
                </a:solidFill>
                <a:effectLst/>
                <a:latin typeface="+mn-lt"/>
                <a:ea typeface="+mn-ea"/>
                <a:cs typeface="+mn-cs"/>
              </a:rPr>
              <a:t>CANopen</a:t>
            </a:r>
            <a:r>
              <a:rPr lang="en-US" sz="1200" b="0" i="0" kern="1200" dirty="0">
                <a:solidFill>
                  <a:schemeClr val="tx1"/>
                </a:solidFill>
                <a:effectLst/>
                <a:latin typeface="+mn-lt"/>
                <a:ea typeface="+mn-ea"/>
                <a:cs typeface="+mn-cs"/>
              </a:rPr>
              <a:t> is encompassed by IEC</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61158 even though they are two widespread fieldbuses.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These two networks rely on the popular CAN.</a:t>
            </a:r>
            <a:br>
              <a:rPr lang="en-US" dirty="0"/>
            </a:br>
            <a:endParaRPr lang="en-US" dirty="0"/>
          </a:p>
        </p:txBody>
      </p:sp>
      <p:sp>
        <p:nvSpPr>
          <p:cNvPr id="4" name="Slide Number Placeholder 3"/>
          <p:cNvSpPr>
            <a:spLocks noGrp="1"/>
          </p:cNvSpPr>
          <p:nvPr>
            <p:ph type="sldNum" sz="quarter" idx="10"/>
          </p:nvPr>
        </p:nvSpPr>
        <p:spPr/>
        <p:txBody>
          <a:bodyPr/>
          <a:lstStyle/>
          <a:p>
            <a:fld id="{12F676CB-30B1-4750-8B63-A054314F31E1}" type="slidenum">
              <a:rPr lang="en-US" smtClean="0"/>
              <a:t>3</a:t>
            </a:fld>
            <a:endParaRPr lang="en-US"/>
          </a:p>
        </p:txBody>
      </p:sp>
    </p:spTree>
    <p:extLst>
      <p:ext uri="{BB962C8B-B14F-4D97-AF65-F5344CB8AC3E}">
        <p14:creationId xmlns:p14="http://schemas.microsoft.com/office/powerpoint/2010/main" val="1932823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open source tools that now can provide a</a:t>
            </a:r>
            <a:r>
              <a:rPr lang="en-US" baseline="0" dirty="0"/>
              <a:t> reliable framework to design on top of them</a:t>
            </a:r>
          </a:p>
          <a:p>
            <a:r>
              <a:rPr lang="en-US" baseline="0" dirty="0" err="1"/>
              <a:t>Usch</a:t>
            </a:r>
            <a:r>
              <a:rPr lang="en-US" baseline="0" dirty="0"/>
              <a:t> that they can be tested against the international standards and also with compatibility with the “</a:t>
            </a:r>
            <a:r>
              <a:rPr lang="en-US" baseline="0" dirty="0" err="1"/>
              <a:t>parivit</a:t>
            </a:r>
            <a:r>
              <a:rPr lang="en-US" baseline="0" dirty="0"/>
              <a:t>” vendors.</a:t>
            </a:r>
          </a:p>
          <a:p>
            <a:endParaRPr lang="en-US" baseline="0" dirty="0"/>
          </a:p>
          <a:p>
            <a:r>
              <a:rPr lang="en-US" baseline="0" dirty="0"/>
              <a:t>As history dictates, vendor protected technology have a limit when there are lots of possibilities a non standards.</a:t>
            </a:r>
          </a:p>
          <a:p>
            <a:endParaRPr lang="en-US" dirty="0"/>
          </a:p>
          <a:p>
            <a:endParaRPr lang="en-US" dirty="0"/>
          </a:p>
          <a:p>
            <a:r>
              <a:rPr lang="en-US" dirty="0"/>
              <a:t>By 2008 </a:t>
            </a:r>
            <a:r>
              <a:rPr lang="en-US" sz="1200" b="0" i="0" kern="1200" dirty="0">
                <a:solidFill>
                  <a:schemeClr val="tx1"/>
                </a:solidFill>
                <a:effectLst/>
                <a:latin typeface="+mn-lt"/>
                <a:ea typeface="+mn-ea"/>
                <a:cs typeface="+mn-cs"/>
              </a:rPr>
              <a:t>CPF 1: FOUNDATION Fieldbus</a:t>
            </a:r>
          </a:p>
          <a:p>
            <a:r>
              <a:rPr lang="en-US" sz="1200" b="0" i="0" kern="1200" dirty="0">
                <a:solidFill>
                  <a:schemeClr val="tx1"/>
                </a:solidFill>
                <a:effectLst/>
                <a:latin typeface="+mn-lt"/>
                <a:ea typeface="+mn-ea"/>
                <a:cs typeface="+mn-cs"/>
              </a:rPr>
              <a:t>CPF 2: CIP</a:t>
            </a:r>
          </a:p>
          <a:p>
            <a:r>
              <a:rPr lang="en-US" sz="1200" b="0" i="0" kern="1200" dirty="0">
                <a:solidFill>
                  <a:schemeClr val="tx1"/>
                </a:solidFill>
                <a:effectLst/>
                <a:latin typeface="+mn-lt"/>
                <a:ea typeface="+mn-ea"/>
                <a:cs typeface="+mn-cs"/>
              </a:rPr>
              <a:t>CPF 3: </a:t>
            </a:r>
            <a:r>
              <a:rPr lang="en-US" sz="1200" b="0" i="0" u="none" strike="noStrike" kern="1200" dirty="0">
                <a:solidFill>
                  <a:schemeClr val="tx1"/>
                </a:solidFill>
                <a:effectLst/>
                <a:latin typeface="+mn-lt"/>
                <a:ea typeface="+mn-ea"/>
                <a:cs typeface="+mn-cs"/>
                <a:hlinkClick r:id="rId3" tooltip="PROFIBUS"/>
              </a:rPr>
              <a:t>PROFIBUS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CPF 4: P-NET</a:t>
            </a:r>
          </a:p>
          <a:p>
            <a:r>
              <a:rPr lang="en-US" sz="1200" b="0" i="0" kern="1200" dirty="0">
                <a:solidFill>
                  <a:schemeClr val="tx1"/>
                </a:solidFill>
                <a:effectLst/>
                <a:latin typeface="+mn-lt"/>
                <a:ea typeface="+mn-ea"/>
                <a:cs typeface="+mn-cs"/>
              </a:rPr>
              <a:t>CPF 5: </a:t>
            </a:r>
            <a:r>
              <a:rPr lang="en-US" sz="1200" b="0" i="0" kern="1200" dirty="0" err="1">
                <a:solidFill>
                  <a:schemeClr val="tx1"/>
                </a:solidFill>
                <a:effectLst/>
                <a:latin typeface="+mn-lt"/>
                <a:ea typeface="+mn-ea"/>
                <a:cs typeface="+mn-cs"/>
              </a:rPr>
              <a:t>WorldFIP</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CPF 6: INTERBUS</a:t>
            </a:r>
          </a:p>
          <a:p>
            <a:r>
              <a:rPr lang="en-US" sz="1200" b="0" i="0" kern="1200" dirty="0">
                <a:solidFill>
                  <a:schemeClr val="tx1"/>
                </a:solidFill>
                <a:effectLst/>
                <a:latin typeface="+mn-lt"/>
                <a:ea typeface="+mn-ea"/>
                <a:cs typeface="+mn-cs"/>
              </a:rPr>
              <a:t>CPF 7: </a:t>
            </a:r>
            <a:r>
              <a:rPr lang="en-US" sz="1200" b="0" i="0" kern="1200" dirty="0" err="1">
                <a:solidFill>
                  <a:schemeClr val="tx1"/>
                </a:solidFill>
                <a:effectLst/>
                <a:latin typeface="+mn-lt"/>
                <a:ea typeface="+mn-ea"/>
                <a:cs typeface="+mn-cs"/>
              </a:rPr>
              <a:t>SwiftNet</a:t>
            </a:r>
            <a:r>
              <a:rPr lang="en-US" sz="1200" b="0" i="0" kern="1200" dirty="0">
                <a:solidFill>
                  <a:schemeClr val="tx1"/>
                </a:solidFill>
                <a:effectLst/>
                <a:latin typeface="+mn-lt"/>
                <a:ea typeface="+mn-ea"/>
                <a:cs typeface="+mn-cs"/>
              </a:rPr>
              <a:t> (withdrawn)</a:t>
            </a:r>
          </a:p>
          <a:p>
            <a:r>
              <a:rPr lang="en-US" sz="1200" b="0" i="0" kern="1200" dirty="0">
                <a:solidFill>
                  <a:schemeClr val="tx1"/>
                </a:solidFill>
                <a:effectLst/>
                <a:latin typeface="+mn-lt"/>
                <a:ea typeface="+mn-ea"/>
                <a:cs typeface="+mn-cs"/>
              </a:rPr>
              <a:t>CPF 8: CC-Link</a:t>
            </a:r>
          </a:p>
          <a:p>
            <a:r>
              <a:rPr lang="en-US" sz="1200" b="0" i="0" kern="1200" dirty="0">
                <a:solidFill>
                  <a:schemeClr val="tx1"/>
                </a:solidFill>
                <a:effectLst/>
                <a:latin typeface="+mn-lt"/>
                <a:ea typeface="+mn-ea"/>
                <a:cs typeface="+mn-cs"/>
              </a:rPr>
              <a:t>CPF 9: </a:t>
            </a:r>
            <a:r>
              <a:rPr lang="en-US" sz="1200" b="0" i="0" u="none" strike="noStrike" kern="1200" dirty="0">
                <a:solidFill>
                  <a:schemeClr val="tx1"/>
                </a:solidFill>
                <a:effectLst/>
                <a:latin typeface="+mn-lt"/>
                <a:ea typeface="+mn-ea"/>
                <a:cs typeface="+mn-cs"/>
                <a:hlinkClick r:id="rId4" tooltip="Highway Addressable Remote Transducer Protocol"/>
              </a:rPr>
              <a:t>HART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CPF 10: </a:t>
            </a:r>
            <a:r>
              <a:rPr lang="en-US" sz="1200" b="0" i="0" kern="1200" dirty="0" err="1">
                <a:solidFill>
                  <a:schemeClr val="tx1"/>
                </a:solidFill>
                <a:effectLst/>
                <a:latin typeface="+mn-lt"/>
                <a:ea typeface="+mn-ea"/>
                <a:cs typeface="+mn-cs"/>
              </a:rPr>
              <a:t>Vnet</a:t>
            </a:r>
            <a:r>
              <a:rPr lang="en-US" sz="1200" b="0" i="0" kern="1200" dirty="0">
                <a:solidFill>
                  <a:schemeClr val="tx1"/>
                </a:solidFill>
                <a:effectLst/>
                <a:latin typeface="+mn-lt"/>
                <a:ea typeface="+mn-ea"/>
                <a:cs typeface="+mn-cs"/>
              </a:rPr>
              <a:t>/IP</a:t>
            </a:r>
          </a:p>
          <a:p>
            <a:r>
              <a:rPr lang="en-US" sz="1200" b="0" i="0" kern="1200" dirty="0">
                <a:solidFill>
                  <a:schemeClr val="tx1"/>
                </a:solidFill>
                <a:effectLst/>
                <a:latin typeface="+mn-lt"/>
                <a:ea typeface="+mn-ea"/>
                <a:cs typeface="+mn-cs"/>
              </a:rPr>
              <a:t>CPF 11: </a:t>
            </a:r>
            <a:r>
              <a:rPr lang="en-US" sz="1200" b="0" i="0" kern="1200" dirty="0" err="1">
                <a:solidFill>
                  <a:schemeClr val="tx1"/>
                </a:solidFill>
                <a:effectLst/>
                <a:latin typeface="+mn-lt"/>
                <a:ea typeface="+mn-ea"/>
                <a:cs typeface="+mn-cs"/>
              </a:rPr>
              <a:t>TCnet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CPF 12: </a:t>
            </a:r>
            <a:r>
              <a:rPr lang="en-US" sz="1200" b="0" i="0" u="none" strike="noStrike" kern="1200" dirty="0" err="1">
                <a:solidFill>
                  <a:schemeClr val="tx1"/>
                </a:solidFill>
                <a:effectLst/>
                <a:latin typeface="+mn-lt"/>
                <a:ea typeface="+mn-ea"/>
                <a:cs typeface="+mn-cs"/>
                <a:hlinkClick r:id="rId5" tooltip="EtherCAT"/>
              </a:rPr>
              <a:t>EtherCAT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CPF 13: </a:t>
            </a:r>
            <a:r>
              <a:rPr lang="en-US" sz="1200" b="0" i="0" u="none" strike="noStrike" kern="1200" dirty="0">
                <a:solidFill>
                  <a:schemeClr val="tx1"/>
                </a:solidFill>
                <a:effectLst/>
                <a:latin typeface="+mn-lt"/>
                <a:ea typeface="+mn-ea"/>
                <a:cs typeface="+mn-cs"/>
                <a:hlinkClick r:id="rId6" tooltip="Ethernet Powerlink"/>
              </a:rPr>
              <a:t>Ethernet </a:t>
            </a:r>
            <a:r>
              <a:rPr lang="en-US" sz="1200" b="0" i="0" u="none" strike="noStrike" kern="1200" dirty="0" err="1">
                <a:solidFill>
                  <a:schemeClr val="tx1"/>
                </a:solidFill>
                <a:effectLst/>
                <a:latin typeface="+mn-lt"/>
                <a:ea typeface="+mn-ea"/>
                <a:cs typeface="+mn-cs"/>
                <a:hlinkClick r:id="rId6" tooltip="Ethernet Powerlink"/>
              </a:rPr>
              <a:t>Powerlink</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CPF 14: EPA</a:t>
            </a:r>
          </a:p>
          <a:p>
            <a:r>
              <a:rPr lang="en-US" sz="1200" b="0" i="0" kern="1200" dirty="0">
                <a:solidFill>
                  <a:schemeClr val="tx1"/>
                </a:solidFill>
                <a:effectLst/>
                <a:latin typeface="+mn-lt"/>
                <a:ea typeface="+mn-ea"/>
                <a:cs typeface="+mn-cs"/>
              </a:rPr>
              <a:t>CPF 15: MODBUS-RTPS</a:t>
            </a:r>
          </a:p>
          <a:p>
            <a:r>
              <a:rPr lang="en-US" sz="1200" b="0" i="0" kern="1200" dirty="0">
                <a:solidFill>
                  <a:schemeClr val="tx1"/>
                </a:solidFill>
                <a:effectLst/>
                <a:latin typeface="+mn-lt"/>
                <a:ea typeface="+mn-ea"/>
                <a:cs typeface="+mn-cs"/>
              </a:rPr>
              <a:t>CPF 16: </a:t>
            </a:r>
            <a:r>
              <a:rPr lang="en-US" sz="1200" b="0" i="0" u="none" strike="noStrike" kern="1200" dirty="0">
                <a:solidFill>
                  <a:schemeClr val="tx1"/>
                </a:solidFill>
                <a:effectLst/>
                <a:latin typeface="+mn-lt"/>
                <a:ea typeface="+mn-ea"/>
                <a:cs typeface="+mn-cs"/>
                <a:hlinkClick r:id="rId7" tooltip="SERCOS"/>
              </a:rPr>
              <a:t>SERCOS</a:t>
            </a:r>
            <a:r>
              <a:rPr lang="en-US" sz="1200" b="0" i="0" u="none" strike="noStrike" kern="1200" baseline="30000" dirty="0">
                <a:solidFill>
                  <a:schemeClr val="tx1"/>
                </a:solidFill>
                <a:effectLst/>
                <a:latin typeface="+mn-lt"/>
                <a:ea typeface="+mn-ea"/>
                <a:cs typeface="+mn-cs"/>
                <a:hlinkClick r:id="rId8"/>
              </a:rPr>
              <a:t>[5]</a:t>
            </a:r>
            <a:r>
              <a:rPr lang="en-US" sz="1200" b="0" i="0" u="none" strike="noStrike" kern="1200" baseline="30000" dirty="0">
                <a:solidFill>
                  <a:schemeClr val="tx1"/>
                </a:solidFill>
                <a:effectLst/>
                <a:latin typeface="+mn-lt"/>
                <a:ea typeface="+mn-ea"/>
                <a:cs typeface="+mn-cs"/>
                <a:hlinkClick r:id="rId9"/>
              </a:rPr>
              <a:t>[6]</a:t>
            </a:r>
            <a:endParaRPr lang="en-US" sz="1200" b="0" i="0" kern="1200" dirty="0">
              <a:solidFill>
                <a:schemeClr val="tx1"/>
              </a:solidFill>
              <a:effectLst/>
              <a:latin typeface="+mn-lt"/>
              <a:ea typeface="+mn-ea"/>
              <a:cs typeface="+mn-cs"/>
            </a:endParaRPr>
          </a:p>
          <a:p>
            <a:endParaRPr lang="en-US" dirty="0"/>
          </a:p>
          <a:p>
            <a:endParaRPr lang="en-US" dirty="0"/>
          </a:p>
          <a:p>
            <a:endParaRPr lang="en-US" dirty="0"/>
          </a:p>
          <a:p>
            <a:r>
              <a:rPr lang="en-US" dirty="0" err="1"/>
              <a:t>Device</a:t>
            </a:r>
            <a:r>
              <a:rPr lang="en-US" baseline="0" dirty="0" err="1"/>
              <a:t>NET</a:t>
            </a:r>
            <a:r>
              <a:rPr lang="en-US" baseline="0" dirty="0"/>
              <a:t> and CAN open were not included in IEC 61158</a:t>
            </a:r>
            <a:endParaRPr lang="en-US" dirty="0"/>
          </a:p>
          <a:p>
            <a:r>
              <a:rPr lang="en-US" dirty="0"/>
              <a:t>RTEN Started during the early 2000s (evolution of the field buses)</a:t>
            </a:r>
          </a:p>
          <a:p>
            <a:r>
              <a:rPr lang="en-US" dirty="0"/>
              <a:t>Referenced to IEC61784 part II *** (year?)</a:t>
            </a:r>
          </a:p>
          <a:p>
            <a:r>
              <a:rPr lang="en-US" dirty="0"/>
              <a:t>Examples are </a:t>
            </a:r>
            <a:r>
              <a:rPr lang="en-US" dirty="0" err="1"/>
              <a:t>EtherCAT</a:t>
            </a:r>
            <a:r>
              <a:rPr lang="en-US" dirty="0"/>
              <a:t> [83], </a:t>
            </a:r>
            <a:r>
              <a:rPr lang="en-US" dirty="0" err="1"/>
              <a:t>Profinet</a:t>
            </a:r>
            <a:r>
              <a:rPr lang="en-US" dirty="0"/>
              <a:t> [84], Ethernet/IP [85], Ethernet, </a:t>
            </a:r>
            <a:r>
              <a:rPr lang="en-US" dirty="0" err="1"/>
              <a:t>Powerlink</a:t>
            </a:r>
            <a:r>
              <a:rPr lang="en-US" dirty="0"/>
              <a:t> [26], and Modbus TCP [86]</a:t>
            </a:r>
          </a:p>
          <a:p>
            <a:r>
              <a:rPr lang="en-US" dirty="0"/>
              <a:t>2 Technics to ensure RT communication: TDMA (Time Slots to</a:t>
            </a:r>
            <a:r>
              <a:rPr lang="en-US" baseline="0" dirty="0"/>
              <a:t> transmit packets</a:t>
            </a:r>
            <a:r>
              <a:rPr lang="en-US" dirty="0"/>
              <a:t>) and CIP (Common Industrial Protocol  Labeled– HP -&gt; UDP; LP -&gt; TCP) </a:t>
            </a:r>
          </a:p>
          <a:p>
            <a:r>
              <a:rPr lang="en-US" dirty="0"/>
              <a:t>TSN Group improves  </a:t>
            </a:r>
            <a:r>
              <a:rPr lang="en-US" dirty="0" err="1"/>
              <a:t>initiave</a:t>
            </a:r>
            <a:r>
              <a:rPr lang="en-US" dirty="0"/>
              <a:t> that started in 2012 by adding them the AVB Group</a:t>
            </a:r>
          </a:p>
          <a:p>
            <a:endParaRPr lang="en-US" dirty="0"/>
          </a:p>
          <a:p>
            <a:r>
              <a:rPr lang="en-US" dirty="0"/>
              <a:t>Well-known industrial</a:t>
            </a:r>
            <a:r>
              <a:rPr lang="en-US" baseline="0" dirty="0"/>
              <a:t> trademarks</a:t>
            </a:r>
            <a:endParaRPr lang="en-US" dirty="0"/>
          </a:p>
          <a:p>
            <a:endParaRPr lang="en-US" dirty="0"/>
          </a:p>
          <a:p>
            <a:r>
              <a:rPr lang="en-US" dirty="0"/>
              <a:t>User perspective it is unsatisfactory, since it is only a trademark </a:t>
            </a:r>
            <a:r>
              <a:rPr lang="en-US" dirty="0" err="1"/>
              <a:t>wark</a:t>
            </a:r>
            <a:r>
              <a:rPr lang="en-US" dirty="0"/>
              <a:t>. Sometimes the IEC based solutions are not longer compatible with the IEEE 802.3 Ethernet Specification**</a:t>
            </a:r>
          </a:p>
          <a:p>
            <a:r>
              <a:rPr lang="en-US" dirty="0"/>
              <a:t>Therefore TSN (2012) official attempt to integrate the technologies to an standard, as it happened with classical Ethernet (AVB* in 2003-2005 -&gt; industrial environments)</a:t>
            </a:r>
          </a:p>
          <a:p>
            <a:r>
              <a:rPr lang="en-US" dirty="0"/>
              <a:t>A set of tools that comply the international standard (mostly improvements within the ISO/OSI layer 2 DATA LINK**). </a:t>
            </a:r>
          </a:p>
          <a:p>
            <a:r>
              <a:rPr lang="en-US" dirty="0"/>
              <a:t>IEEE802.1Qbv implements a time slot and traffic </a:t>
            </a:r>
            <a:r>
              <a:rPr lang="en-US" dirty="0" err="1"/>
              <a:t>shapping</a:t>
            </a:r>
            <a:r>
              <a:rPr lang="en-US" dirty="0"/>
              <a:t> mechanism </a:t>
            </a:r>
          </a:p>
          <a:p>
            <a:r>
              <a:rPr lang="en-US" dirty="0"/>
              <a:t>The problem is not a synchronization problem between the </a:t>
            </a:r>
            <a:r>
              <a:rPr lang="en-US" dirty="0" err="1"/>
              <a:t>EtherCAT</a:t>
            </a:r>
            <a:r>
              <a:rPr lang="en-US" dirty="0"/>
              <a:t> and the TSN? Distributed clocks vs GCLs</a:t>
            </a:r>
          </a:p>
          <a:p>
            <a:r>
              <a:rPr lang="en-US" dirty="0" err="1"/>
              <a:t>Ethercat</a:t>
            </a:r>
            <a:r>
              <a:rPr lang="en-US" dirty="0"/>
              <a:t> uses TDMA but differs with POWERLINK and </a:t>
            </a:r>
            <a:r>
              <a:rPr lang="en-US" dirty="0" err="1"/>
              <a:t>Profinet</a:t>
            </a:r>
            <a:r>
              <a:rPr lang="en-US" dirty="0"/>
              <a:t> IRR, difference rely within the MAC layer Telegram RT vs </a:t>
            </a:r>
            <a:r>
              <a:rPr lang="en-US" dirty="0" err="1"/>
              <a:t>maibolxes</a:t>
            </a:r>
            <a:r>
              <a:rPr lang="en-US" dirty="0"/>
              <a:t> NRT</a:t>
            </a:r>
          </a:p>
          <a:p>
            <a:r>
              <a:rPr lang="en-US" dirty="0"/>
              <a:t>Where does </a:t>
            </a:r>
            <a:r>
              <a:rPr lang="en-US" dirty="0" err="1"/>
              <a:t>EtherCAT</a:t>
            </a:r>
            <a:r>
              <a:rPr lang="en-US" dirty="0"/>
              <a:t> live within the OSI model? Is application layer or Network/Transport layer?</a:t>
            </a:r>
          </a:p>
          <a:p>
            <a:r>
              <a:rPr lang="en-US" dirty="0"/>
              <a:t>What about the PROFINET? If it sticks to ETHERNET, is it easier for it to switch to the new standard?</a:t>
            </a:r>
          </a:p>
          <a:p>
            <a:endParaRPr lang="en-US" dirty="0"/>
          </a:p>
          <a:p>
            <a:endParaRPr lang="en-US" dirty="0"/>
          </a:p>
        </p:txBody>
      </p:sp>
      <p:sp>
        <p:nvSpPr>
          <p:cNvPr id="4" name="Slide Number Placeholder 3"/>
          <p:cNvSpPr>
            <a:spLocks noGrp="1"/>
          </p:cNvSpPr>
          <p:nvPr>
            <p:ph type="sldNum" sz="quarter" idx="10"/>
          </p:nvPr>
        </p:nvSpPr>
        <p:spPr/>
        <p:txBody>
          <a:bodyPr/>
          <a:lstStyle/>
          <a:p>
            <a:fld id="{12F676CB-30B1-4750-8B63-A054314F31E1}" type="slidenum">
              <a:rPr lang="en-US" smtClean="0"/>
              <a:t>4</a:t>
            </a:fld>
            <a:endParaRPr lang="en-US"/>
          </a:p>
        </p:txBody>
      </p:sp>
    </p:spTree>
    <p:extLst>
      <p:ext uri="{BB962C8B-B14F-4D97-AF65-F5344CB8AC3E}">
        <p14:creationId xmlns:p14="http://schemas.microsoft.com/office/powerpoint/2010/main" val="1822132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dirty="0"/>
              <a:t>Readout of different sensors e.g. IMU (SPI), Encoders (</a:t>
            </a:r>
            <a:r>
              <a:rPr lang="en-US" dirty="0" err="1"/>
              <a:t>BiSS</a:t>
            </a:r>
            <a:r>
              <a:rPr lang="en-US" dirty="0"/>
              <a:t>-C),…</a:t>
            </a:r>
          </a:p>
        </p:txBody>
      </p:sp>
      <p:sp>
        <p:nvSpPr>
          <p:cNvPr id="4" name="Slide Number Placeholder 3"/>
          <p:cNvSpPr>
            <a:spLocks noGrp="1"/>
          </p:cNvSpPr>
          <p:nvPr>
            <p:ph type="sldNum" sz="quarter" idx="10"/>
          </p:nvPr>
        </p:nvSpPr>
        <p:spPr/>
        <p:txBody>
          <a:bodyPr/>
          <a:lstStyle/>
          <a:p>
            <a:fld id="{12F676CB-30B1-4750-8B63-A054314F31E1}" type="slidenum">
              <a:rPr lang="en-US" smtClean="0"/>
              <a:t>6</a:t>
            </a:fld>
            <a:endParaRPr lang="en-US"/>
          </a:p>
        </p:txBody>
      </p:sp>
    </p:spTree>
    <p:extLst>
      <p:ext uri="{BB962C8B-B14F-4D97-AF65-F5344CB8AC3E}">
        <p14:creationId xmlns:p14="http://schemas.microsoft.com/office/powerpoint/2010/main" val="12432009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dirty="0"/>
              <a:t>Comparison with</a:t>
            </a:r>
            <a:r>
              <a:rPr lang="en-US" baseline="0" dirty="0"/>
              <a:t> other strategies for reading out data?</a:t>
            </a:r>
            <a:br>
              <a:rPr lang="en-US" baseline="0" dirty="0"/>
            </a:br>
            <a:r>
              <a:rPr lang="en-US" baseline="0" dirty="0"/>
              <a:t>Interface different protocols </a:t>
            </a:r>
            <a:r>
              <a:rPr lang="en-US" baseline="0" dirty="0">
                <a:sym typeface="Wingdings" panose="05000000000000000000" pitchFamily="2" charset="2"/>
              </a:rPr>
              <a:t> for sure it is a tailored solution</a:t>
            </a:r>
          </a:p>
          <a:p>
            <a:pPr lvl="2"/>
            <a:r>
              <a:rPr lang="en-US" baseline="0" dirty="0">
                <a:sym typeface="Wingdings" panose="05000000000000000000" pitchFamily="2" charset="2"/>
              </a:rPr>
              <a:t>Embedded system --&gt;  kits already developed</a:t>
            </a:r>
          </a:p>
          <a:p>
            <a:pPr lvl="2"/>
            <a:r>
              <a:rPr lang="en-US" baseline="0" dirty="0">
                <a:sym typeface="Wingdings" panose="05000000000000000000" pitchFamily="2" charset="2"/>
              </a:rPr>
              <a:t>Why is it not vendor solution but tailored programmed  Because of the Know-How and design experience</a:t>
            </a:r>
          </a:p>
          <a:p>
            <a:pPr lvl="2"/>
            <a:endParaRPr lang="en-US" baseline="0" dirty="0">
              <a:sym typeface="Wingdings" panose="05000000000000000000" pitchFamily="2" charset="2"/>
            </a:endParaRPr>
          </a:p>
          <a:p>
            <a:pPr lvl="2"/>
            <a:r>
              <a:rPr lang="en-US" baseline="0" dirty="0">
                <a:sym typeface="Wingdings" panose="05000000000000000000" pitchFamily="2" charset="2"/>
              </a:rPr>
              <a:t>Why is it not compatible with </a:t>
            </a:r>
            <a:r>
              <a:rPr lang="en-US" baseline="0" dirty="0" err="1">
                <a:sym typeface="Wingdings" panose="05000000000000000000" pitchFamily="2" charset="2"/>
              </a:rPr>
              <a:t>Profinet</a:t>
            </a:r>
            <a:r>
              <a:rPr lang="en-US" baseline="0" dirty="0">
                <a:sym typeface="Wingdings" panose="05000000000000000000" pitchFamily="2" charset="2"/>
              </a:rPr>
              <a:t> or CAN?</a:t>
            </a:r>
          </a:p>
          <a:p>
            <a:pPr marL="1143000" lvl="2" indent="-228600">
              <a:buAutoNum type="arabicPeriod"/>
            </a:pPr>
            <a:r>
              <a:rPr lang="en-US" baseline="0" dirty="0">
                <a:sym typeface="Wingdings" panose="05000000000000000000" pitchFamily="2" charset="2"/>
              </a:rPr>
              <a:t>Due to the given compatibility of the Robot ETHERCAT-CAN</a:t>
            </a:r>
          </a:p>
          <a:p>
            <a:pPr marL="1143000" lvl="2" indent="-228600">
              <a:buAutoNum type="arabicPeriod"/>
            </a:pPr>
            <a:r>
              <a:rPr lang="en-US" baseline="0" dirty="0" err="1">
                <a:sym typeface="Wingdings" panose="05000000000000000000" pitchFamily="2" charset="2"/>
              </a:rPr>
              <a:t>EtherCAT</a:t>
            </a:r>
            <a:r>
              <a:rPr lang="en-US" baseline="0" dirty="0">
                <a:sym typeface="Wingdings" panose="05000000000000000000" pitchFamily="2" charset="2"/>
              </a:rPr>
              <a:t> is considered within the upcoming TSN Industrial Profile – CAN?</a:t>
            </a:r>
          </a:p>
          <a:p>
            <a:pPr marL="1143000" lvl="2" indent="-228600">
              <a:buAutoNum type="arabicPeriod"/>
            </a:pPr>
            <a:r>
              <a:rPr lang="en-US" baseline="0" dirty="0">
                <a:sym typeface="Wingdings" panose="05000000000000000000" pitchFamily="2" charset="2"/>
              </a:rPr>
              <a:t>CAN is so far not compatible with the TSN?</a:t>
            </a:r>
          </a:p>
          <a:p>
            <a:pPr marL="1143000" lvl="2" indent="-228600">
              <a:buAutoNum type="arabicPeriod"/>
            </a:pPr>
            <a:r>
              <a:rPr lang="en-US" baseline="0" dirty="0">
                <a:sym typeface="Wingdings" panose="05000000000000000000" pitchFamily="2" charset="2"/>
              </a:rPr>
              <a:t>Personal experience (advantages </a:t>
            </a:r>
            <a:r>
              <a:rPr lang="en-US" baseline="0" dirty="0" err="1">
                <a:sym typeface="Wingdings" panose="05000000000000000000" pitchFamily="2" charset="2"/>
              </a:rPr>
              <a:t>STvsMicrochip</a:t>
            </a:r>
            <a:r>
              <a:rPr lang="en-US" baseline="0" dirty="0">
                <a:sym typeface="Wingdings" panose="05000000000000000000" pitchFamily="2" charset="2"/>
              </a:rPr>
              <a:t>)</a:t>
            </a:r>
            <a:endParaRPr lang="en-US" dirty="0"/>
          </a:p>
          <a:p>
            <a:endParaRPr lang="en-US" dirty="0"/>
          </a:p>
        </p:txBody>
      </p:sp>
      <p:sp>
        <p:nvSpPr>
          <p:cNvPr id="4" name="Slide Number Placeholder 3"/>
          <p:cNvSpPr>
            <a:spLocks noGrp="1"/>
          </p:cNvSpPr>
          <p:nvPr>
            <p:ph type="sldNum" sz="quarter" idx="10"/>
          </p:nvPr>
        </p:nvSpPr>
        <p:spPr/>
        <p:txBody>
          <a:bodyPr/>
          <a:lstStyle/>
          <a:p>
            <a:fld id="{12F676CB-30B1-4750-8B63-A054314F31E1}" type="slidenum">
              <a:rPr lang="en-US" smtClean="0"/>
              <a:t>8</a:t>
            </a:fld>
            <a:endParaRPr lang="en-US"/>
          </a:p>
        </p:txBody>
      </p:sp>
    </p:spTree>
    <p:extLst>
      <p:ext uri="{BB962C8B-B14F-4D97-AF65-F5344CB8AC3E}">
        <p14:creationId xmlns:p14="http://schemas.microsoft.com/office/powerpoint/2010/main" val="67842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dirty="0"/>
              <a:t>Comparison with</a:t>
            </a:r>
            <a:r>
              <a:rPr lang="en-US" baseline="0" dirty="0"/>
              <a:t> other strategies for reading out data?</a:t>
            </a:r>
            <a:br>
              <a:rPr lang="en-US" baseline="0" dirty="0"/>
            </a:br>
            <a:r>
              <a:rPr lang="en-US" baseline="0" dirty="0"/>
              <a:t>Interface different protocols </a:t>
            </a:r>
            <a:r>
              <a:rPr lang="en-US" baseline="0" dirty="0">
                <a:sym typeface="Wingdings" panose="05000000000000000000" pitchFamily="2" charset="2"/>
              </a:rPr>
              <a:t> for sure it is a tailored solution</a:t>
            </a:r>
          </a:p>
          <a:p>
            <a:pPr lvl="2"/>
            <a:r>
              <a:rPr lang="en-US" baseline="0" dirty="0">
                <a:sym typeface="Wingdings" panose="05000000000000000000" pitchFamily="2" charset="2"/>
              </a:rPr>
              <a:t>Embedded system --&gt;  kits already developed</a:t>
            </a:r>
          </a:p>
          <a:p>
            <a:pPr lvl="2"/>
            <a:r>
              <a:rPr lang="en-US" baseline="0" dirty="0">
                <a:sym typeface="Wingdings" panose="05000000000000000000" pitchFamily="2" charset="2"/>
              </a:rPr>
              <a:t>Why is it not vendor solution but tailored programmed  Because of the Know-How and design experience</a:t>
            </a:r>
          </a:p>
          <a:p>
            <a:pPr lvl="2"/>
            <a:endParaRPr lang="en-US" baseline="0" dirty="0">
              <a:sym typeface="Wingdings" panose="05000000000000000000" pitchFamily="2" charset="2"/>
            </a:endParaRPr>
          </a:p>
          <a:p>
            <a:pPr lvl="2"/>
            <a:r>
              <a:rPr lang="en-US" baseline="0" dirty="0">
                <a:sym typeface="Wingdings" panose="05000000000000000000" pitchFamily="2" charset="2"/>
              </a:rPr>
              <a:t>Why is it not compatible with </a:t>
            </a:r>
            <a:r>
              <a:rPr lang="en-US" baseline="0" dirty="0" err="1">
                <a:sym typeface="Wingdings" panose="05000000000000000000" pitchFamily="2" charset="2"/>
              </a:rPr>
              <a:t>Profinet</a:t>
            </a:r>
            <a:r>
              <a:rPr lang="en-US" baseline="0" dirty="0">
                <a:sym typeface="Wingdings" panose="05000000000000000000" pitchFamily="2" charset="2"/>
              </a:rPr>
              <a:t> or CAN?</a:t>
            </a:r>
          </a:p>
          <a:p>
            <a:pPr marL="1143000" lvl="2" indent="-228600">
              <a:buAutoNum type="arabicPeriod"/>
            </a:pPr>
            <a:r>
              <a:rPr lang="en-US" baseline="0" dirty="0">
                <a:sym typeface="Wingdings" panose="05000000000000000000" pitchFamily="2" charset="2"/>
              </a:rPr>
              <a:t>Due to the given compatibility of the Robot ETHERCAT-CAN</a:t>
            </a:r>
          </a:p>
          <a:p>
            <a:pPr marL="1143000" lvl="2" indent="-228600">
              <a:buAutoNum type="arabicPeriod"/>
            </a:pPr>
            <a:r>
              <a:rPr lang="en-US" baseline="0" dirty="0" err="1">
                <a:sym typeface="Wingdings" panose="05000000000000000000" pitchFamily="2" charset="2"/>
              </a:rPr>
              <a:t>EtherCAT</a:t>
            </a:r>
            <a:r>
              <a:rPr lang="en-US" baseline="0" dirty="0">
                <a:sym typeface="Wingdings" panose="05000000000000000000" pitchFamily="2" charset="2"/>
              </a:rPr>
              <a:t> is considered within the upcoming TSN Industrial Profile – CAN?</a:t>
            </a:r>
          </a:p>
          <a:p>
            <a:pPr marL="1143000" lvl="2" indent="-228600">
              <a:buAutoNum type="arabicPeriod"/>
            </a:pPr>
            <a:r>
              <a:rPr lang="en-US" baseline="0" dirty="0">
                <a:sym typeface="Wingdings" panose="05000000000000000000" pitchFamily="2" charset="2"/>
              </a:rPr>
              <a:t>CAN is so far not compatible with the TSN?</a:t>
            </a:r>
          </a:p>
          <a:p>
            <a:pPr marL="1143000" lvl="2" indent="-228600">
              <a:buAutoNum type="arabicPeriod"/>
            </a:pPr>
            <a:r>
              <a:rPr lang="en-US" baseline="0" dirty="0">
                <a:sym typeface="Wingdings" panose="05000000000000000000" pitchFamily="2" charset="2"/>
              </a:rPr>
              <a:t>Personal experience (advantages </a:t>
            </a:r>
            <a:r>
              <a:rPr lang="en-US" baseline="0" dirty="0" err="1">
                <a:sym typeface="Wingdings" panose="05000000000000000000" pitchFamily="2" charset="2"/>
              </a:rPr>
              <a:t>STvsMicrochip</a:t>
            </a:r>
            <a:r>
              <a:rPr lang="en-US" baseline="0" dirty="0">
                <a:sym typeface="Wingdings" panose="05000000000000000000" pitchFamily="2" charset="2"/>
              </a:rPr>
              <a:t>)</a:t>
            </a:r>
            <a:endParaRPr lang="en-US" dirty="0"/>
          </a:p>
          <a:p>
            <a:endParaRPr lang="en-US" dirty="0"/>
          </a:p>
        </p:txBody>
      </p:sp>
      <p:sp>
        <p:nvSpPr>
          <p:cNvPr id="4" name="Slide Number Placeholder 3"/>
          <p:cNvSpPr>
            <a:spLocks noGrp="1"/>
          </p:cNvSpPr>
          <p:nvPr>
            <p:ph type="sldNum" sz="quarter" idx="10"/>
          </p:nvPr>
        </p:nvSpPr>
        <p:spPr/>
        <p:txBody>
          <a:bodyPr/>
          <a:lstStyle/>
          <a:p>
            <a:fld id="{12F676CB-30B1-4750-8B63-A054314F31E1}" type="slidenum">
              <a:rPr lang="en-US" smtClean="0"/>
              <a:t>9</a:t>
            </a:fld>
            <a:endParaRPr lang="en-US"/>
          </a:p>
        </p:txBody>
      </p:sp>
    </p:spTree>
    <p:extLst>
      <p:ext uri="{BB962C8B-B14F-4D97-AF65-F5344CB8AC3E}">
        <p14:creationId xmlns:p14="http://schemas.microsoft.com/office/powerpoint/2010/main" val="26632597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dirty="0"/>
              <a:t>Comparison with</a:t>
            </a:r>
            <a:r>
              <a:rPr lang="en-US" baseline="0" dirty="0"/>
              <a:t> other strategies for reading out data?</a:t>
            </a:r>
            <a:br>
              <a:rPr lang="en-US" baseline="0" dirty="0"/>
            </a:br>
            <a:r>
              <a:rPr lang="en-US" baseline="0" dirty="0"/>
              <a:t>Interface different protocols </a:t>
            </a:r>
            <a:r>
              <a:rPr lang="en-US" baseline="0" dirty="0">
                <a:sym typeface="Wingdings" panose="05000000000000000000" pitchFamily="2" charset="2"/>
              </a:rPr>
              <a:t> for sure it is a tailored solution</a:t>
            </a:r>
          </a:p>
          <a:p>
            <a:pPr lvl="2"/>
            <a:r>
              <a:rPr lang="en-US" baseline="0" dirty="0">
                <a:sym typeface="Wingdings" panose="05000000000000000000" pitchFamily="2" charset="2"/>
              </a:rPr>
              <a:t>Embedded system --&gt;  kits already developed</a:t>
            </a:r>
          </a:p>
          <a:p>
            <a:pPr lvl="2"/>
            <a:r>
              <a:rPr lang="en-US" baseline="0" dirty="0">
                <a:sym typeface="Wingdings" panose="05000000000000000000" pitchFamily="2" charset="2"/>
              </a:rPr>
              <a:t>Why is it not vendor solution but tailored programmed  Because of the Know-How and design experience</a:t>
            </a:r>
          </a:p>
          <a:p>
            <a:pPr lvl="2"/>
            <a:endParaRPr lang="en-US" baseline="0" dirty="0">
              <a:sym typeface="Wingdings" panose="05000000000000000000" pitchFamily="2" charset="2"/>
            </a:endParaRPr>
          </a:p>
          <a:p>
            <a:pPr lvl="2"/>
            <a:r>
              <a:rPr lang="en-US" baseline="0" dirty="0">
                <a:sym typeface="Wingdings" panose="05000000000000000000" pitchFamily="2" charset="2"/>
              </a:rPr>
              <a:t>Why is it not compatible with </a:t>
            </a:r>
            <a:r>
              <a:rPr lang="en-US" baseline="0" dirty="0" err="1">
                <a:sym typeface="Wingdings" panose="05000000000000000000" pitchFamily="2" charset="2"/>
              </a:rPr>
              <a:t>Profinet</a:t>
            </a:r>
            <a:r>
              <a:rPr lang="en-US" baseline="0" dirty="0">
                <a:sym typeface="Wingdings" panose="05000000000000000000" pitchFamily="2" charset="2"/>
              </a:rPr>
              <a:t> or CAN?</a:t>
            </a:r>
          </a:p>
          <a:p>
            <a:pPr marL="1143000" lvl="2" indent="-228600">
              <a:buAutoNum type="arabicPeriod"/>
            </a:pPr>
            <a:r>
              <a:rPr lang="en-US" baseline="0" dirty="0">
                <a:sym typeface="Wingdings" panose="05000000000000000000" pitchFamily="2" charset="2"/>
              </a:rPr>
              <a:t>Due to the given compatibility of the Robot ETHERCAT-CAN</a:t>
            </a:r>
          </a:p>
          <a:p>
            <a:pPr marL="1143000" lvl="2" indent="-228600">
              <a:buAutoNum type="arabicPeriod"/>
            </a:pPr>
            <a:r>
              <a:rPr lang="en-US" baseline="0" dirty="0" err="1">
                <a:sym typeface="Wingdings" panose="05000000000000000000" pitchFamily="2" charset="2"/>
              </a:rPr>
              <a:t>EtherCAT</a:t>
            </a:r>
            <a:r>
              <a:rPr lang="en-US" baseline="0" dirty="0">
                <a:sym typeface="Wingdings" panose="05000000000000000000" pitchFamily="2" charset="2"/>
              </a:rPr>
              <a:t> is considered within the upcoming TSN Industrial Profile – CAN?</a:t>
            </a:r>
          </a:p>
          <a:p>
            <a:pPr marL="1143000" lvl="2" indent="-228600">
              <a:buAutoNum type="arabicPeriod"/>
            </a:pPr>
            <a:r>
              <a:rPr lang="en-US" baseline="0" dirty="0">
                <a:sym typeface="Wingdings" panose="05000000000000000000" pitchFamily="2" charset="2"/>
              </a:rPr>
              <a:t>CAN is so far not compatible with the TSN?</a:t>
            </a:r>
          </a:p>
          <a:p>
            <a:pPr marL="1143000" lvl="2" indent="-228600">
              <a:buAutoNum type="arabicPeriod"/>
            </a:pPr>
            <a:r>
              <a:rPr lang="en-US" baseline="0" dirty="0">
                <a:sym typeface="Wingdings" panose="05000000000000000000" pitchFamily="2" charset="2"/>
              </a:rPr>
              <a:t>Personal experience (advantages </a:t>
            </a:r>
            <a:r>
              <a:rPr lang="en-US" baseline="0" dirty="0" err="1">
                <a:sym typeface="Wingdings" panose="05000000000000000000" pitchFamily="2" charset="2"/>
              </a:rPr>
              <a:t>STvsMicrochip</a:t>
            </a:r>
            <a:r>
              <a:rPr lang="en-US" baseline="0" dirty="0">
                <a:sym typeface="Wingdings" panose="05000000000000000000" pitchFamily="2" charset="2"/>
              </a:rPr>
              <a:t>)</a:t>
            </a:r>
            <a:endParaRPr lang="en-US" dirty="0"/>
          </a:p>
          <a:p>
            <a:endParaRPr lang="en-US" dirty="0"/>
          </a:p>
        </p:txBody>
      </p:sp>
      <p:sp>
        <p:nvSpPr>
          <p:cNvPr id="4" name="Slide Number Placeholder 3"/>
          <p:cNvSpPr>
            <a:spLocks noGrp="1"/>
          </p:cNvSpPr>
          <p:nvPr>
            <p:ph type="sldNum" sz="quarter" idx="10"/>
          </p:nvPr>
        </p:nvSpPr>
        <p:spPr/>
        <p:txBody>
          <a:bodyPr/>
          <a:lstStyle/>
          <a:p>
            <a:fld id="{12F676CB-30B1-4750-8B63-A054314F31E1}" type="slidenum">
              <a:rPr lang="en-US" smtClean="0"/>
              <a:t>17</a:t>
            </a:fld>
            <a:endParaRPr lang="en-US"/>
          </a:p>
        </p:txBody>
      </p:sp>
    </p:spTree>
    <p:extLst>
      <p:ext uri="{BB962C8B-B14F-4D97-AF65-F5344CB8AC3E}">
        <p14:creationId xmlns:p14="http://schemas.microsoft.com/office/powerpoint/2010/main" val="277293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000000"/>
                </a:solidFill>
                <a:effectLst/>
                <a:latin typeface="NimbusRomNo9L-Regu"/>
              </a:rPr>
              <a:t>The development helped open the doors to new challenges regarding characterization of</a:t>
            </a:r>
            <a:br>
              <a:rPr lang="en-US" sz="1200" b="0" i="0" dirty="0">
                <a:solidFill>
                  <a:srgbClr val="000000"/>
                </a:solidFill>
                <a:effectLst/>
                <a:latin typeface="NimbusRomNo9L-Regu"/>
              </a:rPr>
            </a:br>
            <a:r>
              <a:rPr lang="en-US" sz="1200" b="0" i="0" dirty="0">
                <a:solidFill>
                  <a:srgbClr val="000000"/>
                </a:solidFill>
                <a:effectLst/>
                <a:latin typeface="NimbusRomNo9L-Regu"/>
              </a:rPr>
              <a:t>the firmware performance and capabilities assessment. Furthermore, this device represents</a:t>
            </a:r>
            <a:br>
              <a:rPr lang="en-US" sz="1200" b="0" i="0" dirty="0">
                <a:solidFill>
                  <a:srgbClr val="000000"/>
                </a:solidFill>
                <a:effectLst/>
                <a:latin typeface="NimbusRomNo9L-Regu"/>
              </a:rPr>
            </a:br>
            <a:r>
              <a:rPr lang="en-US" sz="1200" b="0" i="0" dirty="0">
                <a:solidFill>
                  <a:srgbClr val="000000"/>
                </a:solidFill>
                <a:effectLst/>
                <a:latin typeface="NimbusRomNo9L-Regu"/>
              </a:rPr>
              <a:t>development potential, for it could expand functionalities and test compatibility under specific</a:t>
            </a:r>
            <a:br>
              <a:rPr lang="en-US" sz="1200" b="0" i="0" dirty="0">
                <a:solidFill>
                  <a:srgbClr val="000000"/>
                </a:solidFill>
                <a:effectLst/>
                <a:latin typeface="NimbusRomNo9L-Regu"/>
              </a:rPr>
            </a:br>
            <a:r>
              <a:rPr lang="en-US" sz="1200" b="0" i="0" dirty="0">
                <a:solidFill>
                  <a:srgbClr val="000000"/>
                </a:solidFill>
                <a:effectLst/>
                <a:latin typeface="NimbusRomNo9L-Regu"/>
              </a:rPr>
              <a:t>standards, for instance—as the device achieved its goal of establishing a stable connection</a:t>
            </a:r>
            <a:br>
              <a:rPr lang="en-US" sz="1200" b="0" i="0" dirty="0">
                <a:solidFill>
                  <a:srgbClr val="000000"/>
                </a:solidFill>
                <a:effectLst/>
                <a:latin typeface="NimbusRomNo9L-Regu"/>
              </a:rPr>
            </a:br>
            <a:r>
              <a:rPr lang="en-US" sz="1200" b="0" i="0" dirty="0">
                <a:solidFill>
                  <a:srgbClr val="000000"/>
                </a:solidFill>
                <a:effectLst/>
                <a:latin typeface="NimbusRomNo9L-Regu"/>
              </a:rPr>
              <a:t>with a </a:t>
            </a:r>
            <a:r>
              <a:rPr lang="en-US" sz="1200" b="0" i="0" dirty="0" err="1">
                <a:solidFill>
                  <a:srgbClr val="000000"/>
                </a:solidFill>
                <a:effectLst/>
                <a:latin typeface="NimbusRomNo9L-Regu"/>
              </a:rPr>
              <a:t>EtherCAT</a:t>
            </a:r>
            <a:r>
              <a:rPr lang="en-US" sz="1200" b="0" i="0" dirty="0">
                <a:solidFill>
                  <a:srgbClr val="000000"/>
                </a:solidFill>
                <a:effectLst/>
                <a:latin typeface="NimbusRomNo9L-Regu"/>
              </a:rPr>
              <a:t> master—features like </a:t>
            </a:r>
            <a:r>
              <a:rPr lang="en-US" sz="1200" b="0" i="0" dirty="0" err="1">
                <a:solidFill>
                  <a:srgbClr val="000000"/>
                </a:solidFill>
                <a:effectLst/>
                <a:latin typeface="NimbusRomNo9L-Regu"/>
              </a:rPr>
              <a:t>FoE</a:t>
            </a:r>
            <a:r>
              <a:rPr lang="en-US" sz="1200" b="0" i="0" dirty="0">
                <a:solidFill>
                  <a:srgbClr val="000000"/>
                </a:solidFill>
                <a:effectLst/>
                <a:latin typeface="NimbusRomNo9L-Regu"/>
              </a:rPr>
              <a:t> service for firmware update over the field bus, DC</a:t>
            </a:r>
            <a:br>
              <a:rPr lang="en-US" sz="1200" b="0" i="0" dirty="0">
                <a:solidFill>
                  <a:srgbClr val="000000"/>
                </a:solidFill>
                <a:effectLst/>
                <a:latin typeface="NimbusRomNo9L-Regu"/>
              </a:rPr>
            </a:br>
            <a:r>
              <a:rPr lang="en-US" sz="1200" b="0" i="0" dirty="0">
                <a:solidFill>
                  <a:srgbClr val="000000"/>
                </a:solidFill>
                <a:effectLst/>
                <a:latin typeface="NimbusRomNo9L-Regu"/>
              </a:rPr>
              <a:t>synchronization for hard-real time capabilities and </a:t>
            </a:r>
            <a:r>
              <a:rPr lang="en-US" sz="1200" b="0" i="0" dirty="0" err="1">
                <a:solidFill>
                  <a:srgbClr val="000000"/>
                </a:solidFill>
                <a:effectLst/>
                <a:latin typeface="NimbusRomNo9L-Regu"/>
              </a:rPr>
              <a:t>EoE</a:t>
            </a:r>
            <a:r>
              <a:rPr lang="en-US" sz="1200" b="0" i="0" dirty="0">
                <a:solidFill>
                  <a:srgbClr val="000000"/>
                </a:solidFill>
                <a:effectLst/>
                <a:latin typeface="NimbusRomNo9L-Regu"/>
              </a:rPr>
              <a:t> for Ethernet/IP based cloud access can</a:t>
            </a:r>
            <a:br>
              <a:rPr lang="en-US" sz="1200" b="0" i="0" dirty="0">
                <a:solidFill>
                  <a:srgbClr val="000000"/>
                </a:solidFill>
                <a:effectLst/>
                <a:latin typeface="NimbusRomNo9L-Regu"/>
              </a:rPr>
            </a:br>
            <a:r>
              <a:rPr lang="en-US" sz="1200" b="0" i="0" dirty="0">
                <a:solidFill>
                  <a:srgbClr val="000000"/>
                </a:solidFill>
                <a:effectLst/>
                <a:latin typeface="NimbusRomNo9L-Regu"/>
              </a:rPr>
              <a:t>be planned for the future. It could be even candidate for an in-depth dependability analysis, an</a:t>
            </a:r>
            <a:br>
              <a:rPr lang="en-US" sz="1200" b="0" i="0" dirty="0">
                <a:solidFill>
                  <a:srgbClr val="000000"/>
                </a:solidFill>
                <a:effectLst/>
                <a:latin typeface="NimbusRomNo9L-Regu"/>
              </a:rPr>
            </a:br>
            <a:r>
              <a:rPr lang="en-US" sz="1200" b="0" i="0" dirty="0" err="1">
                <a:solidFill>
                  <a:srgbClr val="000000"/>
                </a:solidFill>
                <a:effectLst/>
                <a:latin typeface="NimbusRomNo9L-Regu"/>
              </a:rPr>
              <a:t>EtherCAT</a:t>
            </a:r>
            <a:r>
              <a:rPr lang="en-US" sz="1200" b="0" i="0" dirty="0">
                <a:solidFill>
                  <a:srgbClr val="000000"/>
                </a:solidFill>
                <a:effectLst/>
                <a:latin typeface="NimbusRomNo9L-Regu"/>
              </a:rPr>
              <a:t> compliance certification or even </a:t>
            </a:r>
            <a:r>
              <a:rPr lang="en-US" sz="1200" b="0" i="0" dirty="0" err="1">
                <a:solidFill>
                  <a:srgbClr val="000000"/>
                </a:solidFill>
                <a:effectLst/>
                <a:latin typeface="NimbusRomNo9L-Regu"/>
              </a:rPr>
              <a:t>FSoE</a:t>
            </a:r>
            <a:r>
              <a:rPr lang="en-US" sz="1200" b="0" i="0" dirty="0">
                <a:solidFill>
                  <a:srgbClr val="000000"/>
                </a:solidFill>
                <a:effectLst/>
                <a:latin typeface="NimbusRomNo9L-Regu"/>
              </a:rPr>
              <a:t> for black channel integration; the previous</a:t>
            </a:r>
            <a:br>
              <a:rPr lang="en-US" sz="1200" b="0" i="0" dirty="0">
                <a:solidFill>
                  <a:srgbClr val="000000"/>
                </a:solidFill>
                <a:effectLst/>
                <a:latin typeface="NimbusRomNo9L-Regu"/>
              </a:rPr>
            </a:br>
            <a:r>
              <a:rPr lang="en-US" sz="1200" b="0" i="0" dirty="0">
                <a:solidFill>
                  <a:srgbClr val="000000"/>
                </a:solidFill>
                <a:effectLst/>
                <a:latin typeface="NimbusRomNo9L-Regu"/>
              </a:rPr>
              <a:t>depending of course on the application, since each of those features would imply different</a:t>
            </a:r>
            <a:br>
              <a:rPr lang="en-US" sz="1200" b="0" i="0" dirty="0">
                <a:solidFill>
                  <a:srgbClr val="000000"/>
                </a:solidFill>
                <a:effectLst/>
                <a:latin typeface="NimbusRomNo9L-Regu"/>
              </a:rPr>
            </a:br>
            <a:r>
              <a:rPr lang="en-US" sz="1200" b="0" i="0" dirty="0">
                <a:solidFill>
                  <a:srgbClr val="000000"/>
                </a:solidFill>
                <a:effectLst/>
                <a:latin typeface="NimbusRomNo9L-Regu"/>
              </a:rPr>
              <a:t>paths that—even when they’re obviously related—the development cannot be mixed neither</a:t>
            </a:r>
            <a:br>
              <a:rPr lang="en-US" sz="1200" b="0" i="0" dirty="0">
                <a:solidFill>
                  <a:srgbClr val="000000"/>
                </a:solidFill>
                <a:effectLst/>
                <a:latin typeface="NimbusRomNo9L-Regu"/>
              </a:rPr>
            </a:br>
            <a:r>
              <a:rPr lang="en-US" sz="1200" b="0" i="0" dirty="0">
                <a:solidFill>
                  <a:srgbClr val="000000"/>
                </a:solidFill>
                <a:effectLst/>
                <a:latin typeface="NimbusRomNo9L-Regu"/>
              </a:rPr>
              <a:t>done at once. Regarding hardware, optimizing the design for integrity of multiple digital</a:t>
            </a:r>
            <a:br>
              <a:rPr lang="en-US" sz="1200" b="0" i="0" dirty="0">
                <a:solidFill>
                  <a:srgbClr val="000000"/>
                </a:solidFill>
                <a:effectLst/>
                <a:latin typeface="NimbusRomNo9L-Regu"/>
              </a:rPr>
            </a:br>
            <a:r>
              <a:rPr lang="en-US" sz="1200" b="0" i="0" dirty="0">
                <a:solidFill>
                  <a:srgbClr val="000000"/>
                </a:solidFill>
                <a:effectLst/>
                <a:latin typeface="NimbusRomNo9L-Regu"/>
              </a:rPr>
              <a:t>signals—asynchronous and synchronous between 5 – 90 Mbit s-1—is also an important point.</a:t>
            </a:r>
            <a:br>
              <a:rPr lang="en-US" sz="1200" b="0" i="0" dirty="0">
                <a:solidFill>
                  <a:srgbClr val="000000"/>
                </a:solidFill>
                <a:effectLst/>
                <a:latin typeface="NimbusRomNo9L-Regu"/>
              </a:rPr>
            </a:br>
            <a:r>
              <a:rPr lang="en-US" sz="1200" b="0" i="0" dirty="0">
                <a:solidFill>
                  <a:srgbClr val="000000"/>
                </a:solidFill>
                <a:effectLst/>
                <a:latin typeface="NimbusRomNo9L-Regu"/>
              </a:rPr>
              <a:t>As to the software for embedded systems, new abstraction layers for RTOS can be explored,</a:t>
            </a:r>
            <a:br>
              <a:rPr lang="en-US" sz="1200" b="0" i="0" dirty="0">
                <a:solidFill>
                  <a:srgbClr val="000000"/>
                </a:solidFill>
                <a:effectLst/>
                <a:latin typeface="NimbusRomNo9L-Regu"/>
              </a:rPr>
            </a:br>
            <a:r>
              <a:rPr lang="en-US" sz="1200" b="0" i="0" dirty="0">
                <a:solidFill>
                  <a:srgbClr val="000000"/>
                </a:solidFill>
                <a:effectLst/>
                <a:latin typeface="NimbusRomNo9L-Regu"/>
              </a:rPr>
              <a:t>since the code uses CMSIS that theoretically provides flexibility to change the underlying</a:t>
            </a:r>
            <a:br>
              <a:rPr lang="en-US" sz="1200" b="0" i="0" dirty="0">
                <a:solidFill>
                  <a:srgbClr val="000000"/>
                </a:solidFill>
                <a:effectLst/>
                <a:latin typeface="NimbusRomNo9L-Regu"/>
              </a:rPr>
            </a:br>
            <a:r>
              <a:rPr lang="en-US" sz="1200" b="0" i="0" dirty="0">
                <a:solidFill>
                  <a:srgbClr val="000000"/>
                </a:solidFill>
                <a:effectLst/>
                <a:latin typeface="NimbusRomNo9L-Regu"/>
              </a:rPr>
              <a:t>RTOS to different ones. The latter would make only sense if, one, the path to follow is to</a:t>
            </a:r>
            <a:br>
              <a:rPr lang="en-US" sz="1200" b="0" i="0" dirty="0">
                <a:solidFill>
                  <a:srgbClr val="000000"/>
                </a:solidFill>
                <a:effectLst/>
                <a:latin typeface="NimbusRomNo9L-Regu"/>
              </a:rPr>
            </a:br>
            <a:r>
              <a:rPr lang="en-US" sz="1200" b="0" i="0" dirty="0">
                <a:solidFill>
                  <a:srgbClr val="000000"/>
                </a:solidFill>
                <a:effectLst/>
                <a:latin typeface="NimbusRomNo9L-Regu"/>
              </a:rPr>
              <a:t>exploit </a:t>
            </a:r>
            <a:r>
              <a:rPr lang="en-US" sz="1200" b="0" i="0" dirty="0" err="1">
                <a:solidFill>
                  <a:srgbClr val="000000"/>
                </a:solidFill>
                <a:effectLst/>
                <a:latin typeface="NimbusRomNo9L-Regu"/>
              </a:rPr>
              <a:t>EoE</a:t>
            </a:r>
            <a:r>
              <a:rPr lang="en-US" sz="1200" b="0" i="0" dirty="0">
                <a:solidFill>
                  <a:srgbClr val="000000"/>
                </a:solidFill>
                <a:effectLst/>
                <a:latin typeface="NimbusRomNo9L-Regu"/>
              </a:rPr>
              <a:t>, there are then </a:t>
            </a:r>
            <a:r>
              <a:rPr lang="en-US" sz="1200" b="0" i="0" dirty="0" err="1">
                <a:solidFill>
                  <a:srgbClr val="000000"/>
                </a:solidFill>
                <a:effectLst/>
                <a:latin typeface="NimbusRomNo9L-Regu"/>
              </a:rPr>
              <a:t>unikernel</a:t>
            </a:r>
            <a:r>
              <a:rPr lang="en-US" sz="1200" b="0" i="0" dirty="0">
                <a:solidFill>
                  <a:srgbClr val="000000"/>
                </a:solidFill>
                <a:effectLst/>
                <a:latin typeface="NimbusRomNo9L-Regu"/>
              </a:rPr>
              <a:t> projects that basically are tiny </a:t>
            </a:r>
            <a:r>
              <a:rPr lang="en-US" sz="1200" b="0" i="0" dirty="0" err="1">
                <a:solidFill>
                  <a:srgbClr val="000000"/>
                </a:solidFill>
                <a:effectLst/>
                <a:latin typeface="NimbusRomNo9L-Regu"/>
              </a:rPr>
              <a:t>linux</a:t>
            </a:r>
            <a:r>
              <a:rPr lang="en-US" sz="1200" b="0" i="0" dirty="0">
                <a:solidFill>
                  <a:srgbClr val="000000"/>
                </a:solidFill>
                <a:effectLst/>
                <a:latin typeface="NimbusRomNo9L-Regu"/>
              </a:rPr>
              <a:t> kernels running on</a:t>
            </a:r>
            <a:br>
              <a:rPr lang="en-US" sz="1200" b="0" i="0" dirty="0">
                <a:solidFill>
                  <a:srgbClr val="000000"/>
                </a:solidFill>
                <a:effectLst/>
                <a:latin typeface="NimbusRomNo9L-Regu"/>
              </a:rPr>
            </a:br>
            <a:r>
              <a:rPr lang="en-US" sz="1200" b="0" i="0" dirty="0">
                <a:solidFill>
                  <a:srgbClr val="000000"/>
                </a:solidFill>
                <a:effectLst/>
                <a:latin typeface="NimbusRomNo9L-Regu"/>
              </a:rPr>
              <a:t>low-cost MPUs; or, two, to explore the safety related functionalities, for which multi-core</a:t>
            </a:r>
            <a:br>
              <a:rPr lang="en-US" sz="1200" b="0" i="0" dirty="0">
                <a:solidFill>
                  <a:srgbClr val="000000"/>
                </a:solidFill>
                <a:effectLst/>
                <a:latin typeface="NimbusRomNo9L-Regu"/>
              </a:rPr>
            </a:br>
            <a:r>
              <a:rPr lang="en-US" sz="1200" b="0" i="0" dirty="0">
                <a:solidFill>
                  <a:srgbClr val="000000"/>
                </a:solidFill>
                <a:effectLst/>
                <a:latin typeface="NimbusRomNo9L-Regu"/>
              </a:rPr>
              <a:t>platforms are appropriate to redundancy approaches—with their related multi-core RTOS.</a:t>
            </a:r>
            <a:br>
              <a:rPr lang="en-US" sz="1200" b="0" i="0" dirty="0">
                <a:solidFill>
                  <a:srgbClr val="000000"/>
                </a:solidFill>
                <a:effectLst/>
                <a:latin typeface="NimbusRomNo9L-Regu"/>
              </a:rPr>
            </a:br>
            <a:r>
              <a:rPr lang="en-US" sz="1200" b="0" i="0" dirty="0">
                <a:solidFill>
                  <a:srgbClr val="000000"/>
                </a:solidFill>
                <a:effectLst/>
                <a:latin typeface="NimbusRomNo9L-Regu"/>
              </a:rPr>
              <a:t>Additionally, also in the sense of embedded systems, more complex architectures can be</a:t>
            </a:r>
            <a:br>
              <a:rPr lang="en-US" sz="1200" b="0" i="0" dirty="0">
                <a:solidFill>
                  <a:srgbClr val="000000"/>
                </a:solidFill>
                <a:effectLst/>
                <a:latin typeface="NimbusRomNo9L-Regu"/>
              </a:rPr>
            </a:br>
            <a:r>
              <a:rPr lang="en-US" sz="1200" b="0" i="0" dirty="0">
                <a:solidFill>
                  <a:srgbClr val="000000"/>
                </a:solidFill>
                <a:effectLst/>
                <a:latin typeface="NimbusRomNo9L-Regu"/>
              </a:rPr>
              <a:t>explored, not because the STM32F4xx MCU is not capable enough, but Texas Instruments</a:t>
            </a:r>
            <a:br>
              <a:rPr lang="en-US" sz="1200" b="0" i="0" dirty="0">
                <a:solidFill>
                  <a:srgbClr val="000000"/>
                </a:solidFill>
                <a:effectLst/>
                <a:latin typeface="NimbusRomNo9L-Regu"/>
              </a:rPr>
            </a:br>
            <a:r>
              <a:rPr lang="en-US" sz="1200" b="0" i="0" dirty="0">
                <a:solidFill>
                  <a:srgbClr val="000000"/>
                </a:solidFill>
                <a:effectLst/>
                <a:latin typeface="NimbusRomNo9L-Regu"/>
              </a:rPr>
              <a:t>MCUs emerged during this project as an interesting alternative, as they sometimes offer more</a:t>
            </a:r>
            <a:br>
              <a:rPr lang="en-US" sz="1200" b="0" i="0" dirty="0">
                <a:solidFill>
                  <a:srgbClr val="000000"/>
                </a:solidFill>
                <a:effectLst/>
                <a:latin typeface="NimbusRomNo9L-Regu"/>
              </a:rPr>
            </a:br>
            <a:r>
              <a:rPr lang="en-US" sz="1200" b="0" i="0" dirty="0">
                <a:solidFill>
                  <a:srgbClr val="000000"/>
                </a:solidFill>
                <a:effectLst/>
                <a:latin typeface="NimbusRomNo9L-Regu"/>
              </a:rPr>
              <a:t>features aiming multi-protocol peripherals, even for those that are currently and commonly</a:t>
            </a:r>
            <a:br>
              <a:rPr lang="en-US" sz="1200" b="0" i="0" dirty="0">
                <a:solidFill>
                  <a:srgbClr val="000000"/>
                </a:solidFill>
                <a:effectLst/>
                <a:latin typeface="NimbusRomNo9L-Regu"/>
              </a:rPr>
            </a:br>
            <a:r>
              <a:rPr lang="en-US" sz="1200" b="0" i="0" dirty="0">
                <a:solidFill>
                  <a:srgbClr val="000000"/>
                </a:solidFill>
                <a:effectLst/>
                <a:latin typeface="NimbusRomNo9L-Regu"/>
              </a:rPr>
              <a:t>integrated through ASICs like IO-LINK or BISS-C interfaces. Finally, it could be summarized</a:t>
            </a:r>
            <a:br>
              <a:rPr lang="en-US" sz="1200" b="0" i="0" dirty="0">
                <a:solidFill>
                  <a:srgbClr val="000000"/>
                </a:solidFill>
                <a:effectLst/>
                <a:latin typeface="NimbusRomNo9L-Regu"/>
              </a:rPr>
            </a:br>
            <a:r>
              <a:rPr lang="en-US" sz="1200" b="0" i="0" dirty="0">
                <a:solidFill>
                  <a:srgbClr val="000000"/>
                </a:solidFill>
                <a:effectLst/>
                <a:latin typeface="NimbusRomNo9L-Regu"/>
              </a:rPr>
              <a:t>that the Research Project achieved the main goal of developing a flexible device for further</a:t>
            </a:r>
            <a:br>
              <a:rPr lang="en-US" sz="1200" b="0" i="0" dirty="0">
                <a:solidFill>
                  <a:srgbClr val="000000"/>
                </a:solidFill>
                <a:effectLst/>
                <a:latin typeface="NimbusRomNo9L-Regu"/>
              </a:rPr>
            </a:br>
            <a:r>
              <a:rPr lang="en-US" sz="1200" b="0" i="0" dirty="0">
                <a:solidFill>
                  <a:srgbClr val="000000"/>
                </a:solidFill>
                <a:effectLst/>
                <a:latin typeface="NimbusRomNo9L-Regu"/>
              </a:rPr>
              <a:t>industrial interfaces.</a:t>
            </a:r>
            <a:r>
              <a:rPr lang="en-US" dirty="0"/>
              <a:t> </a:t>
            </a:r>
            <a:br>
              <a:rPr lang="en-US" dirty="0"/>
            </a:br>
            <a:endParaRPr lang="en-US" dirty="0"/>
          </a:p>
          <a:p>
            <a:endParaRPr lang="en-US" dirty="0"/>
          </a:p>
        </p:txBody>
      </p:sp>
      <p:sp>
        <p:nvSpPr>
          <p:cNvPr id="4" name="Slide Number Placeholder 3"/>
          <p:cNvSpPr>
            <a:spLocks noGrp="1"/>
          </p:cNvSpPr>
          <p:nvPr>
            <p:ph type="sldNum" sz="quarter" idx="5"/>
          </p:nvPr>
        </p:nvSpPr>
        <p:spPr/>
        <p:txBody>
          <a:bodyPr/>
          <a:lstStyle/>
          <a:p>
            <a:fld id="{12F676CB-30B1-4750-8B63-A054314F31E1}" type="slidenum">
              <a:rPr lang="en-US" smtClean="0"/>
              <a:t>18</a:t>
            </a:fld>
            <a:endParaRPr lang="en-US"/>
          </a:p>
        </p:txBody>
      </p:sp>
    </p:spTree>
    <p:extLst>
      <p:ext uri="{BB962C8B-B14F-4D97-AF65-F5344CB8AC3E}">
        <p14:creationId xmlns:p14="http://schemas.microsoft.com/office/powerpoint/2010/main" val="37501395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9" name="Parallelogramm 8"/>
          <p:cNvSpPr/>
          <p:nvPr/>
        </p:nvSpPr>
        <p:spPr>
          <a:xfrm>
            <a:off x="5102230" y="4982651"/>
            <a:ext cx="6696744" cy="72008"/>
          </a:xfrm>
          <a:prstGeom prst="parallelogram">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htwinkliges Dreieck 5"/>
          <p:cNvSpPr>
            <a:spLocks noChangeAspect="1"/>
          </p:cNvSpPr>
          <p:nvPr/>
        </p:nvSpPr>
        <p:spPr>
          <a:xfrm rot="5400000">
            <a:off x="142279" y="0"/>
            <a:ext cx="6552000" cy="6552000"/>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htwinkliges Dreieck 4"/>
          <p:cNvSpPr>
            <a:spLocks/>
          </p:cNvSpPr>
          <p:nvPr/>
        </p:nvSpPr>
        <p:spPr>
          <a:xfrm rot="5400000">
            <a:off x="-1721" y="0"/>
            <a:ext cx="6480000" cy="6480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umsplatzhalter 6"/>
          <p:cNvSpPr txBox="1">
            <a:spLocks/>
          </p:cNvSpPr>
          <p:nvPr/>
        </p:nvSpPr>
        <p:spPr>
          <a:xfrm>
            <a:off x="423844"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dirty="0"/>
              <a:t>© HAN‘S</a:t>
            </a:r>
            <a:r>
              <a:rPr lang="de-CH" dirty="0"/>
              <a:t> ROBOT GERMANY GMBH </a:t>
            </a:r>
            <a:r>
              <a:rPr lang="de-DE" baseline="0" dirty="0"/>
              <a:t>| 2020 | CONFIDENTIAL</a:t>
            </a:r>
            <a:endParaRPr lang="de-CH" dirty="0"/>
          </a:p>
        </p:txBody>
      </p:sp>
      <p:sp>
        <p:nvSpPr>
          <p:cNvPr id="8" name="Parallelogramm 7"/>
          <p:cNvSpPr/>
          <p:nvPr/>
        </p:nvSpPr>
        <p:spPr>
          <a:xfrm>
            <a:off x="5030222" y="4951231"/>
            <a:ext cx="6696744" cy="72008"/>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el 1"/>
          <p:cNvSpPr>
            <a:spLocks noGrp="1"/>
          </p:cNvSpPr>
          <p:nvPr>
            <p:ph type="title" hasCustomPrompt="1"/>
          </p:nvPr>
        </p:nvSpPr>
        <p:spPr>
          <a:xfrm>
            <a:off x="5057323" y="4422287"/>
            <a:ext cx="6726690" cy="568309"/>
          </a:xfrm>
          <a:prstGeom prst="rect">
            <a:avLst/>
          </a:prstGeom>
        </p:spPr>
        <p:txBody>
          <a:bodyPr/>
          <a:lstStyle>
            <a:lvl1pPr algn="l">
              <a:defRPr sz="2800" b="0" baseline="0">
                <a:latin typeface="+mj-lt"/>
              </a:defRPr>
            </a:lvl1pPr>
          </a:lstStyle>
          <a:p>
            <a:r>
              <a:rPr lang="en-US" noProof="0" dirty="0"/>
              <a:t>Klick for Editing Master</a:t>
            </a:r>
          </a:p>
        </p:txBody>
      </p:sp>
      <p:pic>
        <p:nvPicPr>
          <p:cNvPr id="14" name="Grafik 13">
            <a:extLst>
              <a:ext uri="{FF2B5EF4-FFF2-40B4-BE49-F238E27FC236}">
                <a16:creationId xmlns:a16="http://schemas.microsoft.com/office/drawing/2014/main" id="{FE4FD56A-95B2-48F8-A6BD-81646B8EB5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2842" y="281545"/>
            <a:ext cx="3965786" cy="576000"/>
          </a:xfrm>
          <a:prstGeom prst="rect">
            <a:avLst/>
          </a:prstGeom>
        </p:spPr>
      </p:pic>
    </p:spTree>
    <p:extLst>
      <p:ext uri="{BB962C8B-B14F-4D97-AF65-F5344CB8AC3E}">
        <p14:creationId xmlns:p14="http://schemas.microsoft.com/office/powerpoint/2010/main" val="3433278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_Benutzerdefiniertes Layout">
    <p:spTree>
      <p:nvGrpSpPr>
        <p:cNvPr id="1" name=""/>
        <p:cNvGrpSpPr/>
        <p:nvPr/>
      </p:nvGrpSpPr>
      <p:grpSpPr>
        <a:xfrm>
          <a:off x="0" y="0"/>
          <a:ext cx="0" cy="0"/>
          <a:chOff x="0" y="0"/>
          <a:chExt cx="0" cy="0"/>
        </a:xfrm>
      </p:grpSpPr>
      <p:pic>
        <p:nvPicPr>
          <p:cNvPr id="7" name="Picture 2" descr="https://0.rc.xiniu.com/g2/M00/22/7B/CgAGfFx9B9eADIOQAARGriAtAXY715.jpg">
            <a:extLst>
              <a:ext uri="{FF2B5EF4-FFF2-40B4-BE49-F238E27FC236}">
                <a16:creationId xmlns:a16="http://schemas.microsoft.com/office/drawing/2014/main" id="{D1B7E5D8-7B36-47CC-B041-63919650396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200" r="16914"/>
          <a:stretch/>
        </p:blipFill>
        <p:spPr bwMode="auto">
          <a:xfrm flipH="1">
            <a:off x="0" y="0"/>
            <a:ext cx="12197425" cy="6858000"/>
          </a:xfrm>
          <a:prstGeom prst="rect">
            <a:avLst/>
          </a:prstGeom>
          <a:noFill/>
          <a:extLst>
            <a:ext uri="{909E8E84-426E-40DD-AFC4-6F175D3DCCD1}">
              <a14:hiddenFill xmlns:a14="http://schemas.microsoft.com/office/drawing/2010/main">
                <a:solidFill>
                  <a:srgbClr val="FFFFFF"/>
                </a:solidFill>
              </a14:hiddenFill>
            </a:ext>
          </a:extLst>
        </p:spPr>
      </p:pic>
      <p:sp>
        <p:nvSpPr>
          <p:cNvPr id="11" name="Titel 1"/>
          <p:cNvSpPr>
            <a:spLocks noGrp="1"/>
          </p:cNvSpPr>
          <p:nvPr>
            <p:ph type="title" hasCustomPrompt="1"/>
          </p:nvPr>
        </p:nvSpPr>
        <p:spPr>
          <a:xfrm>
            <a:off x="423845" y="333375"/>
            <a:ext cx="10303507" cy="471587"/>
          </a:xfrm>
          <a:prstGeom prst="rect">
            <a:avLst/>
          </a:prstGeom>
        </p:spPr>
        <p:txBody>
          <a:bodyPr/>
          <a:lstStyle>
            <a:lvl1pPr algn="l">
              <a:defRPr sz="2400" b="0">
                <a:solidFill>
                  <a:schemeClr val="bg1"/>
                </a:solidFill>
                <a:latin typeface="+mj-lt"/>
              </a:defRPr>
            </a:lvl1pPr>
          </a:lstStyle>
          <a:p>
            <a:r>
              <a:rPr lang="en-US" noProof="0" dirty="0"/>
              <a:t>Klick for Editing Master</a:t>
            </a:r>
          </a:p>
        </p:txBody>
      </p:sp>
      <p:sp>
        <p:nvSpPr>
          <p:cNvPr id="12" name="Textplatzhalter 6"/>
          <p:cNvSpPr>
            <a:spLocks noGrp="1"/>
          </p:cNvSpPr>
          <p:nvPr>
            <p:ph type="body" sz="quarter" idx="10" hasCustomPrompt="1"/>
          </p:nvPr>
        </p:nvSpPr>
        <p:spPr>
          <a:xfrm>
            <a:off x="423845" y="1268139"/>
            <a:ext cx="11358947" cy="5252119"/>
          </a:xfrm>
          <a:prstGeom prst="rect">
            <a:avLst/>
          </a:prstGeom>
        </p:spPr>
        <p:txBody>
          <a:bodyPr/>
          <a:lstStyle>
            <a:lvl1pPr marL="342900" indent="-342900">
              <a:buFont typeface="Calibri Light" panose="020F0302020204030204" pitchFamily="34" charset="0"/>
              <a:buChar char="»"/>
              <a:defRPr sz="1800">
                <a:solidFill>
                  <a:schemeClr val="bg1"/>
                </a:solidFill>
              </a:defRPr>
            </a:lvl1pPr>
            <a:lvl2pPr marL="742950" indent="-285750">
              <a:buFont typeface="Calibri Light" panose="020F0302020204030204" pitchFamily="34" charset="0"/>
              <a:buChar char="»"/>
              <a:defRPr sz="1600" baseline="0">
                <a:solidFill>
                  <a:schemeClr val="bg1"/>
                </a:solidFill>
              </a:defRPr>
            </a:lvl2pPr>
            <a:lvl3pPr marL="1143000" indent="-228600">
              <a:buFont typeface="Calibri Light" panose="020F0302020204030204" pitchFamily="34" charset="0"/>
              <a:buChar char="»"/>
              <a:defRPr sz="1600">
                <a:solidFill>
                  <a:schemeClr val="bg1"/>
                </a:solidFill>
              </a:defRPr>
            </a:lvl3pPr>
            <a:lvl4pPr marL="1600200" indent="-228600">
              <a:buFont typeface="Calibri Light" panose="020F0302020204030204" pitchFamily="34" charset="0"/>
              <a:buChar char="»"/>
              <a:defRPr sz="1600">
                <a:solidFill>
                  <a:schemeClr val="bg1"/>
                </a:solidFill>
              </a:defRPr>
            </a:lvl4pPr>
            <a:lvl5pPr marL="2057400" indent="-228600">
              <a:buFont typeface="Calibri Light" panose="020F0302020204030204" pitchFamily="34" charset="0"/>
              <a:buChar char="»"/>
              <a:defRPr sz="1600">
                <a:solidFill>
                  <a:schemeClr val="bg1"/>
                </a:solidFill>
              </a:defRPr>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pic>
        <p:nvPicPr>
          <p:cNvPr id="8" name="Grafik 7">
            <a:extLst>
              <a:ext uri="{FF2B5EF4-FFF2-40B4-BE49-F238E27FC236}">
                <a16:creationId xmlns:a16="http://schemas.microsoft.com/office/drawing/2014/main" id="{A844B387-6D8D-4347-997F-7AEC694007DF}"/>
              </a:ext>
            </a:extLst>
          </p:cNvPr>
          <p:cNvPicPr>
            <a:picLocks noChangeAspect="1"/>
          </p:cNvPicPr>
          <p:nvPr/>
        </p:nvPicPr>
        <p:blipFill rotWithShape="1">
          <a:blip r:embed="rId3">
            <a:extLst>
              <a:ext uri="{28A0092B-C50C-407E-A947-70E740481C1C}">
                <a14:useLocalDpi xmlns:a14="http://schemas.microsoft.com/office/drawing/2010/main" val="0"/>
              </a:ext>
            </a:extLst>
          </a:blip>
          <a:srcRect l="84935"/>
          <a:stretch/>
        </p:blipFill>
        <p:spPr>
          <a:xfrm>
            <a:off x="11151196" y="281545"/>
            <a:ext cx="597431" cy="576000"/>
          </a:xfrm>
          <a:prstGeom prst="rect">
            <a:avLst/>
          </a:prstGeom>
        </p:spPr>
      </p:pic>
      <p:sp>
        <p:nvSpPr>
          <p:cNvPr id="9" name="Datumsplatzhalter 6">
            <a:extLst>
              <a:ext uri="{FF2B5EF4-FFF2-40B4-BE49-F238E27FC236}">
                <a16:creationId xmlns:a16="http://schemas.microsoft.com/office/drawing/2014/main" id="{AA716F8C-BD59-4CA2-A275-BF7945CE0D0D}"/>
              </a:ext>
            </a:extLst>
          </p:cNvPr>
          <p:cNvSpPr txBox="1">
            <a:spLocks/>
          </p:cNvSpPr>
          <p:nvPr/>
        </p:nvSpPr>
        <p:spPr>
          <a:xfrm>
            <a:off x="423844"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dirty="0"/>
              <a:t>© HAN‘S</a:t>
            </a:r>
            <a:r>
              <a:rPr lang="de-CH" dirty="0"/>
              <a:t> ROBOT GERMANY GMBH </a:t>
            </a:r>
            <a:r>
              <a:rPr lang="de-DE" baseline="0" dirty="0"/>
              <a:t>| 2020 | CONFIDENTIAL</a:t>
            </a:r>
            <a:endParaRPr lang="de-CH" dirty="0"/>
          </a:p>
        </p:txBody>
      </p:sp>
    </p:spTree>
    <p:extLst>
      <p:ext uri="{BB962C8B-B14F-4D97-AF65-F5344CB8AC3E}">
        <p14:creationId xmlns:p14="http://schemas.microsoft.com/office/powerpoint/2010/main" val="1495261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Title">
    <p:spTree>
      <p:nvGrpSpPr>
        <p:cNvPr id="1" name=""/>
        <p:cNvGrpSpPr/>
        <p:nvPr/>
      </p:nvGrpSpPr>
      <p:grpSpPr>
        <a:xfrm>
          <a:off x="0" y="0"/>
          <a:ext cx="0" cy="0"/>
          <a:chOff x="0" y="0"/>
          <a:chExt cx="0" cy="0"/>
        </a:xfrm>
      </p:grpSpPr>
      <p:grpSp>
        <p:nvGrpSpPr>
          <p:cNvPr id="11" name="Gruppieren 10"/>
          <p:cNvGrpSpPr/>
          <p:nvPr/>
        </p:nvGrpSpPr>
        <p:grpSpPr>
          <a:xfrm rot="10800000">
            <a:off x="0" y="-4679410"/>
            <a:ext cx="12191999" cy="11545647"/>
            <a:chOff x="-1721" y="0"/>
            <a:chExt cx="6587897" cy="6480000"/>
          </a:xfrm>
        </p:grpSpPr>
        <p:sp>
          <p:nvSpPr>
            <p:cNvPr id="12" name="Rechtwinkliges Dreieck 11"/>
            <p:cNvSpPr>
              <a:spLocks noChangeAspect="1"/>
            </p:cNvSpPr>
            <p:nvPr userDrawn="1"/>
          </p:nvSpPr>
          <p:spPr>
            <a:xfrm rot="5400000">
              <a:off x="2813556" y="939"/>
              <a:ext cx="3772619" cy="3772620"/>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htwinkliges Dreieck 12"/>
            <p:cNvSpPr>
              <a:spLocks/>
            </p:cNvSpPr>
            <p:nvPr userDrawn="1"/>
          </p:nvSpPr>
          <p:spPr>
            <a:xfrm rot="5400000">
              <a:off x="-1721" y="0"/>
              <a:ext cx="6480000" cy="6480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hteck 15"/>
          <p:cNvSpPr/>
          <p:nvPr/>
        </p:nvSpPr>
        <p:spPr>
          <a:xfrm>
            <a:off x="6023992" y="-4689460"/>
            <a:ext cx="6168007" cy="467941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el 1"/>
          <p:cNvSpPr>
            <a:spLocks noGrp="1"/>
          </p:cNvSpPr>
          <p:nvPr>
            <p:ph type="title" hasCustomPrompt="1"/>
          </p:nvPr>
        </p:nvSpPr>
        <p:spPr>
          <a:xfrm>
            <a:off x="5057323" y="4422287"/>
            <a:ext cx="6726690" cy="568309"/>
          </a:xfrm>
          <a:prstGeom prst="rect">
            <a:avLst/>
          </a:prstGeom>
        </p:spPr>
        <p:txBody>
          <a:bodyPr/>
          <a:lstStyle>
            <a:lvl1pPr algn="l">
              <a:defRPr sz="2800" b="0" baseline="0">
                <a:solidFill>
                  <a:schemeClr val="bg1"/>
                </a:solidFill>
                <a:latin typeface="+mj-lt"/>
              </a:defRPr>
            </a:lvl1pPr>
          </a:lstStyle>
          <a:p>
            <a:r>
              <a:rPr lang="en-US" noProof="0" dirty="0"/>
              <a:t>Klick for Editing Master</a:t>
            </a:r>
          </a:p>
        </p:txBody>
      </p:sp>
      <p:pic>
        <p:nvPicPr>
          <p:cNvPr id="15" name="Grafik 14">
            <a:extLst>
              <a:ext uri="{FF2B5EF4-FFF2-40B4-BE49-F238E27FC236}">
                <a16:creationId xmlns:a16="http://schemas.microsoft.com/office/drawing/2014/main" id="{4661BA5D-FB2C-433E-A123-56F39143C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2844" y="281545"/>
            <a:ext cx="3965784" cy="576000"/>
          </a:xfrm>
          <a:prstGeom prst="rect">
            <a:avLst/>
          </a:prstGeom>
        </p:spPr>
      </p:pic>
      <p:sp>
        <p:nvSpPr>
          <p:cNvPr id="9" name="Datumsplatzhalter 6">
            <a:extLst>
              <a:ext uri="{FF2B5EF4-FFF2-40B4-BE49-F238E27FC236}">
                <a16:creationId xmlns:a16="http://schemas.microsoft.com/office/drawing/2014/main" id="{F2B04C8A-06B6-4948-8FDC-08C213F2EFE3}"/>
              </a:ext>
            </a:extLst>
          </p:cNvPr>
          <p:cNvSpPr txBox="1">
            <a:spLocks/>
          </p:cNvSpPr>
          <p:nvPr/>
        </p:nvSpPr>
        <p:spPr>
          <a:xfrm>
            <a:off x="423844"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dirty="0"/>
              <a:t>© HAN‘S</a:t>
            </a:r>
            <a:r>
              <a:rPr lang="de-CH" dirty="0"/>
              <a:t> ROBOT GERMANY GMBH </a:t>
            </a:r>
            <a:r>
              <a:rPr lang="de-DE" baseline="0" dirty="0"/>
              <a:t>| 2020 | CONFIDENTIAL</a:t>
            </a:r>
            <a:endParaRPr lang="de-CH" dirty="0"/>
          </a:p>
        </p:txBody>
      </p:sp>
    </p:spTree>
    <p:extLst>
      <p:ext uri="{BB962C8B-B14F-4D97-AF65-F5344CB8AC3E}">
        <p14:creationId xmlns:p14="http://schemas.microsoft.com/office/powerpoint/2010/main" val="3919320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_Benutzerdefiniertes Layout">
    <p:spTree>
      <p:nvGrpSpPr>
        <p:cNvPr id="1" name=""/>
        <p:cNvGrpSpPr/>
        <p:nvPr/>
      </p:nvGrpSpPr>
      <p:grpSpPr>
        <a:xfrm>
          <a:off x="0" y="0"/>
          <a:ext cx="0" cy="0"/>
          <a:chOff x="0" y="0"/>
          <a:chExt cx="0" cy="0"/>
        </a:xfrm>
      </p:grpSpPr>
      <p:sp>
        <p:nvSpPr>
          <p:cNvPr id="4" name="Rechteck 3"/>
          <p:cNvSpPr/>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feld 6"/>
          <p:cNvSpPr txBox="1"/>
          <p:nvPr/>
        </p:nvSpPr>
        <p:spPr>
          <a:xfrm>
            <a:off x="407987" y="1905252"/>
            <a:ext cx="11376025" cy="1739772"/>
          </a:xfrm>
          <a:prstGeom prst="rect">
            <a:avLst/>
          </a:prstGeom>
          <a:noFill/>
        </p:spPr>
        <p:txBody>
          <a:bodyPr wrap="square" rtlCol="0">
            <a:spAutoFit/>
          </a:bodyPr>
          <a:lstStyle/>
          <a:p>
            <a:pPr algn="just">
              <a:lnSpc>
                <a:spcPct val="130000"/>
              </a:lnSpc>
            </a:pPr>
            <a:r>
              <a:rPr lang="de-DE" sz="1400" dirty="0">
                <a:solidFill>
                  <a:schemeClr val="accent6"/>
                </a:solidFill>
              </a:rPr>
              <a:t>Dieses Dokument und alle darin enthaltenen Informationen sind das alleinige Eigentum von HAN‘S ROBOT GERMANY. Die Zustellung dieses Dokumentes oder die Offenlegung seines Inhalts begründen keine Rechte am geistigen Eigentum. Dieses Dokument darf ohne die ausdrückliche schriftliche Genehmigung von HAN‘S ROBOT GERMANY nicht vervielfältigt oder einem Dritten gegenüber enthüllt werden. Dieses Dokument und sein Inhalt dürfen nur zu bestimmungsgemäßen Zwecken verwendet werden. Die in diesem Dokument gemachten Aussagen stellen kein Angebot dar. Sie wurden auf der Grundlage der aufgeführten Annahmen und in gutem Glauben gemacht. Wenn die zugehörigen Begründungen für diese Aussagen nicht angegeben sind, ist HAN‘S ROBOT GERMANY gern bereit, deren Grundlage zu erläutern.</a:t>
            </a:r>
          </a:p>
        </p:txBody>
      </p:sp>
      <p:sp>
        <p:nvSpPr>
          <p:cNvPr id="8" name="Textfeld 7"/>
          <p:cNvSpPr txBox="1"/>
          <p:nvPr/>
        </p:nvSpPr>
        <p:spPr>
          <a:xfrm>
            <a:off x="407987" y="4212906"/>
            <a:ext cx="11376025" cy="1459695"/>
          </a:xfrm>
          <a:prstGeom prst="rect">
            <a:avLst/>
          </a:prstGeom>
          <a:noFill/>
        </p:spPr>
        <p:txBody>
          <a:bodyPr wrap="square" rtlCol="0">
            <a:spAutoFit/>
          </a:bodyPr>
          <a:lstStyle/>
          <a:p>
            <a:pPr algn="just">
              <a:lnSpc>
                <a:spcPct val="130000"/>
              </a:lnSpc>
            </a:pPr>
            <a:r>
              <a:rPr lang="en-US" sz="1400" dirty="0">
                <a:solidFill>
                  <a:schemeClr val="accent6"/>
                </a:solidFill>
              </a:rPr>
              <a:t>This document and all information contained herein is the sole property of </a:t>
            </a:r>
            <a:r>
              <a:rPr lang="de-DE" sz="1400" dirty="0">
                <a:solidFill>
                  <a:schemeClr val="accent6"/>
                </a:solidFill>
              </a:rPr>
              <a:t>HAN‘S ROBOT GERMANY</a:t>
            </a:r>
            <a:r>
              <a:rPr lang="en-US" sz="1400" dirty="0">
                <a:solidFill>
                  <a:schemeClr val="accent6"/>
                </a:solidFill>
              </a:rPr>
              <a:t>. No intellectual property rights are granted by the delivery of this document or the disclosure of its content. This document shall not be reproduced or disclosed to a third party without the express written consent of </a:t>
            </a:r>
            <a:r>
              <a:rPr lang="de-DE" sz="1400" dirty="0">
                <a:solidFill>
                  <a:schemeClr val="accent6"/>
                </a:solidFill>
              </a:rPr>
              <a:t>HAN‘S ROBOT GERMANY</a:t>
            </a:r>
            <a:r>
              <a:rPr lang="en-US" sz="1400" dirty="0">
                <a:solidFill>
                  <a:schemeClr val="accent6"/>
                </a:solidFill>
              </a:rPr>
              <a:t>. This document and its content shall not be used for any purpose other than that for which it is supplied. The statements made herein do not constitute an offer. They are based on the mentioned assumptions and are expressed in good faith. Where the supporting grounds for these statements are not shown, </a:t>
            </a:r>
            <a:r>
              <a:rPr lang="de-DE" sz="1400" dirty="0">
                <a:solidFill>
                  <a:schemeClr val="accent6"/>
                </a:solidFill>
              </a:rPr>
              <a:t>HAN‘S ROBOT GERMANY </a:t>
            </a:r>
            <a:r>
              <a:rPr lang="en-US" sz="1400" dirty="0">
                <a:solidFill>
                  <a:schemeClr val="accent6"/>
                </a:solidFill>
              </a:rPr>
              <a:t>will be pleased to explain the basis thereof.</a:t>
            </a:r>
            <a:endParaRPr lang="de-DE" sz="1400" dirty="0">
              <a:solidFill>
                <a:schemeClr val="accent6"/>
              </a:solidFill>
            </a:endParaRPr>
          </a:p>
        </p:txBody>
      </p:sp>
      <p:sp>
        <p:nvSpPr>
          <p:cNvPr id="9" name="Textfeld 8"/>
          <p:cNvSpPr txBox="1"/>
          <p:nvPr/>
        </p:nvSpPr>
        <p:spPr>
          <a:xfrm>
            <a:off x="407988" y="333375"/>
            <a:ext cx="8390774" cy="1015663"/>
          </a:xfrm>
          <a:prstGeom prst="rect">
            <a:avLst/>
          </a:prstGeom>
          <a:noFill/>
        </p:spPr>
        <p:txBody>
          <a:bodyPr wrap="square" rtlCol="0">
            <a:spAutoFit/>
          </a:bodyPr>
          <a:lstStyle/>
          <a:p>
            <a:pPr algn="l"/>
            <a:r>
              <a:rPr lang="en-US" sz="2000" dirty="0">
                <a:solidFill>
                  <a:schemeClr val="accent6"/>
                </a:solidFill>
              </a:rPr>
              <a:t>© by HAN‘S ROBOT GERMANY</a:t>
            </a:r>
            <a:br>
              <a:rPr lang="en-US" sz="2000" dirty="0">
                <a:solidFill>
                  <a:schemeClr val="accent6"/>
                </a:solidFill>
              </a:rPr>
            </a:br>
            <a:r>
              <a:rPr lang="en-US" sz="2000" dirty="0">
                <a:solidFill>
                  <a:schemeClr val="accent6"/>
                </a:solidFill>
              </a:rPr>
              <a:t>All Rights reserved.</a:t>
            </a:r>
            <a:br>
              <a:rPr lang="en-US" sz="2000" dirty="0">
                <a:solidFill>
                  <a:schemeClr val="accent6"/>
                </a:solidFill>
              </a:rPr>
            </a:br>
            <a:r>
              <a:rPr lang="en-US" sz="2000" dirty="0">
                <a:solidFill>
                  <a:schemeClr val="accent6"/>
                </a:solidFill>
              </a:rPr>
              <a:t>Confidential and proprietary document.</a:t>
            </a:r>
            <a:endParaRPr lang="de-DE" sz="2000" dirty="0">
              <a:solidFill>
                <a:schemeClr val="accent6"/>
              </a:solidFill>
            </a:endParaRPr>
          </a:p>
        </p:txBody>
      </p:sp>
      <p:pic>
        <p:nvPicPr>
          <p:cNvPr id="10" name="Grafik 9">
            <a:extLst>
              <a:ext uri="{FF2B5EF4-FFF2-40B4-BE49-F238E27FC236}">
                <a16:creationId xmlns:a16="http://schemas.microsoft.com/office/drawing/2014/main" id="{059313A6-DA11-430F-B21D-FC67113CF0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2844" y="281545"/>
            <a:ext cx="3965784" cy="576000"/>
          </a:xfrm>
          <a:prstGeom prst="rect">
            <a:avLst/>
          </a:prstGeom>
        </p:spPr>
      </p:pic>
      <p:sp>
        <p:nvSpPr>
          <p:cNvPr id="11" name="Datumsplatzhalter 6">
            <a:extLst>
              <a:ext uri="{FF2B5EF4-FFF2-40B4-BE49-F238E27FC236}">
                <a16:creationId xmlns:a16="http://schemas.microsoft.com/office/drawing/2014/main" id="{4451F859-2A21-401F-9A0D-1DAED1E2368A}"/>
              </a:ext>
            </a:extLst>
          </p:cNvPr>
          <p:cNvSpPr txBox="1">
            <a:spLocks/>
          </p:cNvSpPr>
          <p:nvPr/>
        </p:nvSpPr>
        <p:spPr>
          <a:xfrm>
            <a:off x="423844"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dirty="0"/>
              <a:t>© HAN‘S</a:t>
            </a:r>
            <a:r>
              <a:rPr lang="de-CH" dirty="0"/>
              <a:t> ROBOT GERMANY GMBH </a:t>
            </a:r>
            <a:r>
              <a:rPr lang="de-DE" baseline="0" dirty="0"/>
              <a:t>| 2020 | CONFIDENTIAL</a:t>
            </a:r>
            <a:endParaRPr lang="de-CH" dirty="0"/>
          </a:p>
        </p:txBody>
      </p:sp>
    </p:spTree>
    <p:extLst>
      <p:ext uri="{BB962C8B-B14F-4D97-AF65-F5344CB8AC3E}">
        <p14:creationId xmlns:p14="http://schemas.microsoft.com/office/powerpoint/2010/main" val="13412399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a:prstGeom prst="rect">
            <a:avLst/>
          </a:prstGeom>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a:xfrm>
            <a:off x="1097280" y="1845734"/>
            <a:ext cx="10058400" cy="402336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endParaRPr lang="en-US"/>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762716CC-9EAA-40BB-935E-C15E83DD3B67}" type="slidenum">
              <a:rPr lang="en-US" smtClean="0"/>
              <a:t>‹#›</a:t>
            </a:fld>
            <a:endParaRPr lang="en-US"/>
          </a:p>
        </p:txBody>
      </p:sp>
    </p:spTree>
    <p:extLst>
      <p:ext uri="{BB962C8B-B14F-4D97-AF65-F5344CB8AC3E}">
        <p14:creationId xmlns:p14="http://schemas.microsoft.com/office/powerpoint/2010/main" val="29662169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758952"/>
            <a:ext cx="10058400" cy="3566160"/>
          </a:xfrm>
          <a:prstGeom prst="rect">
            <a:avLst/>
          </a:prstGeo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a:prstGeom prst="rect">
            <a:avLst/>
          </a:prstGeo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097280" y="6459785"/>
            <a:ext cx="2472271" cy="365125"/>
          </a:xfrm>
          <a:prstGeom prst="rect">
            <a:avLst/>
          </a:prstGeom>
        </p:spPr>
        <p:txBody>
          <a:bodyPr/>
          <a:lstStyle/>
          <a:p>
            <a:endParaRPr lang="en-US"/>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762716CC-9EAA-40BB-935E-C15E83DD3B67}" type="slidenum">
              <a:rPr lang="en-US" smtClean="0"/>
              <a:t>‹#›</a:t>
            </a:fld>
            <a:endParaRPr lang="en-US"/>
          </a:p>
        </p:txBody>
      </p:sp>
    </p:spTree>
    <p:extLst>
      <p:ext uri="{BB962C8B-B14F-4D97-AF65-F5344CB8AC3E}">
        <p14:creationId xmlns:p14="http://schemas.microsoft.com/office/powerpoint/2010/main" val="3101749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Plain">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23845" y="333375"/>
            <a:ext cx="10280668" cy="471587"/>
          </a:xfrm>
          <a:prstGeom prst="rect">
            <a:avLst/>
          </a:prstGeom>
        </p:spPr>
        <p:txBody>
          <a:bodyPr/>
          <a:lstStyle>
            <a:lvl1pPr algn="l">
              <a:defRPr sz="2400" b="0">
                <a:latin typeface="+mj-lt"/>
              </a:defRPr>
            </a:lvl1pPr>
          </a:lstStyle>
          <a:p>
            <a:r>
              <a:rPr lang="en-US" noProof="0" dirty="0"/>
              <a:t>Klick for Editing Master</a:t>
            </a:r>
          </a:p>
        </p:txBody>
      </p:sp>
      <p:sp>
        <p:nvSpPr>
          <p:cNvPr id="7" name="Textplatzhalter 6"/>
          <p:cNvSpPr>
            <a:spLocks noGrp="1"/>
          </p:cNvSpPr>
          <p:nvPr>
            <p:ph type="body" sz="quarter" idx="10" hasCustomPrompt="1"/>
          </p:nvPr>
        </p:nvSpPr>
        <p:spPr>
          <a:xfrm>
            <a:off x="423844" y="1268139"/>
            <a:ext cx="11360169" cy="5252119"/>
          </a:xfrm>
          <a:prstGeom prst="rect">
            <a:avLst/>
          </a:prstGeom>
        </p:spPr>
        <p:txBody>
          <a:bodyPr/>
          <a:lstStyle>
            <a:lvl1pPr marL="342900" indent="-342900">
              <a:buFont typeface="Calibri Light" panose="020F0302020204030204" pitchFamily="34" charset="0"/>
              <a:buChar char="»"/>
              <a:defRPr sz="1800"/>
            </a:lvl1pPr>
            <a:lvl2pPr marL="742950" indent="-285750">
              <a:buFont typeface="Calibri Light" panose="020F0302020204030204" pitchFamily="34" charset="0"/>
              <a:buChar char="»"/>
              <a:defRPr sz="1600" baseline="0"/>
            </a:lvl2pPr>
            <a:lvl3pPr marL="1143000" indent="-228600">
              <a:buFont typeface="Calibri Light" panose="020F0302020204030204" pitchFamily="34" charset="0"/>
              <a:buChar char="»"/>
              <a:defRPr sz="1600"/>
            </a:lvl3pPr>
            <a:lvl4pPr marL="1600200" indent="-228600">
              <a:buFont typeface="Calibri Light" panose="020F0302020204030204" pitchFamily="34" charset="0"/>
              <a:buChar char="»"/>
              <a:defRPr sz="1600"/>
            </a:lvl4pPr>
            <a:lvl5pPr marL="2057400" indent="-228600">
              <a:buFont typeface="Calibri Light" panose="020F0302020204030204" pitchFamily="34" charset="0"/>
              <a:buChar char="»"/>
              <a:defRPr sz="1600"/>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pic>
        <p:nvPicPr>
          <p:cNvPr id="8" name="Grafik 7">
            <a:extLst>
              <a:ext uri="{FF2B5EF4-FFF2-40B4-BE49-F238E27FC236}">
                <a16:creationId xmlns:a16="http://schemas.microsoft.com/office/drawing/2014/main" id="{6555EF67-688C-4AB0-8C1F-159C9F947DB9}"/>
              </a:ext>
            </a:extLst>
          </p:cNvPr>
          <p:cNvPicPr>
            <a:picLocks noChangeAspect="1"/>
          </p:cNvPicPr>
          <p:nvPr/>
        </p:nvPicPr>
        <p:blipFill rotWithShape="1">
          <a:blip r:embed="rId2">
            <a:extLst>
              <a:ext uri="{28A0092B-C50C-407E-A947-70E740481C1C}">
                <a14:useLocalDpi xmlns:a14="http://schemas.microsoft.com/office/drawing/2010/main" val="0"/>
              </a:ext>
            </a:extLst>
          </a:blip>
          <a:srcRect l="84566"/>
          <a:stretch/>
        </p:blipFill>
        <p:spPr>
          <a:xfrm>
            <a:off x="11136560" y="281545"/>
            <a:ext cx="612068" cy="576000"/>
          </a:xfrm>
          <a:prstGeom prst="rect">
            <a:avLst/>
          </a:prstGeom>
        </p:spPr>
      </p:pic>
      <p:sp>
        <p:nvSpPr>
          <p:cNvPr id="9" name="Datumsplatzhalter 6">
            <a:extLst>
              <a:ext uri="{FF2B5EF4-FFF2-40B4-BE49-F238E27FC236}">
                <a16:creationId xmlns:a16="http://schemas.microsoft.com/office/drawing/2014/main" id="{C4CBDC0E-B37C-4A0A-85B2-9DA510E9FABA}"/>
              </a:ext>
            </a:extLst>
          </p:cNvPr>
          <p:cNvSpPr txBox="1">
            <a:spLocks/>
          </p:cNvSpPr>
          <p:nvPr/>
        </p:nvSpPr>
        <p:spPr>
          <a:xfrm>
            <a:off x="423844"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dirty="0"/>
              <a:t>© HAN‘S</a:t>
            </a:r>
            <a:r>
              <a:rPr lang="de-CH" dirty="0"/>
              <a:t> ROBOT GERMANY GMBH </a:t>
            </a:r>
            <a:r>
              <a:rPr lang="de-DE" baseline="0" dirty="0"/>
              <a:t>| 2020 | CONFIDENTIAL</a:t>
            </a:r>
            <a:endParaRPr lang="de-CH" dirty="0"/>
          </a:p>
        </p:txBody>
      </p:sp>
    </p:spTree>
    <p:extLst>
      <p:ext uri="{BB962C8B-B14F-4D97-AF65-F5344CB8AC3E}">
        <p14:creationId xmlns:p14="http://schemas.microsoft.com/office/powerpoint/2010/main" val="4112030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Half Right">
    <p:spTree>
      <p:nvGrpSpPr>
        <p:cNvPr id="1" name=""/>
        <p:cNvGrpSpPr/>
        <p:nvPr/>
      </p:nvGrpSpPr>
      <p:grpSpPr>
        <a:xfrm>
          <a:off x="0" y="0"/>
          <a:ext cx="0" cy="0"/>
          <a:chOff x="0" y="0"/>
          <a:chExt cx="0" cy="0"/>
        </a:xfrm>
      </p:grpSpPr>
      <p:sp>
        <p:nvSpPr>
          <p:cNvPr id="3" name="Rechteck 2"/>
          <p:cNvSpPr/>
          <p:nvPr/>
        </p:nvSpPr>
        <p:spPr>
          <a:xfrm>
            <a:off x="6096000" y="0"/>
            <a:ext cx="6096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el 1"/>
          <p:cNvSpPr>
            <a:spLocks noGrp="1"/>
          </p:cNvSpPr>
          <p:nvPr>
            <p:ph type="title" hasCustomPrompt="1"/>
          </p:nvPr>
        </p:nvSpPr>
        <p:spPr>
          <a:xfrm>
            <a:off x="423845" y="333375"/>
            <a:ext cx="5672155" cy="471587"/>
          </a:xfrm>
          <a:prstGeom prst="rect">
            <a:avLst/>
          </a:prstGeom>
        </p:spPr>
        <p:txBody>
          <a:bodyPr/>
          <a:lstStyle>
            <a:lvl1pPr algn="l">
              <a:defRPr sz="2400" b="0">
                <a:latin typeface="+mj-lt"/>
              </a:defRPr>
            </a:lvl1pPr>
          </a:lstStyle>
          <a:p>
            <a:r>
              <a:rPr lang="en-US" noProof="0" dirty="0"/>
              <a:t>Klick for Editing Master</a:t>
            </a:r>
          </a:p>
        </p:txBody>
      </p:sp>
      <p:sp>
        <p:nvSpPr>
          <p:cNvPr id="15" name="Textplatzhalter 6"/>
          <p:cNvSpPr>
            <a:spLocks noGrp="1"/>
          </p:cNvSpPr>
          <p:nvPr>
            <p:ph type="body" sz="quarter" idx="10" hasCustomPrompt="1"/>
          </p:nvPr>
        </p:nvSpPr>
        <p:spPr>
          <a:xfrm>
            <a:off x="423845" y="1268139"/>
            <a:ext cx="5528139" cy="5252119"/>
          </a:xfrm>
          <a:prstGeom prst="rect">
            <a:avLst/>
          </a:prstGeom>
        </p:spPr>
        <p:txBody>
          <a:bodyPr/>
          <a:lstStyle>
            <a:lvl1pPr marL="342900" indent="-342900">
              <a:buFont typeface="Calibri Light" panose="020F0302020204030204" pitchFamily="34" charset="0"/>
              <a:buChar char="»"/>
              <a:defRPr sz="1800"/>
            </a:lvl1pPr>
            <a:lvl2pPr marL="742950" indent="-285750">
              <a:buFont typeface="Calibri Light" panose="020F0302020204030204" pitchFamily="34" charset="0"/>
              <a:buChar char="»"/>
              <a:defRPr sz="1600" baseline="0"/>
            </a:lvl2pPr>
            <a:lvl3pPr marL="1143000" indent="-228600">
              <a:buFont typeface="Calibri Light" panose="020F0302020204030204" pitchFamily="34" charset="0"/>
              <a:buChar char="»"/>
              <a:defRPr sz="1600"/>
            </a:lvl3pPr>
            <a:lvl4pPr marL="1600200" indent="-228600">
              <a:buFont typeface="Calibri Light" panose="020F0302020204030204" pitchFamily="34" charset="0"/>
              <a:buChar char="»"/>
              <a:defRPr sz="1600"/>
            </a:lvl4pPr>
            <a:lvl5pPr marL="2057400" indent="-228600">
              <a:buFont typeface="Calibri Light" panose="020F0302020204030204" pitchFamily="34" charset="0"/>
              <a:buChar char="»"/>
              <a:defRPr sz="1600"/>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sp>
        <p:nvSpPr>
          <p:cNvPr id="16" name="Textplatzhalter 6"/>
          <p:cNvSpPr>
            <a:spLocks noGrp="1"/>
          </p:cNvSpPr>
          <p:nvPr>
            <p:ph type="body" sz="quarter" idx="11" hasCustomPrompt="1"/>
          </p:nvPr>
        </p:nvSpPr>
        <p:spPr>
          <a:xfrm>
            <a:off x="6240016" y="1268139"/>
            <a:ext cx="5543997" cy="5252119"/>
          </a:xfrm>
          <a:prstGeom prst="rect">
            <a:avLst/>
          </a:prstGeom>
        </p:spPr>
        <p:txBody>
          <a:bodyPr/>
          <a:lstStyle>
            <a:lvl1pPr marL="342900" indent="-342900">
              <a:buFont typeface="Calibri Light" panose="020F0302020204030204" pitchFamily="34" charset="0"/>
              <a:buChar char="»"/>
              <a:defRPr sz="1800">
                <a:solidFill>
                  <a:schemeClr val="bg1"/>
                </a:solidFill>
              </a:defRPr>
            </a:lvl1pPr>
            <a:lvl2pPr marL="742950" indent="-285750">
              <a:buFont typeface="Calibri Light" panose="020F0302020204030204" pitchFamily="34" charset="0"/>
              <a:buChar char="»"/>
              <a:defRPr sz="1600" baseline="0">
                <a:solidFill>
                  <a:schemeClr val="bg1"/>
                </a:solidFill>
              </a:defRPr>
            </a:lvl2pPr>
            <a:lvl3pPr marL="1143000" indent="-228600">
              <a:buFont typeface="Calibri Light" panose="020F0302020204030204" pitchFamily="34" charset="0"/>
              <a:buChar char="»"/>
              <a:defRPr sz="1600">
                <a:solidFill>
                  <a:schemeClr val="bg1"/>
                </a:solidFill>
              </a:defRPr>
            </a:lvl3pPr>
            <a:lvl4pPr marL="1600200" indent="-228600">
              <a:buFont typeface="Calibri Light" panose="020F0302020204030204" pitchFamily="34" charset="0"/>
              <a:buChar char="»"/>
              <a:defRPr sz="1600">
                <a:solidFill>
                  <a:schemeClr val="bg1"/>
                </a:solidFill>
              </a:defRPr>
            </a:lvl4pPr>
            <a:lvl5pPr marL="2057400" indent="-228600">
              <a:buFont typeface="Calibri Light" panose="020F0302020204030204" pitchFamily="34" charset="0"/>
              <a:buChar char="»"/>
              <a:defRPr sz="1600">
                <a:solidFill>
                  <a:schemeClr val="bg1"/>
                </a:solidFill>
              </a:defRPr>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pic>
        <p:nvPicPr>
          <p:cNvPr id="12" name="Grafik 11">
            <a:extLst>
              <a:ext uri="{FF2B5EF4-FFF2-40B4-BE49-F238E27FC236}">
                <a16:creationId xmlns:a16="http://schemas.microsoft.com/office/drawing/2014/main" id="{3B22A5A3-E1B5-43B6-81AF-5A9697CDF1FC}"/>
              </a:ext>
            </a:extLst>
          </p:cNvPr>
          <p:cNvPicPr>
            <a:picLocks noChangeAspect="1"/>
          </p:cNvPicPr>
          <p:nvPr/>
        </p:nvPicPr>
        <p:blipFill rotWithShape="1">
          <a:blip r:embed="rId2">
            <a:extLst>
              <a:ext uri="{28A0092B-C50C-407E-A947-70E740481C1C}">
                <a14:useLocalDpi xmlns:a14="http://schemas.microsoft.com/office/drawing/2010/main" val="0"/>
              </a:ext>
            </a:extLst>
          </a:blip>
          <a:srcRect l="84935"/>
          <a:stretch/>
        </p:blipFill>
        <p:spPr>
          <a:xfrm>
            <a:off x="11151196" y="281545"/>
            <a:ext cx="597431" cy="576000"/>
          </a:xfrm>
          <a:prstGeom prst="rect">
            <a:avLst/>
          </a:prstGeom>
        </p:spPr>
      </p:pic>
      <p:sp>
        <p:nvSpPr>
          <p:cNvPr id="8" name="Datumsplatzhalter 6">
            <a:extLst>
              <a:ext uri="{FF2B5EF4-FFF2-40B4-BE49-F238E27FC236}">
                <a16:creationId xmlns:a16="http://schemas.microsoft.com/office/drawing/2014/main" id="{E353A0C2-D782-4FF1-A0E1-140A847C1F82}"/>
              </a:ext>
            </a:extLst>
          </p:cNvPr>
          <p:cNvSpPr txBox="1">
            <a:spLocks/>
          </p:cNvSpPr>
          <p:nvPr/>
        </p:nvSpPr>
        <p:spPr>
          <a:xfrm>
            <a:off x="423844"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dirty="0"/>
              <a:t>© HAN‘S</a:t>
            </a:r>
            <a:r>
              <a:rPr lang="de-CH" dirty="0"/>
              <a:t> ROBOT GERMANY GMBH </a:t>
            </a:r>
            <a:r>
              <a:rPr lang="de-DE" baseline="0" dirty="0"/>
              <a:t>| 2020 | CONFIDENTIAL</a:t>
            </a:r>
            <a:endParaRPr lang="de-CH" dirty="0"/>
          </a:p>
        </p:txBody>
      </p:sp>
    </p:spTree>
    <p:extLst>
      <p:ext uri="{BB962C8B-B14F-4D97-AF65-F5344CB8AC3E}">
        <p14:creationId xmlns:p14="http://schemas.microsoft.com/office/powerpoint/2010/main" val="1767677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Half Left">
    <p:spTree>
      <p:nvGrpSpPr>
        <p:cNvPr id="1" name=""/>
        <p:cNvGrpSpPr/>
        <p:nvPr/>
      </p:nvGrpSpPr>
      <p:grpSpPr>
        <a:xfrm>
          <a:off x="0" y="0"/>
          <a:ext cx="0" cy="0"/>
          <a:chOff x="0" y="0"/>
          <a:chExt cx="0" cy="0"/>
        </a:xfrm>
      </p:grpSpPr>
      <p:sp>
        <p:nvSpPr>
          <p:cNvPr id="3" name="Rechteck 2"/>
          <p:cNvSpPr/>
          <p:nvPr/>
        </p:nvSpPr>
        <p:spPr>
          <a:xfrm>
            <a:off x="34" y="0"/>
            <a:ext cx="6096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Titel 1"/>
          <p:cNvSpPr>
            <a:spLocks noGrp="1"/>
          </p:cNvSpPr>
          <p:nvPr>
            <p:ph type="title" hasCustomPrompt="1"/>
          </p:nvPr>
        </p:nvSpPr>
        <p:spPr>
          <a:xfrm>
            <a:off x="423845" y="333375"/>
            <a:ext cx="5672155" cy="471587"/>
          </a:xfrm>
          <a:prstGeom prst="rect">
            <a:avLst/>
          </a:prstGeom>
        </p:spPr>
        <p:txBody>
          <a:bodyPr/>
          <a:lstStyle>
            <a:lvl1pPr algn="l">
              <a:defRPr sz="2400" b="0">
                <a:solidFill>
                  <a:schemeClr val="bg1"/>
                </a:solidFill>
                <a:latin typeface="+mj-lt"/>
              </a:defRPr>
            </a:lvl1pPr>
          </a:lstStyle>
          <a:p>
            <a:r>
              <a:rPr lang="en-US" noProof="0" dirty="0"/>
              <a:t>Klick for Editing Master</a:t>
            </a:r>
          </a:p>
        </p:txBody>
      </p:sp>
      <p:sp>
        <p:nvSpPr>
          <p:cNvPr id="14" name="Textplatzhalter 6"/>
          <p:cNvSpPr>
            <a:spLocks noGrp="1"/>
          </p:cNvSpPr>
          <p:nvPr>
            <p:ph type="body" sz="quarter" idx="10" hasCustomPrompt="1"/>
          </p:nvPr>
        </p:nvSpPr>
        <p:spPr>
          <a:xfrm>
            <a:off x="423845" y="1268139"/>
            <a:ext cx="5528139" cy="5252119"/>
          </a:xfrm>
          <a:prstGeom prst="rect">
            <a:avLst/>
          </a:prstGeom>
        </p:spPr>
        <p:txBody>
          <a:bodyPr/>
          <a:lstStyle>
            <a:lvl1pPr marL="342900" indent="-342900">
              <a:buFont typeface="Calibri Light" panose="020F0302020204030204" pitchFamily="34" charset="0"/>
              <a:buChar char="»"/>
              <a:defRPr sz="1800">
                <a:solidFill>
                  <a:schemeClr val="bg1"/>
                </a:solidFill>
              </a:defRPr>
            </a:lvl1pPr>
            <a:lvl2pPr marL="742950" indent="-285750">
              <a:buFont typeface="Calibri Light" panose="020F0302020204030204" pitchFamily="34" charset="0"/>
              <a:buChar char="»"/>
              <a:defRPr sz="1600" baseline="0">
                <a:solidFill>
                  <a:schemeClr val="bg1"/>
                </a:solidFill>
              </a:defRPr>
            </a:lvl2pPr>
            <a:lvl3pPr marL="1143000" indent="-228600">
              <a:buFont typeface="Calibri Light" panose="020F0302020204030204" pitchFamily="34" charset="0"/>
              <a:buChar char="»"/>
              <a:defRPr sz="1600">
                <a:solidFill>
                  <a:schemeClr val="bg1"/>
                </a:solidFill>
              </a:defRPr>
            </a:lvl3pPr>
            <a:lvl4pPr marL="1600200" indent="-228600">
              <a:buFont typeface="Calibri Light" panose="020F0302020204030204" pitchFamily="34" charset="0"/>
              <a:buChar char="»"/>
              <a:defRPr sz="1600">
                <a:solidFill>
                  <a:schemeClr val="bg1"/>
                </a:solidFill>
              </a:defRPr>
            </a:lvl4pPr>
            <a:lvl5pPr marL="2057400" indent="-228600">
              <a:buFont typeface="Calibri Light" panose="020F0302020204030204" pitchFamily="34" charset="0"/>
              <a:buChar char="»"/>
              <a:defRPr sz="1600">
                <a:solidFill>
                  <a:schemeClr val="bg1"/>
                </a:solidFill>
              </a:defRPr>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sp>
        <p:nvSpPr>
          <p:cNvPr id="15" name="Textplatzhalter 6"/>
          <p:cNvSpPr>
            <a:spLocks noGrp="1"/>
          </p:cNvSpPr>
          <p:nvPr>
            <p:ph type="body" sz="quarter" idx="11" hasCustomPrompt="1"/>
          </p:nvPr>
        </p:nvSpPr>
        <p:spPr>
          <a:xfrm>
            <a:off x="6240016" y="1268139"/>
            <a:ext cx="5543997" cy="5252119"/>
          </a:xfrm>
          <a:prstGeom prst="rect">
            <a:avLst/>
          </a:prstGeom>
        </p:spPr>
        <p:txBody>
          <a:bodyPr/>
          <a:lstStyle>
            <a:lvl1pPr marL="342900" indent="-342900">
              <a:buFont typeface="Calibri Light" panose="020F0302020204030204" pitchFamily="34" charset="0"/>
              <a:buChar char="»"/>
              <a:defRPr sz="1800">
                <a:solidFill>
                  <a:schemeClr val="tx1"/>
                </a:solidFill>
              </a:defRPr>
            </a:lvl1pPr>
            <a:lvl2pPr marL="742950" indent="-285750">
              <a:buFont typeface="Calibri Light" panose="020F0302020204030204" pitchFamily="34" charset="0"/>
              <a:buChar char="»"/>
              <a:defRPr sz="1600" baseline="0">
                <a:solidFill>
                  <a:schemeClr val="tx1"/>
                </a:solidFill>
              </a:defRPr>
            </a:lvl2pPr>
            <a:lvl3pPr marL="1143000" indent="-228600">
              <a:buFont typeface="Calibri Light" panose="020F0302020204030204" pitchFamily="34" charset="0"/>
              <a:buChar char="»"/>
              <a:defRPr sz="1600">
                <a:solidFill>
                  <a:schemeClr val="tx1"/>
                </a:solidFill>
              </a:defRPr>
            </a:lvl3pPr>
            <a:lvl4pPr marL="1600200" indent="-228600">
              <a:buFont typeface="Calibri Light" panose="020F0302020204030204" pitchFamily="34" charset="0"/>
              <a:buChar char="»"/>
              <a:defRPr sz="1600">
                <a:solidFill>
                  <a:schemeClr val="tx1"/>
                </a:solidFill>
              </a:defRPr>
            </a:lvl4pPr>
            <a:lvl5pPr marL="2057400" indent="-228600">
              <a:buFont typeface="Calibri Light" panose="020F0302020204030204" pitchFamily="34" charset="0"/>
              <a:buChar char="»"/>
              <a:defRPr sz="1600">
                <a:solidFill>
                  <a:schemeClr val="tx1"/>
                </a:solidFill>
              </a:defRPr>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pic>
        <p:nvPicPr>
          <p:cNvPr id="8" name="Grafik 7">
            <a:extLst>
              <a:ext uri="{FF2B5EF4-FFF2-40B4-BE49-F238E27FC236}">
                <a16:creationId xmlns:a16="http://schemas.microsoft.com/office/drawing/2014/main" id="{2D7CC0DC-9C35-42B1-A520-352DE2D67241}"/>
              </a:ext>
            </a:extLst>
          </p:cNvPr>
          <p:cNvPicPr>
            <a:picLocks noChangeAspect="1"/>
          </p:cNvPicPr>
          <p:nvPr/>
        </p:nvPicPr>
        <p:blipFill rotWithShape="1">
          <a:blip r:embed="rId2">
            <a:extLst>
              <a:ext uri="{28A0092B-C50C-407E-A947-70E740481C1C}">
                <a14:useLocalDpi xmlns:a14="http://schemas.microsoft.com/office/drawing/2010/main" val="0"/>
              </a:ext>
            </a:extLst>
          </a:blip>
          <a:srcRect l="84566"/>
          <a:stretch/>
        </p:blipFill>
        <p:spPr>
          <a:xfrm>
            <a:off x="11136560" y="281545"/>
            <a:ext cx="612068" cy="576000"/>
          </a:xfrm>
          <a:prstGeom prst="rect">
            <a:avLst/>
          </a:prstGeom>
        </p:spPr>
      </p:pic>
      <p:sp>
        <p:nvSpPr>
          <p:cNvPr id="9" name="Datumsplatzhalter 6">
            <a:extLst>
              <a:ext uri="{FF2B5EF4-FFF2-40B4-BE49-F238E27FC236}">
                <a16:creationId xmlns:a16="http://schemas.microsoft.com/office/drawing/2014/main" id="{891F6DCC-DEB7-4D5D-B619-2BF7416B833D}"/>
              </a:ext>
            </a:extLst>
          </p:cNvPr>
          <p:cNvSpPr txBox="1">
            <a:spLocks/>
          </p:cNvSpPr>
          <p:nvPr/>
        </p:nvSpPr>
        <p:spPr>
          <a:xfrm>
            <a:off x="423844"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dirty="0"/>
              <a:t>© HAN‘S</a:t>
            </a:r>
            <a:r>
              <a:rPr lang="de-CH" dirty="0"/>
              <a:t> ROBOT GERMANY GMBH </a:t>
            </a:r>
            <a:r>
              <a:rPr lang="de-DE" baseline="0" dirty="0"/>
              <a:t>| 2020 | CONFIDENTIAL</a:t>
            </a:r>
            <a:endParaRPr lang="de-CH" dirty="0"/>
          </a:p>
        </p:txBody>
      </p:sp>
    </p:spTree>
    <p:extLst>
      <p:ext uri="{BB962C8B-B14F-4D97-AF65-F5344CB8AC3E}">
        <p14:creationId xmlns:p14="http://schemas.microsoft.com/office/powerpoint/2010/main" val="1411401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Third Right">
    <p:spTree>
      <p:nvGrpSpPr>
        <p:cNvPr id="1" name=""/>
        <p:cNvGrpSpPr/>
        <p:nvPr/>
      </p:nvGrpSpPr>
      <p:grpSpPr>
        <a:xfrm>
          <a:off x="0" y="0"/>
          <a:ext cx="0" cy="0"/>
          <a:chOff x="0" y="0"/>
          <a:chExt cx="0" cy="0"/>
        </a:xfrm>
      </p:grpSpPr>
      <p:sp>
        <p:nvSpPr>
          <p:cNvPr id="3" name="Rechteck 2"/>
          <p:cNvSpPr/>
          <p:nvPr/>
        </p:nvSpPr>
        <p:spPr>
          <a:xfrm>
            <a:off x="8256240" y="0"/>
            <a:ext cx="393576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el 1"/>
          <p:cNvSpPr>
            <a:spLocks noGrp="1"/>
          </p:cNvSpPr>
          <p:nvPr>
            <p:ph type="title" hasCustomPrompt="1"/>
          </p:nvPr>
        </p:nvSpPr>
        <p:spPr>
          <a:xfrm>
            <a:off x="423845" y="333375"/>
            <a:ext cx="7832394" cy="471587"/>
          </a:xfrm>
          <a:prstGeom prst="rect">
            <a:avLst/>
          </a:prstGeom>
        </p:spPr>
        <p:txBody>
          <a:bodyPr/>
          <a:lstStyle>
            <a:lvl1pPr algn="l">
              <a:defRPr sz="2400" b="0">
                <a:latin typeface="+mj-lt"/>
              </a:defRPr>
            </a:lvl1pPr>
          </a:lstStyle>
          <a:p>
            <a:r>
              <a:rPr lang="en-US" noProof="0" dirty="0"/>
              <a:t>Klick for Editing Master</a:t>
            </a:r>
          </a:p>
        </p:txBody>
      </p:sp>
      <p:sp>
        <p:nvSpPr>
          <p:cNvPr id="10" name="Textplatzhalter 6"/>
          <p:cNvSpPr>
            <a:spLocks noGrp="1"/>
          </p:cNvSpPr>
          <p:nvPr>
            <p:ph type="body" sz="quarter" idx="10" hasCustomPrompt="1"/>
          </p:nvPr>
        </p:nvSpPr>
        <p:spPr>
          <a:xfrm>
            <a:off x="423845" y="1268139"/>
            <a:ext cx="7688380" cy="5252119"/>
          </a:xfrm>
          <a:prstGeom prst="rect">
            <a:avLst/>
          </a:prstGeom>
        </p:spPr>
        <p:txBody>
          <a:bodyPr/>
          <a:lstStyle>
            <a:lvl1pPr marL="342900" indent="-342900">
              <a:buFont typeface="Calibri Light" panose="020F0302020204030204" pitchFamily="34" charset="0"/>
              <a:buChar char="»"/>
              <a:defRPr sz="1800"/>
            </a:lvl1pPr>
            <a:lvl2pPr marL="742950" indent="-285750">
              <a:buFont typeface="Calibri Light" panose="020F0302020204030204" pitchFamily="34" charset="0"/>
              <a:buChar char="»"/>
              <a:defRPr sz="1600" baseline="0"/>
            </a:lvl2pPr>
            <a:lvl3pPr marL="1143000" indent="-228600">
              <a:buFont typeface="Calibri Light" panose="020F0302020204030204" pitchFamily="34" charset="0"/>
              <a:buChar char="»"/>
              <a:defRPr sz="1600"/>
            </a:lvl3pPr>
            <a:lvl4pPr marL="1600200" indent="-228600">
              <a:buFont typeface="Calibri Light" panose="020F0302020204030204" pitchFamily="34" charset="0"/>
              <a:buChar char="»"/>
              <a:defRPr sz="1600"/>
            </a:lvl4pPr>
            <a:lvl5pPr marL="2057400" indent="-228600">
              <a:buFont typeface="Calibri Light" panose="020F0302020204030204" pitchFamily="34" charset="0"/>
              <a:buChar char="»"/>
              <a:defRPr sz="1600"/>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pic>
        <p:nvPicPr>
          <p:cNvPr id="12" name="Grafik 11">
            <a:extLst>
              <a:ext uri="{FF2B5EF4-FFF2-40B4-BE49-F238E27FC236}">
                <a16:creationId xmlns:a16="http://schemas.microsoft.com/office/drawing/2014/main" id="{618EA41E-8688-458F-86A8-C8E7637FABB0}"/>
              </a:ext>
            </a:extLst>
          </p:cNvPr>
          <p:cNvPicPr>
            <a:picLocks noChangeAspect="1"/>
          </p:cNvPicPr>
          <p:nvPr/>
        </p:nvPicPr>
        <p:blipFill rotWithShape="1">
          <a:blip r:embed="rId2">
            <a:extLst>
              <a:ext uri="{28A0092B-C50C-407E-A947-70E740481C1C}">
                <a14:useLocalDpi xmlns:a14="http://schemas.microsoft.com/office/drawing/2010/main" val="0"/>
              </a:ext>
            </a:extLst>
          </a:blip>
          <a:srcRect l="84935"/>
          <a:stretch/>
        </p:blipFill>
        <p:spPr>
          <a:xfrm>
            <a:off x="11151196" y="281545"/>
            <a:ext cx="597431" cy="576000"/>
          </a:xfrm>
          <a:prstGeom prst="rect">
            <a:avLst/>
          </a:prstGeom>
        </p:spPr>
      </p:pic>
      <p:sp>
        <p:nvSpPr>
          <p:cNvPr id="7" name="Datumsplatzhalter 6">
            <a:extLst>
              <a:ext uri="{FF2B5EF4-FFF2-40B4-BE49-F238E27FC236}">
                <a16:creationId xmlns:a16="http://schemas.microsoft.com/office/drawing/2014/main" id="{D38F2BB0-FEBC-43B7-A8C1-C0DB2D495593}"/>
              </a:ext>
            </a:extLst>
          </p:cNvPr>
          <p:cNvSpPr txBox="1">
            <a:spLocks/>
          </p:cNvSpPr>
          <p:nvPr/>
        </p:nvSpPr>
        <p:spPr>
          <a:xfrm>
            <a:off x="423844"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dirty="0"/>
              <a:t>© HAN‘S</a:t>
            </a:r>
            <a:r>
              <a:rPr lang="de-CH" dirty="0"/>
              <a:t> ROBOT GERMANY GMBH </a:t>
            </a:r>
            <a:r>
              <a:rPr lang="de-DE" baseline="0" dirty="0"/>
              <a:t>| 2020 | CONFIDENTIAL</a:t>
            </a:r>
            <a:endParaRPr lang="de-CH" dirty="0"/>
          </a:p>
        </p:txBody>
      </p:sp>
    </p:spTree>
    <p:extLst>
      <p:ext uri="{BB962C8B-B14F-4D97-AF65-F5344CB8AC3E}">
        <p14:creationId xmlns:p14="http://schemas.microsoft.com/office/powerpoint/2010/main" val="652248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Slide Third Right">
    <p:spTree>
      <p:nvGrpSpPr>
        <p:cNvPr id="1" name=""/>
        <p:cNvGrpSpPr/>
        <p:nvPr/>
      </p:nvGrpSpPr>
      <p:grpSpPr>
        <a:xfrm>
          <a:off x="0" y="0"/>
          <a:ext cx="0" cy="0"/>
          <a:chOff x="0" y="0"/>
          <a:chExt cx="0" cy="0"/>
        </a:xfrm>
      </p:grpSpPr>
      <p:sp>
        <p:nvSpPr>
          <p:cNvPr id="3" name="Rechteck 2"/>
          <p:cNvSpPr/>
          <p:nvPr/>
        </p:nvSpPr>
        <p:spPr>
          <a:xfrm>
            <a:off x="9192344" y="0"/>
            <a:ext cx="299965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el 1"/>
          <p:cNvSpPr>
            <a:spLocks noGrp="1"/>
          </p:cNvSpPr>
          <p:nvPr>
            <p:ph type="title" hasCustomPrompt="1"/>
          </p:nvPr>
        </p:nvSpPr>
        <p:spPr>
          <a:xfrm>
            <a:off x="423845" y="333375"/>
            <a:ext cx="7832394" cy="471587"/>
          </a:xfrm>
          <a:prstGeom prst="rect">
            <a:avLst/>
          </a:prstGeom>
        </p:spPr>
        <p:txBody>
          <a:bodyPr/>
          <a:lstStyle>
            <a:lvl1pPr algn="l">
              <a:defRPr sz="2400" b="0">
                <a:latin typeface="+mj-lt"/>
              </a:defRPr>
            </a:lvl1pPr>
          </a:lstStyle>
          <a:p>
            <a:r>
              <a:rPr lang="en-US" noProof="0" dirty="0"/>
              <a:t>Klick for Editing Master</a:t>
            </a:r>
          </a:p>
        </p:txBody>
      </p:sp>
      <p:sp>
        <p:nvSpPr>
          <p:cNvPr id="10" name="Textplatzhalter 6"/>
          <p:cNvSpPr>
            <a:spLocks noGrp="1"/>
          </p:cNvSpPr>
          <p:nvPr>
            <p:ph type="body" sz="quarter" idx="10" hasCustomPrompt="1"/>
          </p:nvPr>
        </p:nvSpPr>
        <p:spPr>
          <a:xfrm>
            <a:off x="423845" y="1268139"/>
            <a:ext cx="7688380" cy="5252119"/>
          </a:xfrm>
          <a:prstGeom prst="rect">
            <a:avLst/>
          </a:prstGeom>
        </p:spPr>
        <p:txBody>
          <a:bodyPr/>
          <a:lstStyle>
            <a:lvl1pPr marL="342900" indent="-342900">
              <a:buFont typeface="Calibri Light" panose="020F0302020204030204" pitchFamily="34" charset="0"/>
              <a:buChar char="»"/>
              <a:defRPr sz="1800"/>
            </a:lvl1pPr>
            <a:lvl2pPr marL="742950" indent="-285750">
              <a:buFont typeface="Calibri Light" panose="020F0302020204030204" pitchFamily="34" charset="0"/>
              <a:buChar char="»"/>
              <a:defRPr sz="1600" baseline="0"/>
            </a:lvl2pPr>
            <a:lvl3pPr marL="1143000" indent="-228600">
              <a:buFont typeface="Calibri Light" panose="020F0302020204030204" pitchFamily="34" charset="0"/>
              <a:buChar char="»"/>
              <a:defRPr sz="1600"/>
            </a:lvl3pPr>
            <a:lvl4pPr marL="1600200" indent="-228600">
              <a:buFont typeface="Calibri Light" panose="020F0302020204030204" pitchFamily="34" charset="0"/>
              <a:buChar char="»"/>
              <a:defRPr sz="1600"/>
            </a:lvl4pPr>
            <a:lvl5pPr marL="2057400" indent="-228600">
              <a:buFont typeface="Calibri Light" panose="020F0302020204030204" pitchFamily="34" charset="0"/>
              <a:buChar char="»"/>
              <a:defRPr sz="1600"/>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pic>
        <p:nvPicPr>
          <p:cNvPr id="9" name="Grafik 8">
            <a:extLst>
              <a:ext uri="{FF2B5EF4-FFF2-40B4-BE49-F238E27FC236}">
                <a16:creationId xmlns:a16="http://schemas.microsoft.com/office/drawing/2014/main" id="{A4457591-FBA6-4931-BB3A-0932F7CAE012}"/>
              </a:ext>
            </a:extLst>
          </p:cNvPr>
          <p:cNvPicPr>
            <a:picLocks noChangeAspect="1"/>
          </p:cNvPicPr>
          <p:nvPr/>
        </p:nvPicPr>
        <p:blipFill rotWithShape="1">
          <a:blip r:embed="rId2">
            <a:extLst>
              <a:ext uri="{28A0092B-C50C-407E-A947-70E740481C1C}">
                <a14:useLocalDpi xmlns:a14="http://schemas.microsoft.com/office/drawing/2010/main" val="0"/>
              </a:ext>
            </a:extLst>
          </a:blip>
          <a:srcRect l="84935"/>
          <a:stretch/>
        </p:blipFill>
        <p:spPr>
          <a:xfrm>
            <a:off x="11151196" y="281545"/>
            <a:ext cx="597431" cy="576000"/>
          </a:xfrm>
          <a:prstGeom prst="rect">
            <a:avLst/>
          </a:prstGeom>
        </p:spPr>
      </p:pic>
      <p:sp>
        <p:nvSpPr>
          <p:cNvPr id="7" name="Datumsplatzhalter 6">
            <a:extLst>
              <a:ext uri="{FF2B5EF4-FFF2-40B4-BE49-F238E27FC236}">
                <a16:creationId xmlns:a16="http://schemas.microsoft.com/office/drawing/2014/main" id="{946F5F84-231A-4666-B8C1-00F47F5987C5}"/>
              </a:ext>
            </a:extLst>
          </p:cNvPr>
          <p:cNvSpPr txBox="1">
            <a:spLocks/>
          </p:cNvSpPr>
          <p:nvPr/>
        </p:nvSpPr>
        <p:spPr>
          <a:xfrm>
            <a:off x="423844"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dirty="0"/>
              <a:t>© HAN‘S</a:t>
            </a:r>
            <a:r>
              <a:rPr lang="de-CH" dirty="0"/>
              <a:t> ROBOT GERMANY GMBH </a:t>
            </a:r>
            <a:r>
              <a:rPr lang="de-DE" baseline="0" dirty="0"/>
              <a:t>| 2020 | CONFIDENTIAL</a:t>
            </a:r>
            <a:endParaRPr lang="de-CH" dirty="0"/>
          </a:p>
        </p:txBody>
      </p:sp>
    </p:spTree>
    <p:extLst>
      <p:ext uri="{BB962C8B-B14F-4D97-AF65-F5344CB8AC3E}">
        <p14:creationId xmlns:p14="http://schemas.microsoft.com/office/powerpoint/2010/main" val="1893812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Slide Third Right">
    <p:spTree>
      <p:nvGrpSpPr>
        <p:cNvPr id="1" name=""/>
        <p:cNvGrpSpPr/>
        <p:nvPr/>
      </p:nvGrpSpPr>
      <p:grpSpPr>
        <a:xfrm>
          <a:off x="0" y="0"/>
          <a:ext cx="0" cy="0"/>
          <a:chOff x="0" y="0"/>
          <a:chExt cx="0" cy="0"/>
        </a:xfrm>
      </p:grpSpPr>
      <p:sp>
        <p:nvSpPr>
          <p:cNvPr id="3" name="Rechteck 2"/>
          <p:cNvSpPr/>
          <p:nvPr/>
        </p:nvSpPr>
        <p:spPr>
          <a:xfrm>
            <a:off x="0" y="3429000"/>
            <a:ext cx="12192000" cy="3429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el 1"/>
          <p:cNvSpPr>
            <a:spLocks noGrp="1"/>
          </p:cNvSpPr>
          <p:nvPr>
            <p:ph type="title" hasCustomPrompt="1"/>
          </p:nvPr>
        </p:nvSpPr>
        <p:spPr>
          <a:xfrm>
            <a:off x="423845" y="333375"/>
            <a:ext cx="7832394" cy="471587"/>
          </a:xfrm>
          <a:prstGeom prst="rect">
            <a:avLst/>
          </a:prstGeom>
        </p:spPr>
        <p:txBody>
          <a:bodyPr/>
          <a:lstStyle>
            <a:lvl1pPr algn="l">
              <a:defRPr sz="2400" b="0">
                <a:latin typeface="+mj-lt"/>
              </a:defRPr>
            </a:lvl1pPr>
          </a:lstStyle>
          <a:p>
            <a:r>
              <a:rPr lang="en-US" noProof="0" dirty="0"/>
              <a:t>Klick for Editing Master</a:t>
            </a:r>
          </a:p>
        </p:txBody>
      </p:sp>
      <p:sp>
        <p:nvSpPr>
          <p:cNvPr id="10" name="Textplatzhalter 6"/>
          <p:cNvSpPr>
            <a:spLocks noGrp="1"/>
          </p:cNvSpPr>
          <p:nvPr>
            <p:ph type="body" sz="quarter" idx="10" hasCustomPrompt="1"/>
          </p:nvPr>
        </p:nvSpPr>
        <p:spPr>
          <a:xfrm>
            <a:off x="423845" y="1268139"/>
            <a:ext cx="11360168" cy="2160861"/>
          </a:xfrm>
          <a:prstGeom prst="rect">
            <a:avLst/>
          </a:prstGeom>
        </p:spPr>
        <p:txBody>
          <a:bodyPr/>
          <a:lstStyle>
            <a:lvl1pPr marL="342900" indent="-342900">
              <a:buFont typeface="Calibri Light" panose="020F0302020204030204" pitchFamily="34" charset="0"/>
              <a:buChar char="»"/>
              <a:defRPr sz="1800"/>
            </a:lvl1pPr>
            <a:lvl2pPr marL="742950" indent="-285750">
              <a:buFont typeface="Calibri Light" panose="020F0302020204030204" pitchFamily="34" charset="0"/>
              <a:buChar char="»"/>
              <a:defRPr sz="1600" baseline="0"/>
            </a:lvl2pPr>
            <a:lvl3pPr marL="1143000" indent="-228600">
              <a:buFont typeface="Calibri Light" panose="020F0302020204030204" pitchFamily="34" charset="0"/>
              <a:buChar char="»"/>
              <a:defRPr sz="1600"/>
            </a:lvl3pPr>
            <a:lvl4pPr marL="1600200" indent="-228600">
              <a:buFont typeface="Calibri Light" panose="020F0302020204030204" pitchFamily="34" charset="0"/>
              <a:buChar char="»"/>
              <a:defRPr sz="1600"/>
            </a:lvl4pPr>
            <a:lvl5pPr marL="2057400" indent="-228600">
              <a:buFont typeface="Calibri Light" panose="020F0302020204030204" pitchFamily="34" charset="0"/>
              <a:buChar char="»"/>
              <a:defRPr sz="1600"/>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pic>
        <p:nvPicPr>
          <p:cNvPr id="9" name="Grafik 8">
            <a:extLst>
              <a:ext uri="{FF2B5EF4-FFF2-40B4-BE49-F238E27FC236}">
                <a16:creationId xmlns:a16="http://schemas.microsoft.com/office/drawing/2014/main" id="{E9A1C32A-1F16-4EF6-BD03-E6B3D07A1B88}"/>
              </a:ext>
            </a:extLst>
          </p:cNvPr>
          <p:cNvPicPr>
            <a:picLocks noChangeAspect="1"/>
          </p:cNvPicPr>
          <p:nvPr/>
        </p:nvPicPr>
        <p:blipFill rotWithShape="1">
          <a:blip r:embed="rId2">
            <a:extLst>
              <a:ext uri="{28A0092B-C50C-407E-A947-70E740481C1C}">
                <a14:useLocalDpi xmlns:a14="http://schemas.microsoft.com/office/drawing/2010/main" val="0"/>
              </a:ext>
            </a:extLst>
          </a:blip>
          <a:srcRect l="84566"/>
          <a:stretch/>
        </p:blipFill>
        <p:spPr>
          <a:xfrm>
            <a:off x="11136560" y="281545"/>
            <a:ext cx="612068" cy="576000"/>
          </a:xfrm>
          <a:prstGeom prst="rect">
            <a:avLst/>
          </a:prstGeom>
        </p:spPr>
      </p:pic>
      <p:sp>
        <p:nvSpPr>
          <p:cNvPr id="7" name="Datumsplatzhalter 6">
            <a:extLst>
              <a:ext uri="{FF2B5EF4-FFF2-40B4-BE49-F238E27FC236}">
                <a16:creationId xmlns:a16="http://schemas.microsoft.com/office/drawing/2014/main" id="{C48E73F7-651D-4010-976D-E4BE5FAFCC34}"/>
              </a:ext>
            </a:extLst>
          </p:cNvPr>
          <p:cNvSpPr txBox="1">
            <a:spLocks/>
          </p:cNvSpPr>
          <p:nvPr/>
        </p:nvSpPr>
        <p:spPr>
          <a:xfrm>
            <a:off x="423844"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dirty="0"/>
              <a:t>© HAN‘S</a:t>
            </a:r>
            <a:r>
              <a:rPr lang="de-CH" dirty="0"/>
              <a:t> ROBOT GERMANY GMBH </a:t>
            </a:r>
            <a:r>
              <a:rPr lang="de-DE" baseline="0" dirty="0"/>
              <a:t>| 2020 | CONFIDENTIAL</a:t>
            </a:r>
            <a:endParaRPr lang="de-CH" dirty="0"/>
          </a:p>
        </p:txBody>
      </p:sp>
    </p:spTree>
    <p:extLst>
      <p:ext uri="{BB962C8B-B14F-4D97-AF65-F5344CB8AC3E}">
        <p14:creationId xmlns:p14="http://schemas.microsoft.com/office/powerpoint/2010/main" val="1671077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_Benutzerdefiniertes Layout">
    <p:spTree>
      <p:nvGrpSpPr>
        <p:cNvPr id="1" name=""/>
        <p:cNvGrpSpPr/>
        <p:nvPr/>
      </p:nvGrpSpPr>
      <p:grpSpPr>
        <a:xfrm>
          <a:off x="0" y="0"/>
          <a:ext cx="0" cy="0"/>
          <a:chOff x="0" y="0"/>
          <a:chExt cx="0" cy="0"/>
        </a:xfrm>
      </p:grpSpPr>
      <p:sp>
        <p:nvSpPr>
          <p:cNvPr id="4" name="Rechteck 3"/>
          <p:cNvSpPr/>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el 1"/>
          <p:cNvSpPr>
            <a:spLocks noGrp="1"/>
          </p:cNvSpPr>
          <p:nvPr>
            <p:ph type="title" hasCustomPrompt="1"/>
          </p:nvPr>
        </p:nvSpPr>
        <p:spPr>
          <a:xfrm>
            <a:off x="423845" y="333375"/>
            <a:ext cx="10303507" cy="471587"/>
          </a:xfrm>
          <a:prstGeom prst="rect">
            <a:avLst/>
          </a:prstGeom>
        </p:spPr>
        <p:txBody>
          <a:bodyPr/>
          <a:lstStyle>
            <a:lvl1pPr algn="l">
              <a:defRPr sz="2400" b="0">
                <a:solidFill>
                  <a:schemeClr val="bg1"/>
                </a:solidFill>
                <a:latin typeface="+mj-lt"/>
              </a:defRPr>
            </a:lvl1pPr>
          </a:lstStyle>
          <a:p>
            <a:r>
              <a:rPr lang="en-US" noProof="0" dirty="0"/>
              <a:t>Klick for Editing Master</a:t>
            </a:r>
          </a:p>
        </p:txBody>
      </p:sp>
      <p:sp>
        <p:nvSpPr>
          <p:cNvPr id="12" name="Textplatzhalter 6"/>
          <p:cNvSpPr>
            <a:spLocks noGrp="1"/>
          </p:cNvSpPr>
          <p:nvPr>
            <p:ph type="body" sz="quarter" idx="10" hasCustomPrompt="1"/>
          </p:nvPr>
        </p:nvSpPr>
        <p:spPr>
          <a:xfrm>
            <a:off x="423845" y="1268139"/>
            <a:ext cx="11358947" cy="5252119"/>
          </a:xfrm>
          <a:prstGeom prst="rect">
            <a:avLst/>
          </a:prstGeom>
        </p:spPr>
        <p:txBody>
          <a:bodyPr/>
          <a:lstStyle>
            <a:lvl1pPr marL="342900" indent="-342900">
              <a:buFont typeface="Calibri Light" panose="020F0302020204030204" pitchFamily="34" charset="0"/>
              <a:buChar char="»"/>
              <a:defRPr sz="1800">
                <a:solidFill>
                  <a:schemeClr val="bg1"/>
                </a:solidFill>
              </a:defRPr>
            </a:lvl1pPr>
            <a:lvl2pPr marL="742950" indent="-285750">
              <a:buFont typeface="Calibri Light" panose="020F0302020204030204" pitchFamily="34" charset="0"/>
              <a:buChar char="»"/>
              <a:defRPr sz="1600" baseline="0">
                <a:solidFill>
                  <a:schemeClr val="bg1"/>
                </a:solidFill>
              </a:defRPr>
            </a:lvl2pPr>
            <a:lvl3pPr marL="1143000" indent="-228600">
              <a:buFont typeface="Calibri Light" panose="020F0302020204030204" pitchFamily="34" charset="0"/>
              <a:buChar char="»"/>
              <a:defRPr sz="1600">
                <a:solidFill>
                  <a:schemeClr val="bg1"/>
                </a:solidFill>
              </a:defRPr>
            </a:lvl3pPr>
            <a:lvl4pPr marL="1600200" indent="-228600">
              <a:buFont typeface="Calibri Light" panose="020F0302020204030204" pitchFamily="34" charset="0"/>
              <a:buChar char="»"/>
              <a:defRPr sz="1600">
                <a:solidFill>
                  <a:schemeClr val="bg1"/>
                </a:solidFill>
              </a:defRPr>
            </a:lvl4pPr>
            <a:lvl5pPr marL="2057400" indent="-228600">
              <a:buFont typeface="Calibri Light" panose="020F0302020204030204" pitchFamily="34" charset="0"/>
              <a:buChar char="»"/>
              <a:defRPr sz="1600">
                <a:solidFill>
                  <a:schemeClr val="bg1"/>
                </a:solidFill>
              </a:defRPr>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pic>
        <p:nvPicPr>
          <p:cNvPr id="7" name="Grafik 6">
            <a:extLst>
              <a:ext uri="{FF2B5EF4-FFF2-40B4-BE49-F238E27FC236}">
                <a16:creationId xmlns:a16="http://schemas.microsoft.com/office/drawing/2014/main" id="{64BB044B-454D-4BA4-958D-EAAD79B86F9E}"/>
              </a:ext>
            </a:extLst>
          </p:cNvPr>
          <p:cNvPicPr>
            <a:picLocks noChangeAspect="1"/>
          </p:cNvPicPr>
          <p:nvPr/>
        </p:nvPicPr>
        <p:blipFill rotWithShape="1">
          <a:blip r:embed="rId2">
            <a:extLst>
              <a:ext uri="{28A0092B-C50C-407E-A947-70E740481C1C}">
                <a14:useLocalDpi xmlns:a14="http://schemas.microsoft.com/office/drawing/2010/main" val="0"/>
              </a:ext>
            </a:extLst>
          </a:blip>
          <a:srcRect l="84935"/>
          <a:stretch/>
        </p:blipFill>
        <p:spPr>
          <a:xfrm>
            <a:off x="11151196" y="281545"/>
            <a:ext cx="597431" cy="576000"/>
          </a:xfrm>
          <a:prstGeom prst="rect">
            <a:avLst/>
          </a:prstGeom>
        </p:spPr>
      </p:pic>
      <p:sp>
        <p:nvSpPr>
          <p:cNvPr id="8" name="Datumsplatzhalter 6">
            <a:extLst>
              <a:ext uri="{FF2B5EF4-FFF2-40B4-BE49-F238E27FC236}">
                <a16:creationId xmlns:a16="http://schemas.microsoft.com/office/drawing/2014/main" id="{9009EEA3-F23B-4511-8D84-EC7F867855C2}"/>
              </a:ext>
            </a:extLst>
          </p:cNvPr>
          <p:cNvSpPr txBox="1">
            <a:spLocks/>
          </p:cNvSpPr>
          <p:nvPr/>
        </p:nvSpPr>
        <p:spPr>
          <a:xfrm>
            <a:off x="423844"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dirty="0"/>
              <a:t>© HAN‘S</a:t>
            </a:r>
            <a:r>
              <a:rPr lang="de-CH" dirty="0"/>
              <a:t> ROBOT GERMANY GMBH </a:t>
            </a:r>
            <a:r>
              <a:rPr lang="de-DE" baseline="0" dirty="0"/>
              <a:t>| 2020 | CONFIDENTIAL</a:t>
            </a:r>
            <a:endParaRPr lang="de-CH" dirty="0"/>
          </a:p>
        </p:txBody>
      </p:sp>
    </p:spTree>
    <p:extLst>
      <p:ext uri="{BB962C8B-B14F-4D97-AF65-F5344CB8AC3E}">
        <p14:creationId xmlns:p14="http://schemas.microsoft.com/office/powerpoint/2010/main" val="1177954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Slide Half Right">
    <p:spTree>
      <p:nvGrpSpPr>
        <p:cNvPr id="1" name=""/>
        <p:cNvGrpSpPr/>
        <p:nvPr/>
      </p:nvGrpSpPr>
      <p:grpSpPr>
        <a:xfrm>
          <a:off x="0" y="0"/>
          <a:ext cx="0" cy="0"/>
          <a:chOff x="0" y="0"/>
          <a:chExt cx="0" cy="0"/>
        </a:xfrm>
      </p:grpSpPr>
      <p:sp>
        <p:nvSpPr>
          <p:cNvPr id="2" name="Rechtwinkliges Dreieck 1">
            <a:extLst>
              <a:ext uri="{FF2B5EF4-FFF2-40B4-BE49-F238E27FC236}">
                <a16:creationId xmlns:a16="http://schemas.microsoft.com/office/drawing/2014/main" id="{12DA5983-07A3-4C02-BAEA-5EFB57012F2D}"/>
              </a:ext>
            </a:extLst>
          </p:cNvPr>
          <p:cNvSpPr/>
          <p:nvPr/>
        </p:nvSpPr>
        <p:spPr>
          <a:xfrm flipH="1">
            <a:off x="3719736" y="0"/>
            <a:ext cx="4752528" cy="6858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htwinkliges Dreieck 9">
            <a:extLst>
              <a:ext uri="{FF2B5EF4-FFF2-40B4-BE49-F238E27FC236}">
                <a16:creationId xmlns:a16="http://schemas.microsoft.com/office/drawing/2014/main" id="{10E6FE22-F736-4366-8A0F-2E84F3C04AE3}"/>
              </a:ext>
            </a:extLst>
          </p:cNvPr>
          <p:cNvSpPr/>
          <p:nvPr/>
        </p:nvSpPr>
        <p:spPr>
          <a:xfrm rot="10800000" flipH="1">
            <a:off x="3719736" y="0"/>
            <a:ext cx="4752528" cy="685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hteck 2"/>
          <p:cNvSpPr/>
          <p:nvPr/>
        </p:nvSpPr>
        <p:spPr>
          <a:xfrm>
            <a:off x="8472264" y="0"/>
            <a:ext cx="371973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el 1"/>
          <p:cNvSpPr>
            <a:spLocks noGrp="1"/>
          </p:cNvSpPr>
          <p:nvPr>
            <p:ph type="title" hasCustomPrompt="1"/>
          </p:nvPr>
        </p:nvSpPr>
        <p:spPr>
          <a:xfrm>
            <a:off x="423845" y="333375"/>
            <a:ext cx="5672155" cy="471587"/>
          </a:xfrm>
          <a:prstGeom prst="rect">
            <a:avLst/>
          </a:prstGeom>
        </p:spPr>
        <p:txBody>
          <a:bodyPr/>
          <a:lstStyle>
            <a:lvl1pPr algn="l">
              <a:defRPr sz="2400" b="0">
                <a:latin typeface="+mj-lt"/>
              </a:defRPr>
            </a:lvl1pPr>
          </a:lstStyle>
          <a:p>
            <a:r>
              <a:rPr lang="en-US" noProof="0" dirty="0"/>
              <a:t>Klick for Editing Master</a:t>
            </a:r>
          </a:p>
        </p:txBody>
      </p:sp>
      <p:sp>
        <p:nvSpPr>
          <p:cNvPr id="15" name="Textplatzhalter 6"/>
          <p:cNvSpPr>
            <a:spLocks noGrp="1"/>
          </p:cNvSpPr>
          <p:nvPr>
            <p:ph type="body" sz="quarter" idx="10" hasCustomPrompt="1"/>
          </p:nvPr>
        </p:nvSpPr>
        <p:spPr>
          <a:xfrm>
            <a:off x="423845" y="1268139"/>
            <a:ext cx="5528139" cy="5252119"/>
          </a:xfrm>
          <a:prstGeom prst="rect">
            <a:avLst/>
          </a:prstGeom>
        </p:spPr>
        <p:txBody>
          <a:bodyPr/>
          <a:lstStyle>
            <a:lvl1pPr marL="342900" indent="-342900">
              <a:buFont typeface="Calibri Light" panose="020F0302020204030204" pitchFamily="34" charset="0"/>
              <a:buChar char="»"/>
              <a:defRPr sz="1800"/>
            </a:lvl1pPr>
            <a:lvl2pPr marL="742950" indent="-285750">
              <a:buFont typeface="Calibri Light" panose="020F0302020204030204" pitchFamily="34" charset="0"/>
              <a:buChar char="»"/>
              <a:defRPr sz="1600" baseline="0"/>
            </a:lvl2pPr>
            <a:lvl3pPr marL="1143000" indent="-228600">
              <a:buFont typeface="Calibri Light" panose="020F0302020204030204" pitchFamily="34" charset="0"/>
              <a:buChar char="»"/>
              <a:defRPr sz="1600"/>
            </a:lvl3pPr>
            <a:lvl4pPr marL="1600200" indent="-228600">
              <a:buFont typeface="Calibri Light" panose="020F0302020204030204" pitchFamily="34" charset="0"/>
              <a:buChar char="»"/>
              <a:defRPr sz="1600"/>
            </a:lvl4pPr>
            <a:lvl5pPr marL="2057400" indent="-228600">
              <a:buFont typeface="Calibri Light" panose="020F0302020204030204" pitchFamily="34" charset="0"/>
              <a:buChar char="»"/>
              <a:defRPr sz="1600"/>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sp>
        <p:nvSpPr>
          <p:cNvPr id="16" name="Textplatzhalter 6"/>
          <p:cNvSpPr>
            <a:spLocks noGrp="1"/>
          </p:cNvSpPr>
          <p:nvPr>
            <p:ph type="body" sz="quarter" idx="11" hasCustomPrompt="1"/>
          </p:nvPr>
        </p:nvSpPr>
        <p:spPr>
          <a:xfrm>
            <a:off x="6240016" y="1268139"/>
            <a:ext cx="5543997" cy="5252119"/>
          </a:xfrm>
          <a:prstGeom prst="rect">
            <a:avLst/>
          </a:prstGeom>
        </p:spPr>
        <p:txBody>
          <a:bodyPr/>
          <a:lstStyle>
            <a:lvl1pPr marL="342900" indent="-342900">
              <a:buFont typeface="Calibri Light" panose="020F0302020204030204" pitchFamily="34" charset="0"/>
              <a:buChar char="»"/>
              <a:defRPr sz="1800">
                <a:solidFill>
                  <a:schemeClr val="bg1"/>
                </a:solidFill>
              </a:defRPr>
            </a:lvl1pPr>
            <a:lvl2pPr marL="742950" indent="-285750">
              <a:buFont typeface="Calibri Light" panose="020F0302020204030204" pitchFamily="34" charset="0"/>
              <a:buChar char="»"/>
              <a:defRPr sz="1600" baseline="0">
                <a:solidFill>
                  <a:schemeClr val="bg1"/>
                </a:solidFill>
              </a:defRPr>
            </a:lvl2pPr>
            <a:lvl3pPr marL="1143000" indent="-228600">
              <a:buFont typeface="Calibri Light" panose="020F0302020204030204" pitchFamily="34" charset="0"/>
              <a:buChar char="»"/>
              <a:defRPr sz="1600">
                <a:solidFill>
                  <a:schemeClr val="bg1"/>
                </a:solidFill>
              </a:defRPr>
            </a:lvl3pPr>
            <a:lvl4pPr marL="1600200" indent="-228600">
              <a:buFont typeface="Calibri Light" panose="020F0302020204030204" pitchFamily="34" charset="0"/>
              <a:buChar char="»"/>
              <a:defRPr sz="1600">
                <a:solidFill>
                  <a:schemeClr val="bg1"/>
                </a:solidFill>
              </a:defRPr>
            </a:lvl4pPr>
            <a:lvl5pPr marL="2057400" indent="-228600">
              <a:buFont typeface="Calibri Light" panose="020F0302020204030204" pitchFamily="34" charset="0"/>
              <a:buChar char="»"/>
              <a:defRPr sz="1600">
                <a:solidFill>
                  <a:schemeClr val="bg1"/>
                </a:solidFill>
              </a:defRPr>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pic>
        <p:nvPicPr>
          <p:cNvPr id="12" name="Grafik 11">
            <a:extLst>
              <a:ext uri="{FF2B5EF4-FFF2-40B4-BE49-F238E27FC236}">
                <a16:creationId xmlns:a16="http://schemas.microsoft.com/office/drawing/2014/main" id="{81ABDD66-C9B7-41EE-8268-60EBA23E7CB5}"/>
              </a:ext>
            </a:extLst>
          </p:cNvPr>
          <p:cNvPicPr>
            <a:picLocks noChangeAspect="1"/>
          </p:cNvPicPr>
          <p:nvPr/>
        </p:nvPicPr>
        <p:blipFill rotWithShape="1">
          <a:blip r:embed="rId2">
            <a:extLst>
              <a:ext uri="{28A0092B-C50C-407E-A947-70E740481C1C}">
                <a14:useLocalDpi xmlns:a14="http://schemas.microsoft.com/office/drawing/2010/main" val="0"/>
              </a:ext>
            </a:extLst>
          </a:blip>
          <a:srcRect l="84935"/>
          <a:stretch/>
        </p:blipFill>
        <p:spPr>
          <a:xfrm>
            <a:off x="11151196" y="281545"/>
            <a:ext cx="597431" cy="576000"/>
          </a:xfrm>
          <a:prstGeom prst="rect">
            <a:avLst/>
          </a:prstGeom>
        </p:spPr>
      </p:pic>
      <p:sp>
        <p:nvSpPr>
          <p:cNvPr id="13" name="Datumsplatzhalter 6">
            <a:extLst>
              <a:ext uri="{FF2B5EF4-FFF2-40B4-BE49-F238E27FC236}">
                <a16:creationId xmlns:a16="http://schemas.microsoft.com/office/drawing/2014/main" id="{A3667B9D-16DA-4195-BA12-5CFB4B93B8BF}"/>
              </a:ext>
            </a:extLst>
          </p:cNvPr>
          <p:cNvSpPr txBox="1">
            <a:spLocks/>
          </p:cNvSpPr>
          <p:nvPr/>
        </p:nvSpPr>
        <p:spPr>
          <a:xfrm>
            <a:off x="423844"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dirty="0"/>
              <a:t>© HAN‘S</a:t>
            </a:r>
            <a:r>
              <a:rPr lang="de-CH" dirty="0"/>
              <a:t> ROBOT GERMANY GMBH </a:t>
            </a:r>
            <a:r>
              <a:rPr lang="de-DE" baseline="0" dirty="0"/>
              <a:t>| 2020 | CONFIDENTIAL</a:t>
            </a:r>
            <a:endParaRPr lang="de-CH" dirty="0"/>
          </a:p>
        </p:txBody>
      </p:sp>
    </p:spTree>
    <p:extLst>
      <p:ext uri="{BB962C8B-B14F-4D97-AF65-F5344CB8AC3E}">
        <p14:creationId xmlns:p14="http://schemas.microsoft.com/office/powerpoint/2010/main" val="2764983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449133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6" r:id="rId13"/>
    <p:sldLayoutId id="2147483687"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257">
          <p15:clr>
            <a:srgbClr val="F26B43"/>
          </p15:clr>
        </p15:guide>
        <p15:guide id="4" pos="7423">
          <p15:clr>
            <a:srgbClr val="F26B43"/>
          </p15:clr>
        </p15:guide>
        <p15:guide id="5" orient="horz" pos="4110">
          <p15:clr>
            <a:srgbClr val="F26B43"/>
          </p15:clr>
        </p15:guide>
        <p15:guide id="6" orient="horz" pos="21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5.JPG"/><Relationship Id="rId5" Type="http://schemas.openxmlformats.org/officeDocument/2006/relationships/image" Target="../media/image34.JPG"/><Relationship Id="rId4" Type="http://schemas.openxmlformats.org/officeDocument/2006/relationships/image" Target="../media/image33.JP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s://arm-software.github.io/CMSIS_5/General/html/LICENSE.txt"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arm-software.github.io/CMSIS_5/RTOS2/html/group__rtx5__specific__functions.html#gaf1745a88f9cc60b609ab1c8076bd346d"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7.jpg"/></Relationships>
</file>

<file path=ppt/slides/_rels/slide30.xml.rels><?xml version="1.0" encoding="UTF-8" standalone="yes"?>
<Relationships xmlns="http://schemas.openxmlformats.org/package/2006/relationships"><Relationship Id="rId2" Type="http://schemas.openxmlformats.org/officeDocument/2006/relationships/hyperlink" Target="https://arm-software.github.io/CMSIS_5/General/html/index.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comments" Target="../comments/comment2.xml"/><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jpeg"/></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3.JPG"/><Relationship Id="rId5" Type="http://schemas.openxmlformats.org/officeDocument/2006/relationships/image" Target="../media/image22.jpg"/><Relationship Id="rId4" Type="http://schemas.openxmlformats.org/officeDocument/2006/relationships/image" Target="../media/image2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5057" y="2883244"/>
            <a:ext cx="7813375" cy="1886466"/>
          </a:xfrm>
        </p:spPr>
        <p:txBody>
          <a:bodyPr>
            <a:normAutofit/>
          </a:bodyPr>
          <a:lstStyle/>
          <a:p>
            <a:r>
              <a:rPr lang="en-US" sz="3200" dirty="0"/>
              <a:t>Development of an Embedded Communication Hub for the Acquisition of</a:t>
            </a:r>
            <a:br>
              <a:rPr lang="en-US" sz="3200" dirty="0"/>
            </a:br>
            <a:r>
              <a:rPr lang="en-US" sz="3200" dirty="0"/>
              <a:t>Sensor Data in a Robotic System</a:t>
            </a:r>
          </a:p>
        </p:txBody>
      </p:sp>
      <p:sp>
        <p:nvSpPr>
          <p:cNvPr id="3" name="Subtitle 2"/>
          <p:cNvSpPr>
            <a:spLocks noGrp="1"/>
          </p:cNvSpPr>
          <p:nvPr>
            <p:ph type="subTitle" idx="4294967295"/>
          </p:nvPr>
        </p:nvSpPr>
        <p:spPr>
          <a:xfrm>
            <a:off x="5247503" y="5172805"/>
            <a:ext cx="6689124" cy="1143000"/>
          </a:xfrm>
          <a:prstGeom prst="rect">
            <a:avLst/>
          </a:prstGeom>
        </p:spPr>
        <p:txBody>
          <a:bodyPr>
            <a:normAutofit/>
          </a:bodyPr>
          <a:lstStyle/>
          <a:p>
            <a:pPr marL="0" indent="0" algn="ctr">
              <a:buNone/>
            </a:pPr>
            <a:r>
              <a:rPr lang="en-US" sz="2400" dirty="0"/>
              <a:t>Project Thesis</a:t>
            </a:r>
            <a:br>
              <a:rPr lang="en-US" dirty="0"/>
            </a:br>
            <a:r>
              <a:rPr lang="en-US" sz="1900" dirty="0"/>
              <a:t>Juan Carlos Reyes Andrade, ICS</a:t>
            </a:r>
          </a:p>
        </p:txBody>
      </p:sp>
      <p:sp>
        <p:nvSpPr>
          <p:cNvPr id="4" name="Rechteck 9">
            <a:extLst>
              <a:ext uri="{FF2B5EF4-FFF2-40B4-BE49-F238E27FC236}">
                <a16:creationId xmlns:a16="http://schemas.microsoft.com/office/drawing/2014/main" id="{3E60BEC7-C069-4EFF-A68A-0A488E76480D}"/>
              </a:ext>
            </a:extLst>
          </p:cNvPr>
          <p:cNvSpPr/>
          <p:nvPr/>
        </p:nvSpPr>
        <p:spPr>
          <a:xfrm>
            <a:off x="10476264" y="986155"/>
            <a:ext cx="1345342" cy="1695542"/>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rtl="0" eaLnBrk="1" fontAlgn="auto" hangingPunct="1">
              <a:lnSpc>
                <a:spcPct val="100000"/>
              </a:lnSpc>
              <a:spcBef>
                <a:spcPts val="0"/>
              </a:spcBef>
              <a:spcAft>
                <a:spcPts val="0"/>
              </a:spcAft>
            </a:pPr>
            <a:endParaRPr lang="de-DE" sz="2100" b="0" i="0" u="none" baseline="0" dirty="0">
              <a:solidFill>
                <a:srgbClr val="FFFFFF"/>
              </a:solidFill>
              <a:latin typeface="Arial" panose="020B0604020202020204" pitchFamily="34" charset="0"/>
            </a:endParaRPr>
          </a:p>
        </p:txBody>
      </p:sp>
      <p:pic>
        <p:nvPicPr>
          <p:cNvPr id="5" name="Bildplatzhalter 5">
            <a:extLst>
              <a:ext uri="{FF2B5EF4-FFF2-40B4-BE49-F238E27FC236}">
                <a16:creationId xmlns:a16="http://schemas.microsoft.com/office/drawing/2014/main" id="{12AA660D-A8BD-4F64-B73B-7DA693639A01}"/>
              </a:ext>
            </a:extLst>
          </p:cNvPr>
          <p:cNvPicPr>
            <a:picLocks noChangeAspect="1"/>
          </p:cNvPicPr>
          <p:nvPr/>
        </p:nvPicPr>
        <p:blipFill>
          <a:blip r:embed="rId3" cstate="print">
            <a:extLst>
              <a:ext uri="{28A0092B-C50C-407E-A947-70E740481C1C}">
                <a14:useLocalDpi xmlns:a14="http://schemas.microsoft.com/office/drawing/2010/main" val="0"/>
              </a:ext>
            </a:extLst>
          </a:blip>
          <a:srcRect l="9015" r="9015"/>
          <a:stretch>
            <a:fillRect/>
          </a:stretch>
        </p:blipFill>
        <p:spPr>
          <a:xfrm>
            <a:off x="10531468" y="2210291"/>
            <a:ext cx="1240940" cy="414137"/>
          </a:xfrm>
          <a:prstGeom prst="rect">
            <a:avLst/>
          </a:prstGeom>
        </p:spPr>
      </p:pic>
      <p:pic>
        <p:nvPicPr>
          <p:cNvPr id="6" name="Grafik 8">
            <a:extLst>
              <a:ext uri="{FF2B5EF4-FFF2-40B4-BE49-F238E27FC236}">
                <a16:creationId xmlns:a16="http://schemas.microsoft.com/office/drawing/2014/main" id="{77254EB0-5740-4979-B7C3-0297E3F306E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63150" y="1097520"/>
            <a:ext cx="1176706" cy="941364"/>
          </a:xfrm>
          <a:prstGeom prst="rect">
            <a:avLst/>
          </a:prstGeom>
        </p:spPr>
      </p:pic>
    </p:spTree>
    <p:extLst>
      <p:ext uri="{BB962C8B-B14F-4D97-AF65-F5344CB8AC3E}">
        <p14:creationId xmlns:p14="http://schemas.microsoft.com/office/powerpoint/2010/main" val="2966995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EC95D-14CE-4953-A4D2-AC64E9ADFD2D}"/>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478B2055-01A7-43FC-8689-937BA7B4557A}"/>
              </a:ext>
            </a:extLst>
          </p:cNvPr>
          <p:cNvSpPr>
            <a:spLocks noGrp="1"/>
          </p:cNvSpPr>
          <p:nvPr>
            <p:ph type="body" sz="quarter" idx="10"/>
          </p:nvPr>
        </p:nvSpPr>
        <p:spPr/>
        <p:txBody>
          <a:bodyPr/>
          <a:lstStyle/>
          <a:p>
            <a:r>
              <a:rPr lang="en-US" dirty="0"/>
              <a:t>LAN9252 Structure, reference 9, datasheet</a:t>
            </a:r>
          </a:p>
        </p:txBody>
      </p:sp>
      <p:pic>
        <p:nvPicPr>
          <p:cNvPr id="5" name="Picture 4">
            <a:extLst>
              <a:ext uri="{FF2B5EF4-FFF2-40B4-BE49-F238E27FC236}">
                <a16:creationId xmlns:a16="http://schemas.microsoft.com/office/drawing/2014/main" id="{0234BBCF-4562-4853-BCCE-31E87007ECEA}"/>
              </a:ext>
            </a:extLst>
          </p:cNvPr>
          <p:cNvPicPr>
            <a:picLocks noChangeAspect="1"/>
          </p:cNvPicPr>
          <p:nvPr/>
        </p:nvPicPr>
        <p:blipFill>
          <a:blip r:embed="rId2"/>
          <a:stretch>
            <a:fillRect/>
          </a:stretch>
        </p:blipFill>
        <p:spPr>
          <a:xfrm>
            <a:off x="414879" y="1646616"/>
            <a:ext cx="11820525" cy="5038725"/>
          </a:xfrm>
          <a:prstGeom prst="rect">
            <a:avLst/>
          </a:prstGeom>
        </p:spPr>
      </p:pic>
    </p:spTree>
    <p:extLst>
      <p:ext uri="{BB962C8B-B14F-4D97-AF65-F5344CB8AC3E}">
        <p14:creationId xmlns:p14="http://schemas.microsoft.com/office/powerpoint/2010/main" val="938231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7F470-C2EA-4DCB-958A-5B509862EFF8}"/>
              </a:ext>
            </a:extLst>
          </p:cNvPr>
          <p:cNvSpPr>
            <a:spLocks noGrp="1"/>
          </p:cNvSpPr>
          <p:nvPr>
            <p:ph type="title"/>
          </p:nvPr>
        </p:nvSpPr>
        <p:spPr/>
        <p:txBody>
          <a:bodyPr/>
          <a:lstStyle/>
          <a:p>
            <a:r>
              <a:rPr lang="en-US" dirty="0"/>
              <a:t>Structure</a:t>
            </a:r>
          </a:p>
        </p:txBody>
      </p:sp>
      <p:sp>
        <p:nvSpPr>
          <p:cNvPr id="3" name="Text Placeholder 2">
            <a:extLst>
              <a:ext uri="{FF2B5EF4-FFF2-40B4-BE49-F238E27FC236}">
                <a16:creationId xmlns:a16="http://schemas.microsoft.com/office/drawing/2014/main" id="{412DC713-C200-4451-B2CE-6DB90A18B4BA}"/>
              </a:ext>
            </a:extLst>
          </p:cNvPr>
          <p:cNvSpPr>
            <a:spLocks noGrp="1"/>
          </p:cNvSpPr>
          <p:nvPr>
            <p:ph type="body" sz="quarter" idx="10"/>
          </p:nvPr>
        </p:nvSpPr>
        <p:spPr/>
        <p:txBody>
          <a:bodyPr/>
          <a:lstStyle/>
          <a:p>
            <a:endParaRPr lang="en-US" dirty="0"/>
          </a:p>
        </p:txBody>
      </p:sp>
      <p:pic>
        <p:nvPicPr>
          <p:cNvPr id="5" name="Picture 4" descr="Table&#10;&#10;Description automatically generated">
            <a:extLst>
              <a:ext uri="{FF2B5EF4-FFF2-40B4-BE49-F238E27FC236}">
                <a16:creationId xmlns:a16="http://schemas.microsoft.com/office/drawing/2014/main" id="{40FB280A-DA59-49CC-AAA2-514ED57843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8080" y="2168857"/>
            <a:ext cx="8042757" cy="3989513"/>
          </a:xfrm>
          <a:prstGeom prst="rect">
            <a:avLst/>
          </a:prstGeom>
        </p:spPr>
      </p:pic>
    </p:spTree>
    <p:extLst>
      <p:ext uri="{BB962C8B-B14F-4D97-AF65-F5344CB8AC3E}">
        <p14:creationId xmlns:p14="http://schemas.microsoft.com/office/powerpoint/2010/main" val="665858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90285-0DE0-4AB1-BF70-CEB51FCD7A66}"/>
              </a:ext>
            </a:extLst>
          </p:cNvPr>
          <p:cNvSpPr>
            <a:spLocks noGrp="1"/>
          </p:cNvSpPr>
          <p:nvPr>
            <p:ph type="title"/>
          </p:nvPr>
        </p:nvSpPr>
        <p:spPr/>
        <p:txBody>
          <a:bodyPr/>
          <a:lstStyle/>
          <a:p>
            <a:r>
              <a:rPr lang="en-US" dirty="0"/>
              <a:t>Synchronization/DSMs</a:t>
            </a:r>
          </a:p>
        </p:txBody>
      </p:sp>
      <p:sp>
        <p:nvSpPr>
          <p:cNvPr id="3" name="Text Placeholder 2">
            <a:extLst>
              <a:ext uri="{FF2B5EF4-FFF2-40B4-BE49-F238E27FC236}">
                <a16:creationId xmlns:a16="http://schemas.microsoft.com/office/drawing/2014/main" id="{B42E7853-B127-40E7-96FF-DE571ED59870}"/>
              </a:ext>
            </a:extLst>
          </p:cNvPr>
          <p:cNvSpPr>
            <a:spLocks noGrp="1"/>
          </p:cNvSpPr>
          <p:nvPr>
            <p:ph type="body" sz="quarter" idx="10"/>
          </p:nvPr>
        </p:nvSpPr>
        <p:spPr/>
        <p:txBody>
          <a:bodyPr/>
          <a:lstStyle/>
          <a:p>
            <a:endParaRPr lang="en-US" dirty="0"/>
          </a:p>
        </p:txBody>
      </p:sp>
      <p:pic>
        <p:nvPicPr>
          <p:cNvPr id="5" name="Picture 4" descr="Diagram&#10;&#10;Description automatically generated">
            <a:extLst>
              <a:ext uri="{FF2B5EF4-FFF2-40B4-BE49-F238E27FC236}">
                <a16:creationId xmlns:a16="http://schemas.microsoft.com/office/drawing/2014/main" id="{C115FAE8-A6CC-4FBC-AFA9-A1DD5BD9F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160" y="1828799"/>
            <a:ext cx="5225787" cy="4460465"/>
          </a:xfrm>
          <a:prstGeom prst="rect">
            <a:avLst/>
          </a:prstGeom>
        </p:spPr>
      </p:pic>
      <p:pic>
        <p:nvPicPr>
          <p:cNvPr id="7" name="Picture 6" descr="Diagram&#10;&#10;Description automatically generated">
            <a:extLst>
              <a:ext uri="{FF2B5EF4-FFF2-40B4-BE49-F238E27FC236}">
                <a16:creationId xmlns:a16="http://schemas.microsoft.com/office/drawing/2014/main" id="{D1E549F5-5F28-4DC9-AA33-E7CA364D3E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3928" y="2105808"/>
            <a:ext cx="5570985" cy="3587675"/>
          </a:xfrm>
          <a:prstGeom prst="rect">
            <a:avLst/>
          </a:prstGeom>
        </p:spPr>
      </p:pic>
    </p:spTree>
    <p:extLst>
      <p:ext uri="{BB962C8B-B14F-4D97-AF65-F5344CB8AC3E}">
        <p14:creationId xmlns:p14="http://schemas.microsoft.com/office/powerpoint/2010/main" val="816144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66CF5-11D2-42E6-A360-451CC50D8570}"/>
              </a:ext>
            </a:extLst>
          </p:cNvPr>
          <p:cNvSpPr>
            <a:spLocks noGrp="1"/>
          </p:cNvSpPr>
          <p:nvPr>
            <p:ph type="title"/>
          </p:nvPr>
        </p:nvSpPr>
        <p:spPr/>
        <p:txBody>
          <a:bodyPr/>
          <a:lstStyle/>
          <a:p>
            <a:r>
              <a:rPr lang="en-US" dirty="0"/>
              <a:t>Synchronization/DSMs</a:t>
            </a:r>
          </a:p>
        </p:txBody>
      </p:sp>
      <p:sp>
        <p:nvSpPr>
          <p:cNvPr id="3" name="Text Placeholder 2">
            <a:extLst>
              <a:ext uri="{FF2B5EF4-FFF2-40B4-BE49-F238E27FC236}">
                <a16:creationId xmlns:a16="http://schemas.microsoft.com/office/drawing/2014/main" id="{7BC4CE0B-78BC-444F-B13F-3490A0CDC989}"/>
              </a:ext>
            </a:extLst>
          </p:cNvPr>
          <p:cNvSpPr>
            <a:spLocks noGrp="1"/>
          </p:cNvSpPr>
          <p:nvPr>
            <p:ph type="body" sz="quarter" idx="10"/>
          </p:nvPr>
        </p:nvSpPr>
        <p:spPr/>
        <p:txBody>
          <a:bodyPr/>
          <a:lstStyle/>
          <a:p>
            <a:endParaRPr lang="en-US" dirty="0"/>
          </a:p>
        </p:txBody>
      </p:sp>
      <p:pic>
        <p:nvPicPr>
          <p:cNvPr id="7" name="Picture 6" descr="Diagram&#10;&#10;Description automatically generated">
            <a:extLst>
              <a:ext uri="{FF2B5EF4-FFF2-40B4-BE49-F238E27FC236}">
                <a16:creationId xmlns:a16="http://schemas.microsoft.com/office/drawing/2014/main" id="{EAAEA449-EAEF-451C-9CA5-D45C4CF62F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2900" y="1506070"/>
            <a:ext cx="5890505" cy="4932381"/>
          </a:xfrm>
          <a:prstGeom prst="rect">
            <a:avLst/>
          </a:prstGeom>
        </p:spPr>
      </p:pic>
    </p:spTree>
    <p:extLst>
      <p:ext uri="{BB962C8B-B14F-4D97-AF65-F5344CB8AC3E}">
        <p14:creationId xmlns:p14="http://schemas.microsoft.com/office/powerpoint/2010/main" val="1518410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1BCD7-0350-4B3F-93AA-71C23F85B0B1}"/>
              </a:ext>
            </a:extLst>
          </p:cNvPr>
          <p:cNvSpPr>
            <a:spLocks noGrp="1"/>
          </p:cNvSpPr>
          <p:nvPr>
            <p:ph type="title"/>
          </p:nvPr>
        </p:nvSpPr>
        <p:spPr/>
        <p:txBody>
          <a:bodyPr/>
          <a:lstStyle/>
          <a:p>
            <a:r>
              <a:rPr lang="en-US" dirty="0"/>
              <a:t>Events/Scheduling</a:t>
            </a:r>
          </a:p>
        </p:txBody>
      </p:sp>
      <p:sp>
        <p:nvSpPr>
          <p:cNvPr id="3" name="Text Placeholder 2">
            <a:extLst>
              <a:ext uri="{FF2B5EF4-FFF2-40B4-BE49-F238E27FC236}">
                <a16:creationId xmlns:a16="http://schemas.microsoft.com/office/drawing/2014/main" id="{FB3C06D2-DCD6-40B2-A98E-341706987967}"/>
              </a:ext>
            </a:extLst>
          </p:cNvPr>
          <p:cNvSpPr>
            <a:spLocks noGrp="1"/>
          </p:cNvSpPr>
          <p:nvPr>
            <p:ph type="body" sz="quarter" idx="10"/>
          </p:nvPr>
        </p:nvSpPr>
        <p:spPr/>
        <p:txBody>
          <a:bodyPr/>
          <a:lstStyle/>
          <a:p>
            <a:endParaRPr lang="en-US" dirty="0"/>
          </a:p>
        </p:txBody>
      </p:sp>
      <p:pic>
        <p:nvPicPr>
          <p:cNvPr id="5" name="Picture 4">
            <a:extLst>
              <a:ext uri="{FF2B5EF4-FFF2-40B4-BE49-F238E27FC236}">
                <a16:creationId xmlns:a16="http://schemas.microsoft.com/office/drawing/2014/main" id="{FFCC1284-DC39-4F78-BB3F-2B98FF4EC56F}"/>
              </a:ext>
            </a:extLst>
          </p:cNvPr>
          <p:cNvPicPr>
            <a:picLocks noChangeAspect="1"/>
          </p:cNvPicPr>
          <p:nvPr/>
        </p:nvPicPr>
        <p:blipFill>
          <a:blip r:embed="rId2"/>
          <a:stretch>
            <a:fillRect/>
          </a:stretch>
        </p:blipFill>
        <p:spPr>
          <a:xfrm>
            <a:off x="5521286" y="4619228"/>
            <a:ext cx="6053943" cy="1863798"/>
          </a:xfrm>
          <a:prstGeom prst="rect">
            <a:avLst/>
          </a:prstGeom>
        </p:spPr>
      </p:pic>
      <p:pic>
        <p:nvPicPr>
          <p:cNvPr id="7" name="Picture 6">
            <a:extLst>
              <a:ext uri="{FF2B5EF4-FFF2-40B4-BE49-F238E27FC236}">
                <a16:creationId xmlns:a16="http://schemas.microsoft.com/office/drawing/2014/main" id="{8AD61D4D-358B-4C54-9326-6B8DEDD62DE9}"/>
              </a:ext>
            </a:extLst>
          </p:cNvPr>
          <p:cNvPicPr>
            <a:picLocks noChangeAspect="1"/>
          </p:cNvPicPr>
          <p:nvPr/>
        </p:nvPicPr>
        <p:blipFill>
          <a:blip r:embed="rId3"/>
          <a:stretch>
            <a:fillRect/>
          </a:stretch>
        </p:blipFill>
        <p:spPr>
          <a:xfrm>
            <a:off x="616771" y="1683011"/>
            <a:ext cx="5654936" cy="2936217"/>
          </a:xfrm>
          <a:prstGeom prst="rect">
            <a:avLst/>
          </a:prstGeom>
        </p:spPr>
      </p:pic>
    </p:spTree>
    <p:extLst>
      <p:ext uri="{BB962C8B-B14F-4D97-AF65-F5344CB8AC3E}">
        <p14:creationId xmlns:p14="http://schemas.microsoft.com/office/powerpoint/2010/main" val="1196612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B7E51-A977-4F0A-BA8C-2AB52CA398C7}"/>
              </a:ext>
            </a:extLst>
          </p:cNvPr>
          <p:cNvSpPr>
            <a:spLocks noGrp="1"/>
          </p:cNvSpPr>
          <p:nvPr>
            <p:ph type="title"/>
          </p:nvPr>
        </p:nvSpPr>
        <p:spPr/>
        <p:txBody>
          <a:bodyPr/>
          <a:lstStyle/>
          <a:p>
            <a:r>
              <a:rPr lang="en-US" dirty="0"/>
              <a:t>Scheduling</a:t>
            </a:r>
          </a:p>
        </p:txBody>
      </p:sp>
      <p:sp>
        <p:nvSpPr>
          <p:cNvPr id="3" name="Text Placeholder 2">
            <a:extLst>
              <a:ext uri="{FF2B5EF4-FFF2-40B4-BE49-F238E27FC236}">
                <a16:creationId xmlns:a16="http://schemas.microsoft.com/office/drawing/2014/main" id="{51762370-D8D1-4090-9CD5-47AD5B572E42}"/>
              </a:ext>
            </a:extLst>
          </p:cNvPr>
          <p:cNvSpPr>
            <a:spLocks noGrp="1"/>
          </p:cNvSpPr>
          <p:nvPr>
            <p:ph type="body" sz="quarter" idx="10"/>
          </p:nvPr>
        </p:nvSpPr>
        <p:spPr/>
        <p:txBody>
          <a:bodyPr/>
          <a:lstStyle/>
          <a:p>
            <a:endParaRPr lang="en-US" dirty="0"/>
          </a:p>
        </p:txBody>
      </p:sp>
      <p:pic>
        <p:nvPicPr>
          <p:cNvPr id="5" name="Picture 4">
            <a:extLst>
              <a:ext uri="{FF2B5EF4-FFF2-40B4-BE49-F238E27FC236}">
                <a16:creationId xmlns:a16="http://schemas.microsoft.com/office/drawing/2014/main" id="{2197A096-DBF4-4D2F-A3B6-A5F67B931D39}"/>
              </a:ext>
            </a:extLst>
          </p:cNvPr>
          <p:cNvPicPr>
            <a:picLocks noChangeAspect="1"/>
          </p:cNvPicPr>
          <p:nvPr/>
        </p:nvPicPr>
        <p:blipFill>
          <a:blip r:embed="rId2"/>
          <a:stretch>
            <a:fillRect/>
          </a:stretch>
        </p:blipFill>
        <p:spPr>
          <a:xfrm>
            <a:off x="2350106" y="2420709"/>
            <a:ext cx="7590198" cy="2495536"/>
          </a:xfrm>
          <a:prstGeom prst="rect">
            <a:avLst/>
          </a:prstGeom>
        </p:spPr>
      </p:pic>
    </p:spTree>
    <p:extLst>
      <p:ext uri="{BB962C8B-B14F-4D97-AF65-F5344CB8AC3E}">
        <p14:creationId xmlns:p14="http://schemas.microsoft.com/office/powerpoint/2010/main" val="3568497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F811D-133A-46D4-A6BD-BE6B0E0CFDA9}"/>
              </a:ext>
            </a:extLst>
          </p:cNvPr>
          <p:cNvSpPr>
            <a:spLocks noGrp="1"/>
          </p:cNvSpPr>
          <p:nvPr>
            <p:ph type="title"/>
          </p:nvPr>
        </p:nvSpPr>
        <p:spPr/>
        <p:txBody>
          <a:bodyPr/>
          <a:lstStyle/>
          <a:p>
            <a:r>
              <a:rPr lang="en-US" dirty="0"/>
              <a:t>State machine</a:t>
            </a:r>
          </a:p>
        </p:txBody>
      </p:sp>
      <p:sp>
        <p:nvSpPr>
          <p:cNvPr id="3" name="Text Placeholder 2">
            <a:extLst>
              <a:ext uri="{FF2B5EF4-FFF2-40B4-BE49-F238E27FC236}">
                <a16:creationId xmlns:a16="http://schemas.microsoft.com/office/drawing/2014/main" id="{F2F03E7D-789E-4153-B827-2CC635037CB9}"/>
              </a:ext>
            </a:extLst>
          </p:cNvPr>
          <p:cNvSpPr>
            <a:spLocks noGrp="1"/>
          </p:cNvSpPr>
          <p:nvPr>
            <p:ph type="body" sz="quarter" idx="10"/>
          </p:nvPr>
        </p:nvSpPr>
        <p:spPr/>
        <p:txBody>
          <a:bodyPr/>
          <a:lstStyle/>
          <a:p>
            <a:r>
              <a:rPr lang="en-US" dirty="0"/>
              <a:t>Reference: </a:t>
            </a:r>
            <a:r>
              <a:rPr lang="en-US" dirty="0" err="1"/>
              <a:t>EtherCAT</a:t>
            </a:r>
            <a:r>
              <a:rPr lang="en-US" dirty="0"/>
              <a:t> Specification – Part 6, pp 98 </a:t>
            </a:r>
          </a:p>
        </p:txBody>
      </p:sp>
      <p:pic>
        <p:nvPicPr>
          <p:cNvPr id="5" name="Picture 4">
            <a:extLst>
              <a:ext uri="{FF2B5EF4-FFF2-40B4-BE49-F238E27FC236}">
                <a16:creationId xmlns:a16="http://schemas.microsoft.com/office/drawing/2014/main" id="{570945A6-7A7E-4D24-94D6-3DC8DE1380E7}"/>
              </a:ext>
            </a:extLst>
          </p:cNvPr>
          <p:cNvPicPr>
            <a:picLocks noChangeAspect="1"/>
          </p:cNvPicPr>
          <p:nvPr/>
        </p:nvPicPr>
        <p:blipFill>
          <a:blip r:embed="rId2"/>
          <a:stretch>
            <a:fillRect/>
          </a:stretch>
        </p:blipFill>
        <p:spPr>
          <a:xfrm>
            <a:off x="6096000" y="2661312"/>
            <a:ext cx="4160721" cy="3249731"/>
          </a:xfrm>
          <a:prstGeom prst="rect">
            <a:avLst/>
          </a:prstGeom>
        </p:spPr>
      </p:pic>
    </p:spTree>
    <p:extLst>
      <p:ext uri="{BB962C8B-B14F-4D97-AF65-F5344CB8AC3E}">
        <p14:creationId xmlns:p14="http://schemas.microsoft.com/office/powerpoint/2010/main" val="1943168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Text Placeholder 2"/>
          <p:cNvSpPr>
            <a:spLocks noGrp="1"/>
          </p:cNvSpPr>
          <p:nvPr>
            <p:ph type="body" sz="quarter" idx="10"/>
          </p:nvPr>
        </p:nvSpPr>
        <p:spPr/>
        <p:txBody>
          <a:bodyPr/>
          <a:lstStyle/>
          <a:p>
            <a:r>
              <a:rPr lang="en-US" dirty="0"/>
              <a:t>Transaction</a:t>
            </a:r>
          </a:p>
        </p:txBody>
      </p:sp>
      <p:sp>
        <p:nvSpPr>
          <p:cNvPr id="9" name="TextBox 8">
            <a:extLst>
              <a:ext uri="{FF2B5EF4-FFF2-40B4-BE49-F238E27FC236}">
                <a16:creationId xmlns:a16="http://schemas.microsoft.com/office/drawing/2014/main" id="{CFF842CC-D0ED-4161-A734-53E7D3917B48}"/>
              </a:ext>
            </a:extLst>
          </p:cNvPr>
          <p:cNvSpPr txBox="1"/>
          <p:nvPr/>
        </p:nvSpPr>
        <p:spPr>
          <a:xfrm>
            <a:off x="11390243" y="6241774"/>
            <a:ext cx="377912" cy="338554"/>
          </a:xfrm>
          <a:prstGeom prst="rect">
            <a:avLst/>
          </a:prstGeom>
          <a:noFill/>
        </p:spPr>
        <p:txBody>
          <a:bodyPr wrap="square" rtlCol="0">
            <a:spAutoFit/>
          </a:bodyPr>
          <a:lstStyle/>
          <a:p>
            <a:r>
              <a:rPr lang="en-US" sz="1600" dirty="0">
                <a:solidFill>
                  <a:schemeClr val="accent1"/>
                </a:solidFill>
              </a:rPr>
              <a:t>7</a:t>
            </a:r>
            <a:endParaRPr lang="en-US" dirty="0">
              <a:solidFill>
                <a:schemeClr val="accent1"/>
              </a:solidFill>
            </a:endParaRPr>
          </a:p>
        </p:txBody>
      </p:sp>
      <p:pic>
        <p:nvPicPr>
          <p:cNvPr id="6" name="Picture 5" descr="Table&#10;&#10;Description automatically generated">
            <a:extLst>
              <a:ext uri="{FF2B5EF4-FFF2-40B4-BE49-F238E27FC236}">
                <a16:creationId xmlns:a16="http://schemas.microsoft.com/office/drawing/2014/main" id="{3AA0B1E7-E0A8-47E5-A8F4-F0C75F23D8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0646" y="1738648"/>
            <a:ext cx="8820150" cy="1371600"/>
          </a:xfrm>
          <a:prstGeom prst="rect">
            <a:avLst/>
          </a:prstGeom>
        </p:spPr>
      </p:pic>
      <p:pic>
        <p:nvPicPr>
          <p:cNvPr id="10" name="Picture 9" descr="Graphical user interface, text, application, email&#10;&#10;Description automatically generated">
            <a:extLst>
              <a:ext uri="{FF2B5EF4-FFF2-40B4-BE49-F238E27FC236}">
                <a16:creationId xmlns:a16="http://schemas.microsoft.com/office/drawing/2014/main" id="{390B1F82-B2F1-4680-9174-E09308D3EF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6105" y="4696551"/>
            <a:ext cx="4972050" cy="1714500"/>
          </a:xfrm>
          <a:prstGeom prst="rect">
            <a:avLst/>
          </a:prstGeom>
        </p:spPr>
      </p:pic>
      <p:pic>
        <p:nvPicPr>
          <p:cNvPr id="14" name="Picture 13" descr="Graphical user interface, text, application&#10;&#10;Description automatically generated">
            <a:extLst>
              <a:ext uri="{FF2B5EF4-FFF2-40B4-BE49-F238E27FC236}">
                <a16:creationId xmlns:a16="http://schemas.microsoft.com/office/drawing/2014/main" id="{77BBE929-CAE8-4455-A8DD-030FD3A3944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28755" y="3283549"/>
            <a:ext cx="5467350" cy="2105025"/>
          </a:xfrm>
          <a:prstGeom prst="rect">
            <a:avLst/>
          </a:prstGeom>
        </p:spPr>
      </p:pic>
      <p:pic>
        <p:nvPicPr>
          <p:cNvPr id="16" name="Picture 15" descr="Graphical user interface, text, application&#10;&#10;Description automatically generated">
            <a:extLst>
              <a:ext uri="{FF2B5EF4-FFF2-40B4-BE49-F238E27FC236}">
                <a16:creationId xmlns:a16="http://schemas.microsoft.com/office/drawing/2014/main" id="{74BCC3A1-0A71-4168-814F-58B16DECE39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57862" y="5068026"/>
            <a:ext cx="4953000" cy="1733550"/>
          </a:xfrm>
          <a:prstGeom prst="rect">
            <a:avLst/>
          </a:prstGeom>
        </p:spPr>
      </p:pic>
    </p:spTree>
    <p:extLst>
      <p:ext uri="{BB962C8B-B14F-4D97-AF65-F5344CB8AC3E}">
        <p14:creationId xmlns:p14="http://schemas.microsoft.com/office/powerpoint/2010/main" val="1232882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 and further development</a:t>
            </a:r>
          </a:p>
        </p:txBody>
      </p:sp>
      <p:sp>
        <p:nvSpPr>
          <p:cNvPr id="6" name="Text Placeholder 5"/>
          <p:cNvSpPr>
            <a:spLocks noGrp="1"/>
          </p:cNvSpPr>
          <p:nvPr>
            <p:ph type="body" sz="quarter" idx="10"/>
          </p:nvPr>
        </p:nvSpPr>
        <p:spPr/>
        <p:txBody>
          <a:bodyPr/>
          <a:lstStyle/>
          <a:p>
            <a:r>
              <a:rPr lang="en-US" dirty="0"/>
              <a:t>Software verification and testing: </a:t>
            </a:r>
          </a:p>
        </p:txBody>
      </p:sp>
      <p:sp>
        <p:nvSpPr>
          <p:cNvPr id="52" name="TextBox 51">
            <a:extLst>
              <a:ext uri="{FF2B5EF4-FFF2-40B4-BE49-F238E27FC236}">
                <a16:creationId xmlns:a16="http://schemas.microsoft.com/office/drawing/2014/main" id="{59942465-50E6-4C47-8A94-EF160F581D80}"/>
              </a:ext>
            </a:extLst>
          </p:cNvPr>
          <p:cNvSpPr txBox="1"/>
          <p:nvPr/>
        </p:nvSpPr>
        <p:spPr>
          <a:xfrm>
            <a:off x="11390243" y="6241774"/>
            <a:ext cx="377912" cy="338554"/>
          </a:xfrm>
          <a:prstGeom prst="rect">
            <a:avLst/>
          </a:prstGeom>
          <a:noFill/>
        </p:spPr>
        <p:txBody>
          <a:bodyPr wrap="square" rtlCol="0">
            <a:spAutoFit/>
          </a:bodyPr>
          <a:lstStyle/>
          <a:p>
            <a:r>
              <a:rPr lang="en-US" sz="1600" dirty="0">
                <a:solidFill>
                  <a:schemeClr val="accent1"/>
                </a:solidFill>
              </a:rPr>
              <a:t>8</a:t>
            </a:r>
            <a:endParaRPr lang="en-US" dirty="0">
              <a:solidFill>
                <a:schemeClr val="accent1"/>
              </a:solidFill>
            </a:endParaRPr>
          </a:p>
        </p:txBody>
      </p:sp>
    </p:spTree>
    <p:extLst>
      <p:ext uri="{BB962C8B-B14F-4D97-AF65-F5344CB8AC3E}">
        <p14:creationId xmlns:p14="http://schemas.microsoft.com/office/powerpoint/2010/main" val="2781863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3798" y="4224579"/>
            <a:ext cx="6726690" cy="1797281"/>
          </a:xfrm>
        </p:spPr>
        <p:txBody>
          <a:bodyPr>
            <a:normAutofit/>
          </a:bodyPr>
          <a:lstStyle/>
          <a:p>
            <a:r>
              <a:rPr lang="en-US" sz="4400" dirty="0"/>
              <a:t>Questions</a:t>
            </a:r>
          </a:p>
        </p:txBody>
      </p:sp>
      <p:sp>
        <p:nvSpPr>
          <p:cNvPr id="3" name="TextBox 2">
            <a:extLst>
              <a:ext uri="{FF2B5EF4-FFF2-40B4-BE49-F238E27FC236}">
                <a16:creationId xmlns:a16="http://schemas.microsoft.com/office/drawing/2014/main" id="{6C454EAD-B3DC-4EF2-B16E-873CB4D85602}"/>
              </a:ext>
            </a:extLst>
          </p:cNvPr>
          <p:cNvSpPr txBox="1"/>
          <p:nvPr/>
        </p:nvSpPr>
        <p:spPr>
          <a:xfrm>
            <a:off x="11390243" y="6241774"/>
            <a:ext cx="377912" cy="338554"/>
          </a:xfrm>
          <a:prstGeom prst="rect">
            <a:avLst/>
          </a:prstGeom>
          <a:noFill/>
        </p:spPr>
        <p:txBody>
          <a:bodyPr wrap="square" rtlCol="0">
            <a:spAutoFit/>
          </a:bodyPr>
          <a:lstStyle/>
          <a:p>
            <a:r>
              <a:rPr lang="en-US" sz="1600" dirty="0">
                <a:solidFill>
                  <a:schemeClr val="bg2"/>
                </a:solidFill>
              </a:rPr>
              <a:t>9</a:t>
            </a:r>
            <a:endParaRPr lang="en-US" dirty="0">
              <a:solidFill>
                <a:schemeClr val="bg2"/>
              </a:solidFill>
            </a:endParaRPr>
          </a:p>
        </p:txBody>
      </p:sp>
    </p:spTree>
    <p:extLst>
      <p:ext uri="{BB962C8B-B14F-4D97-AF65-F5344CB8AC3E}">
        <p14:creationId xmlns:p14="http://schemas.microsoft.com/office/powerpoint/2010/main" val="1827385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type="body" sz="quarter" idx="10"/>
          </p:nvPr>
        </p:nvSpPr>
        <p:spPr/>
        <p:txBody>
          <a:bodyPr/>
          <a:lstStyle/>
          <a:p>
            <a:pPr marL="800100" lvl="1" indent="-342900">
              <a:buFont typeface="+mj-lt"/>
              <a:buAutoNum type="arabicPeriod"/>
            </a:pPr>
            <a:r>
              <a:rPr lang="en-US" sz="2400" dirty="0"/>
              <a:t>Background</a:t>
            </a:r>
          </a:p>
          <a:p>
            <a:pPr marL="857250" lvl="2" indent="0">
              <a:buNone/>
            </a:pPr>
            <a:r>
              <a:rPr lang="en-US" sz="2400" dirty="0"/>
              <a:t>		RTE Networks</a:t>
            </a:r>
          </a:p>
          <a:p>
            <a:pPr marL="800100" lvl="1" indent="-342900">
              <a:buFont typeface="+mj-lt"/>
              <a:buAutoNum type="arabicPeriod"/>
            </a:pPr>
            <a:r>
              <a:rPr lang="en-US" sz="2400" dirty="0"/>
              <a:t>Main goal</a:t>
            </a:r>
          </a:p>
          <a:p>
            <a:pPr marL="857250" lvl="2" indent="0">
              <a:buNone/>
            </a:pPr>
            <a:r>
              <a:rPr lang="en-US" sz="2400" dirty="0"/>
              <a:t>		Specific goals</a:t>
            </a:r>
          </a:p>
          <a:p>
            <a:pPr marL="800100" lvl="1" indent="-342900">
              <a:buFont typeface="+mj-lt"/>
              <a:buAutoNum type="arabicPeriod"/>
            </a:pPr>
            <a:r>
              <a:rPr lang="en-US" sz="2400" dirty="0"/>
              <a:t>Implementation</a:t>
            </a:r>
          </a:p>
          <a:p>
            <a:pPr marL="800100" lvl="1" indent="-342900">
              <a:buFont typeface="+mj-lt"/>
              <a:buAutoNum type="arabicPeriod"/>
            </a:pPr>
            <a:r>
              <a:rPr lang="en-US" sz="2400" dirty="0"/>
              <a:t>Results</a:t>
            </a:r>
          </a:p>
          <a:p>
            <a:pPr marL="800100" lvl="1" indent="-342900">
              <a:buFont typeface="+mj-lt"/>
              <a:buAutoNum type="arabicPeriod"/>
            </a:pPr>
            <a:r>
              <a:rPr lang="en-US" sz="2400" dirty="0"/>
              <a:t>Conclusion</a:t>
            </a:r>
          </a:p>
          <a:p>
            <a:pPr lvl="1"/>
            <a:endParaRPr lang="en-US" dirty="0"/>
          </a:p>
          <a:p>
            <a:pPr lvl="1"/>
            <a:endParaRPr lang="en-US" dirty="0"/>
          </a:p>
          <a:p>
            <a:endParaRPr lang="en-US" dirty="0"/>
          </a:p>
        </p:txBody>
      </p:sp>
      <p:sp>
        <p:nvSpPr>
          <p:cNvPr id="4" name="TextBox 3">
            <a:extLst>
              <a:ext uri="{FF2B5EF4-FFF2-40B4-BE49-F238E27FC236}">
                <a16:creationId xmlns:a16="http://schemas.microsoft.com/office/drawing/2014/main" id="{0CFF4FC6-168A-4E7D-80FD-9732B05CBFE9}"/>
              </a:ext>
            </a:extLst>
          </p:cNvPr>
          <p:cNvSpPr txBox="1"/>
          <p:nvPr/>
        </p:nvSpPr>
        <p:spPr>
          <a:xfrm>
            <a:off x="11390243" y="6241774"/>
            <a:ext cx="377912" cy="338554"/>
          </a:xfrm>
          <a:prstGeom prst="rect">
            <a:avLst/>
          </a:prstGeom>
          <a:noFill/>
        </p:spPr>
        <p:txBody>
          <a:bodyPr wrap="square" rtlCol="0">
            <a:spAutoFit/>
          </a:bodyPr>
          <a:lstStyle/>
          <a:p>
            <a:r>
              <a:rPr lang="en-US" sz="1600" dirty="0">
                <a:solidFill>
                  <a:schemeClr val="bg2"/>
                </a:solidFill>
              </a:rPr>
              <a:t>2</a:t>
            </a:r>
            <a:endParaRPr lang="en-US" dirty="0">
              <a:solidFill>
                <a:schemeClr val="bg2"/>
              </a:solidFill>
            </a:endParaRPr>
          </a:p>
        </p:txBody>
      </p:sp>
    </p:spTree>
    <p:extLst>
      <p:ext uri="{BB962C8B-B14F-4D97-AF65-F5344CB8AC3E}">
        <p14:creationId xmlns:p14="http://schemas.microsoft.com/office/powerpoint/2010/main" val="1585083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3798" y="4224579"/>
            <a:ext cx="6726690" cy="1797281"/>
          </a:xfrm>
        </p:spPr>
        <p:txBody>
          <a:bodyPr>
            <a:normAutofit/>
          </a:bodyPr>
          <a:lstStyle/>
          <a:p>
            <a:r>
              <a:rPr lang="en-US" sz="4400" dirty="0" err="1"/>
              <a:t>Dankeschön</a:t>
            </a:r>
            <a:r>
              <a:rPr lang="en-US" sz="4400" dirty="0"/>
              <a:t> </a:t>
            </a:r>
            <a:r>
              <a:rPr lang="en-US" sz="4400" dirty="0" err="1"/>
              <a:t>für</a:t>
            </a:r>
            <a:r>
              <a:rPr lang="en-US" sz="4400" dirty="0"/>
              <a:t> </a:t>
            </a:r>
            <a:r>
              <a:rPr lang="en-US" sz="4400" dirty="0" err="1"/>
              <a:t>Ihre</a:t>
            </a:r>
            <a:r>
              <a:rPr lang="en-US" sz="4400" dirty="0"/>
              <a:t> </a:t>
            </a:r>
            <a:r>
              <a:rPr lang="en-US" sz="4400" dirty="0" err="1"/>
              <a:t>Aufmerksamkeit</a:t>
            </a:r>
            <a:r>
              <a:rPr lang="en-US" sz="4400" dirty="0"/>
              <a:t>!</a:t>
            </a:r>
          </a:p>
        </p:txBody>
      </p:sp>
      <p:sp>
        <p:nvSpPr>
          <p:cNvPr id="3" name="TextBox 2">
            <a:extLst>
              <a:ext uri="{FF2B5EF4-FFF2-40B4-BE49-F238E27FC236}">
                <a16:creationId xmlns:a16="http://schemas.microsoft.com/office/drawing/2014/main" id="{9A1007B8-6921-481E-9D0D-0F03A4EB21B0}"/>
              </a:ext>
            </a:extLst>
          </p:cNvPr>
          <p:cNvSpPr txBox="1"/>
          <p:nvPr/>
        </p:nvSpPr>
        <p:spPr>
          <a:xfrm>
            <a:off x="11390243" y="6241774"/>
            <a:ext cx="377912" cy="338554"/>
          </a:xfrm>
          <a:prstGeom prst="rect">
            <a:avLst/>
          </a:prstGeom>
          <a:noFill/>
        </p:spPr>
        <p:txBody>
          <a:bodyPr wrap="square" rtlCol="0">
            <a:spAutoFit/>
          </a:bodyPr>
          <a:lstStyle/>
          <a:p>
            <a:r>
              <a:rPr lang="en-US" sz="1600" dirty="0">
                <a:solidFill>
                  <a:schemeClr val="bg2"/>
                </a:solidFill>
              </a:rPr>
              <a:t>10</a:t>
            </a:r>
            <a:endParaRPr lang="en-US" dirty="0">
              <a:solidFill>
                <a:schemeClr val="bg2"/>
              </a:solidFill>
            </a:endParaRPr>
          </a:p>
        </p:txBody>
      </p:sp>
    </p:spTree>
    <p:extLst>
      <p:ext uri="{BB962C8B-B14F-4D97-AF65-F5344CB8AC3E}">
        <p14:creationId xmlns:p14="http://schemas.microsoft.com/office/powerpoint/2010/main" val="2423116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de-DE" dirty="0"/>
              <a:t>Extra information</a:t>
            </a:r>
            <a:endParaRPr lang="en-US" dirty="0"/>
          </a:p>
        </p:txBody>
      </p:sp>
      <p:sp>
        <p:nvSpPr>
          <p:cNvPr id="3" name="TextBox 2">
            <a:extLst>
              <a:ext uri="{FF2B5EF4-FFF2-40B4-BE49-F238E27FC236}">
                <a16:creationId xmlns:a16="http://schemas.microsoft.com/office/drawing/2014/main" id="{B6AA5E51-3235-4A2C-B452-D51774A383BB}"/>
              </a:ext>
            </a:extLst>
          </p:cNvPr>
          <p:cNvSpPr txBox="1"/>
          <p:nvPr/>
        </p:nvSpPr>
        <p:spPr>
          <a:xfrm>
            <a:off x="11390243" y="6241774"/>
            <a:ext cx="377912" cy="338554"/>
          </a:xfrm>
          <a:prstGeom prst="rect">
            <a:avLst/>
          </a:prstGeom>
          <a:noFill/>
        </p:spPr>
        <p:txBody>
          <a:bodyPr wrap="square" rtlCol="0">
            <a:spAutoFit/>
          </a:bodyPr>
          <a:lstStyle/>
          <a:p>
            <a:r>
              <a:rPr lang="en-US" sz="1600" dirty="0">
                <a:solidFill>
                  <a:schemeClr val="accent1"/>
                </a:solidFill>
              </a:rPr>
              <a:t>11</a:t>
            </a:r>
            <a:endParaRPr lang="en-US" dirty="0">
              <a:solidFill>
                <a:schemeClr val="accent1"/>
              </a:solidFill>
            </a:endParaRPr>
          </a:p>
        </p:txBody>
      </p:sp>
    </p:spTree>
    <p:extLst>
      <p:ext uri="{BB962C8B-B14F-4D97-AF65-F5344CB8AC3E}">
        <p14:creationId xmlns:p14="http://schemas.microsoft.com/office/powerpoint/2010/main" val="12021150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EEDA-970A-48C4-9B07-858C82A24512}"/>
              </a:ext>
            </a:extLst>
          </p:cNvPr>
          <p:cNvSpPr>
            <a:spLocks noGrp="1"/>
          </p:cNvSpPr>
          <p:nvPr>
            <p:ph type="title"/>
          </p:nvPr>
        </p:nvSpPr>
        <p:spPr/>
        <p:txBody>
          <a:bodyPr/>
          <a:lstStyle/>
          <a:p>
            <a:r>
              <a:rPr lang="en-US" dirty="0"/>
              <a:t>CMSIS Abstraction layer</a:t>
            </a:r>
          </a:p>
        </p:txBody>
      </p:sp>
      <p:sp>
        <p:nvSpPr>
          <p:cNvPr id="3" name="Text Placeholder 2">
            <a:extLst>
              <a:ext uri="{FF2B5EF4-FFF2-40B4-BE49-F238E27FC236}">
                <a16:creationId xmlns:a16="http://schemas.microsoft.com/office/drawing/2014/main" id="{1691DD41-25D9-4817-BF2C-BF29D61EE215}"/>
              </a:ext>
            </a:extLst>
          </p:cNvPr>
          <p:cNvSpPr>
            <a:spLocks noGrp="1"/>
          </p:cNvSpPr>
          <p:nvPr>
            <p:ph type="body" sz="quarter" idx="10"/>
          </p:nvPr>
        </p:nvSpPr>
        <p:spPr/>
        <p:txBody>
          <a:bodyPr/>
          <a:lstStyle/>
          <a:p>
            <a:r>
              <a:rPr lang="en-US" dirty="0"/>
              <a:t>Simple software interfaces to the processor and peripherals, software re-use, reducing the time to market for new devices</a:t>
            </a:r>
          </a:p>
          <a:p>
            <a:r>
              <a:rPr lang="en-US" dirty="0"/>
              <a:t>Common approach for RTOS, </a:t>
            </a:r>
            <a:r>
              <a:rPr lang="en-US" dirty="0" err="1"/>
              <a:t>peripoheral</a:t>
            </a:r>
            <a:r>
              <a:rPr lang="en-US" dirty="0"/>
              <a:t> and middleware components.</a:t>
            </a:r>
          </a:p>
          <a:p>
            <a:r>
              <a:rPr lang="en-US" b="1" dirty="0"/>
              <a:t>CMSIS-Zone will simplify system resource and partitioning as it manages the configuration of multiple processors**</a:t>
            </a:r>
          </a:p>
          <a:p>
            <a:r>
              <a:rPr lang="en-US" b="0" i="0" dirty="0">
                <a:solidFill>
                  <a:srgbClr val="000000"/>
                </a:solidFill>
                <a:effectLst/>
                <a:latin typeface="Lucida Grande"/>
              </a:rPr>
              <a:t>Common API for real-time operating systems along with a reference implementation based on RTX. It enables software components that can work across multiple RTOS systems.</a:t>
            </a:r>
            <a:endParaRPr lang="en-US" b="1" i="0" dirty="0">
              <a:solidFill>
                <a:srgbClr val="000000"/>
              </a:solidFill>
              <a:effectLst/>
              <a:latin typeface="Lucida Grande"/>
            </a:endParaRPr>
          </a:p>
          <a:p>
            <a:r>
              <a:rPr lang="en-US" b="0" i="0" dirty="0">
                <a:solidFill>
                  <a:srgbClr val="000000"/>
                </a:solidFill>
                <a:effectLst/>
                <a:latin typeface="Lucida Grande"/>
              </a:rPr>
              <a:t>Compliant with ANSI C (C99) and C++ (C++03).</a:t>
            </a:r>
            <a:endParaRPr lang="en-US" b="1" dirty="0">
              <a:solidFill>
                <a:srgbClr val="000000"/>
              </a:solidFill>
              <a:latin typeface="Lucida Grande"/>
            </a:endParaRPr>
          </a:p>
          <a:p>
            <a:r>
              <a:rPr lang="en-US" b="0" i="0" dirty="0">
                <a:solidFill>
                  <a:srgbClr val="000000"/>
                </a:solidFill>
                <a:effectLst/>
                <a:latin typeface="Lucida Grande"/>
              </a:rPr>
              <a:t> provided free of charge by Arm under the </a:t>
            </a:r>
            <a:r>
              <a:rPr lang="en-US" b="0" i="0" u="none" strike="noStrike" dirty="0">
                <a:solidFill>
                  <a:srgbClr val="4464A5"/>
                </a:solidFill>
                <a:effectLst/>
                <a:latin typeface="Lucida Grande"/>
                <a:hlinkClick r:id="rId2"/>
              </a:rPr>
              <a:t>Apache 2.0 License</a:t>
            </a:r>
            <a:endParaRPr lang="en-US" b="1" dirty="0"/>
          </a:p>
        </p:txBody>
      </p:sp>
      <p:pic>
        <p:nvPicPr>
          <p:cNvPr id="5" name="Picture 4">
            <a:extLst>
              <a:ext uri="{FF2B5EF4-FFF2-40B4-BE49-F238E27FC236}">
                <a16:creationId xmlns:a16="http://schemas.microsoft.com/office/drawing/2014/main" id="{2F441976-33F6-4C24-BA41-678DC2E3A606}"/>
              </a:ext>
            </a:extLst>
          </p:cNvPr>
          <p:cNvPicPr>
            <a:picLocks noChangeAspect="1"/>
          </p:cNvPicPr>
          <p:nvPr/>
        </p:nvPicPr>
        <p:blipFill>
          <a:blip r:embed="rId3"/>
          <a:stretch>
            <a:fillRect/>
          </a:stretch>
        </p:blipFill>
        <p:spPr>
          <a:xfrm>
            <a:off x="2707270" y="3142888"/>
            <a:ext cx="7124700" cy="3257550"/>
          </a:xfrm>
          <a:prstGeom prst="rect">
            <a:avLst/>
          </a:prstGeom>
        </p:spPr>
      </p:pic>
    </p:spTree>
    <p:extLst>
      <p:ext uri="{BB962C8B-B14F-4D97-AF65-F5344CB8AC3E}">
        <p14:creationId xmlns:p14="http://schemas.microsoft.com/office/powerpoint/2010/main" val="25063680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8E02F-C86C-4D1E-9578-6A48CAD01E6C}"/>
              </a:ext>
            </a:extLst>
          </p:cNvPr>
          <p:cNvSpPr>
            <a:spLocks noGrp="1"/>
          </p:cNvSpPr>
          <p:nvPr>
            <p:ph type="title"/>
          </p:nvPr>
        </p:nvSpPr>
        <p:spPr/>
        <p:txBody>
          <a:bodyPr/>
          <a:lstStyle/>
          <a:p>
            <a:r>
              <a:rPr lang="en-US" dirty="0"/>
              <a:t>Advantages</a:t>
            </a:r>
          </a:p>
        </p:txBody>
      </p:sp>
      <p:sp>
        <p:nvSpPr>
          <p:cNvPr id="3" name="Text Placeholder 2">
            <a:extLst>
              <a:ext uri="{FF2B5EF4-FFF2-40B4-BE49-F238E27FC236}">
                <a16:creationId xmlns:a16="http://schemas.microsoft.com/office/drawing/2014/main" id="{1490C297-D410-4DD1-ADF8-4CD8C587C511}"/>
              </a:ext>
            </a:extLst>
          </p:cNvPr>
          <p:cNvSpPr>
            <a:spLocks noGrp="1"/>
          </p:cNvSpPr>
          <p:nvPr>
            <p:ph type="body" sz="quarter" idx="10"/>
          </p:nvPr>
        </p:nvSpPr>
        <p:spPr/>
        <p:txBody>
          <a:bodyPr/>
          <a:lstStyle/>
          <a:p>
            <a:r>
              <a:rPr lang="en-US" b="0" i="0" dirty="0">
                <a:solidFill>
                  <a:srgbClr val="000000"/>
                </a:solidFill>
                <a:effectLst/>
                <a:latin typeface="Lucida Grande"/>
              </a:rPr>
              <a:t>From procedural-based 'C' code on small 8-/16-bit microcontrollers to </a:t>
            </a:r>
            <a:r>
              <a:rPr lang="en-US" b="0" i="0" dirty="0" err="1">
                <a:solidFill>
                  <a:srgbClr val="000000"/>
                </a:solidFill>
                <a:effectLst/>
                <a:latin typeface="Lucida Grande"/>
              </a:rPr>
              <a:t>nherently</a:t>
            </a:r>
            <a:r>
              <a:rPr lang="en-US" b="0" i="0" dirty="0">
                <a:solidFill>
                  <a:srgbClr val="000000"/>
                </a:solidFill>
                <a:effectLst/>
                <a:latin typeface="Lucida Grande"/>
              </a:rPr>
              <a:t> fostering structured code development which is enforced by the RTOS application programming interface (API).</a:t>
            </a:r>
          </a:p>
          <a:p>
            <a:r>
              <a:rPr lang="en-US" b="0" i="0" dirty="0">
                <a:solidFill>
                  <a:srgbClr val="000000"/>
                </a:solidFill>
                <a:effectLst/>
                <a:latin typeface="Lucida Grande"/>
              </a:rPr>
              <a:t>500 bytes of RAM and 5k bytes of code</a:t>
            </a:r>
            <a:r>
              <a:rPr lang="en-US" dirty="0">
                <a:solidFill>
                  <a:srgbClr val="000000"/>
                </a:solidFill>
                <a:latin typeface="Lucida Grande"/>
              </a:rPr>
              <a:t>, Flash memory is 512 k and 128 k RAM</a:t>
            </a:r>
          </a:p>
          <a:p>
            <a:r>
              <a:rPr lang="en-US" b="0" i="0" dirty="0">
                <a:solidFill>
                  <a:srgbClr val="000000"/>
                </a:solidFill>
                <a:effectLst/>
                <a:latin typeface="Lucida Grande"/>
              </a:rPr>
              <a:t>The RTOS itself consists of a scheduler which supports round-robin, pre-emptive and co-operative multitasking of program threads, as well as time and memory management services.</a:t>
            </a:r>
          </a:p>
          <a:p>
            <a:r>
              <a:rPr lang="en-US" dirty="0">
                <a:solidFill>
                  <a:srgbClr val="000000"/>
                </a:solidFill>
                <a:latin typeface="Lucida Grande"/>
              </a:rPr>
              <a:t>Debugging by thread isolation of faults.</a:t>
            </a:r>
          </a:p>
          <a:p>
            <a:r>
              <a:rPr lang="en-US" b="0" i="0" dirty="0">
                <a:solidFill>
                  <a:srgbClr val="000000"/>
                </a:solidFill>
                <a:effectLst/>
                <a:latin typeface="Lucida Grande"/>
              </a:rPr>
              <a:t> pre-emptive priority-based scheduling</a:t>
            </a:r>
            <a:endParaRPr lang="en-US" dirty="0"/>
          </a:p>
        </p:txBody>
      </p:sp>
    </p:spTree>
    <p:extLst>
      <p:ext uri="{BB962C8B-B14F-4D97-AF65-F5344CB8AC3E}">
        <p14:creationId xmlns:p14="http://schemas.microsoft.com/office/powerpoint/2010/main" val="36266372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76368-5F6F-491D-9720-605512B1B912}"/>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F3214374-C2E0-480F-B7AC-CAF1684FC481}"/>
              </a:ext>
            </a:extLst>
          </p:cNvPr>
          <p:cNvSpPr>
            <a:spLocks noGrp="1"/>
          </p:cNvSpPr>
          <p:nvPr>
            <p:ph type="body" sz="quarter" idx="10"/>
          </p:nvPr>
        </p:nvSpPr>
        <p:spPr/>
        <p:txBody>
          <a:bodyPr/>
          <a:lstStyle/>
          <a:p>
            <a:r>
              <a:rPr lang="en-US" dirty="0"/>
              <a:t>Avoid dynamic allocation of </a:t>
            </a:r>
            <a:r>
              <a:rPr lang="en-US" dirty="0" err="1"/>
              <a:t>osObjects</a:t>
            </a:r>
            <a:r>
              <a:rPr lang="en-US" dirty="0"/>
              <a:t> as they could lead to memory fragmentation.</a:t>
            </a:r>
          </a:p>
          <a:p>
            <a:r>
              <a:rPr lang="en-US" dirty="0"/>
              <a:t>Multiple instances of the same code differentiated by arguments during their call, for example, the callback functions of the </a:t>
            </a:r>
            <a:r>
              <a:rPr lang="en-US" dirty="0" err="1"/>
              <a:t>ostimeouts</a:t>
            </a:r>
            <a:r>
              <a:rPr lang="en-US" dirty="0"/>
              <a:t> </a:t>
            </a:r>
          </a:p>
          <a:p>
            <a:r>
              <a:rPr lang="en-US" dirty="0"/>
              <a:t>Usage of virtual timers</a:t>
            </a:r>
          </a:p>
          <a:p>
            <a:r>
              <a:rPr lang="en-US" dirty="0"/>
              <a:t>Synchronization methods with semaphores: </a:t>
            </a:r>
            <a:r>
              <a:rPr lang="en-US" dirty="0" err="1"/>
              <a:t>signalling</a:t>
            </a:r>
            <a:r>
              <a:rPr lang="en-US" dirty="0"/>
              <a:t>, multiplex, rendezvous, barrier turnstile, semaphore barrier </a:t>
            </a:r>
          </a:p>
          <a:p>
            <a:r>
              <a:rPr lang="en-US" dirty="0"/>
              <a:t>To avoid priority inversion there is only one flag that sets if the temperature is accessible or not.</a:t>
            </a:r>
          </a:p>
          <a:p>
            <a:r>
              <a:rPr lang="en-US" dirty="0"/>
              <a:t>Nevertheless there are Data exchange objects that can be allocated for a more formal asynchronous method of communication. Message queue and mail queue. Memory pool is the transmission of a pointer. (Zero Copy Mailbox)</a:t>
            </a:r>
          </a:p>
        </p:txBody>
      </p:sp>
    </p:spTree>
    <p:extLst>
      <p:ext uri="{BB962C8B-B14F-4D97-AF65-F5344CB8AC3E}">
        <p14:creationId xmlns:p14="http://schemas.microsoft.com/office/powerpoint/2010/main" val="7671823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8757F-C020-46D4-A75D-14B62F70358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91E0981B-3CC4-45C4-A857-273C8860ED77}"/>
              </a:ext>
            </a:extLst>
          </p:cNvPr>
          <p:cNvSpPr>
            <a:spLocks noGrp="1"/>
          </p:cNvSpPr>
          <p:nvPr>
            <p:ph type="body" sz="quarter" idx="10"/>
          </p:nvPr>
        </p:nvSpPr>
        <p:spPr/>
        <p:txBody>
          <a:bodyPr/>
          <a:lstStyle/>
          <a:p>
            <a:r>
              <a:rPr lang="en-US" dirty="0"/>
              <a:t>Debugging Methods</a:t>
            </a:r>
          </a:p>
          <a:p>
            <a:pPr algn="l"/>
            <a:r>
              <a:rPr lang="en-US" b="0" i="0" dirty="0">
                <a:solidFill>
                  <a:srgbClr val="000000"/>
                </a:solidFill>
                <a:effectLst/>
                <a:latin typeface="Lucida Grande"/>
              </a:rPr>
              <a:t>It is also possible to monitor the maximum stack memory usage during run time. If you check the "Stack Usage Watermark" option, a pattern (0xCC) is written into each stack space. During runtime, this watermark is used to calculate the maximum memory usage. In Arm Keil MDK, this figure is reported in the threads section of the View - Watch Window - RTX RTOS window.</a:t>
            </a:r>
          </a:p>
          <a:p>
            <a:pPr algn="l"/>
            <a:r>
              <a:rPr lang="en-US" b="0" i="0" dirty="0">
                <a:solidFill>
                  <a:srgbClr val="000000"/>
                </a:solidFill>
                <a:effectLst/>
                <a:latin typeface="Lucida Grande"/>
              </a:rPr>
              <a:t>This section also allows us to select whether the threads are running in privileged or unprivileged mode. The last option allows us to define the processor operating mode for the user threads. If you want an easy life, leave this set to "privileged mode" and you will have full access to all the processor features. However, if you are writing a safety critical or secure application then "unprivileged mode" can be used to prevent thread access to critical processor registers limiting run time errors or attempts at intrusion.</a:t>
            </a:r>
          </a:p>
          <a:p>
            <a:r>
              <a:rPr lang="en-US" b="0" i="0" dirty="0">
                <a:solidFill>
                  <a:srgbClr val="000000"/>
                </a:solidFill>
                <a:effectLst/>
                <a:latin typeface="Courier New" panose="02070309020205020404" pitchFamily="49" charset="0"/>
              </a:rPr>
              <a:t>__WEAK uint32_t </a:t>
            </a:r>
            <a:r>
              <a:rPr lang="en-US" b="0" i="0" u="none" strike="noStrike" dirty="0" err="1">
                <a:solidFill>
                  <a:srgbClr val="4665A2"/>
                </a:solidFill>
                <a:effectLst/>
                <a:latin typeface="Courier New" panose="02070309020205020404" pitchFamily="49" charset="0"/>
                <a:hlinkClick r:id="rId2"/>
              </a:rPr>
              <a:t>osRtxErrorNotify</a:t>
            </a:r>
            <a:endParaRPr lang="en-US" dirty="0"/>
          </a:p>
        </p:txBody>
      </p:sp>
    </p:spTree>
    <p:extLst>
      <p:ext uri="{BB962C8B-B14F-4D97-AF65-F5344CB8AC3E}">
        <p14:creationId xmlns:p14="http://schemas.microsoft.com/office/powerpoint/2010/main" val="4276450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Gantt Chart</a:t>
            </a:r>
          </a:p>
        </p:txBody>
      </p:sp>
      <p:sp>
        <p:nvSpPr>
          <p:cNvPr id="6" name="Text Placeholder 5"/>
          <p:cNvSpPr>
            <a:spLocks noGrp="1"/>
          </p:cNvSpPr>
          <p:nvPr>
            <p:ph type="body" sz="quarter" idx="10"/>
          </p:nvPr>
        </p:nvSpPr>
        <p:spPr/>
        <p:txBody>
          <a:bodyPr/>
          <a:lstStyle/>
          <a:p>
            <a:r>
              <a:rPr lang="en-US" dirty="0"/>
              <a:t>Duration: ~4 Months</a:t>
            </a:r>
          </a:p>
          <a:p>
            <a:r>
              <a:rPr lang="en-US" dirty="0"/>
              <a:t>Official start: 29.04	Final Presentation: 07.09 (Proposal)</a:t>
            </a:r>
          </a:p>
          <a:p>
            <a:endParaRPr lang="en-US" dirty="0"/>
          </a:p>
        </p:txBody>
      </p:sp>
      <p:pic>
        <p:nvPicPr>
          <p:cNvPr id="56" name="Picture 55"/>
          <p:cNvPicPr>
            <a:picLocks noChangeAspect="1"/>
          </p:cNvPicPr>
          <p:nvPr/>
        </p:nvPicPr>
        <p:blipFill>
          <a:blip r:embed="rId2"/>
          <a:stretch>
            <a:fillRect/>
          </a:stretch>
        </p:blipFill>
        <p:spPr>
          <a:xfrm>
            <a:off x="1535459" y="2048808"/>
            <a:ext cx="9136937" cy="4364692"/>
          </a:xfrm>
          <a:prstGeom prst="rect">
            <a:avLst/>
          </a:prstGeom>
        </p:spPr>
      </p:pic>
      <p:sp>
        <p:nvSpPr>
          <p:cNvPr id="5" name="TextBox 4">
            <a:extLst>
              <a:ext uri="{FF2B5EF4-FFF2-40B4-BE49-F238E27FC236}">
                <a16:creationId xmlns:a16="http://schemas.microsoft.com/office/drawing/2014/main" id="{5503A6CD-BB37-4FC9-B422-C48FABB62D89}"/>
              </a:ext>
            </a:extLst>
          </p:cNvPr>
          <p:cNvSpPr txBox="1"/>
          <p:nvPr/>
        </p:nvSpPr>
        <p:spPr>
          <a:xfrm>
            <a:off x="11390243" y="6241774"/>
            <a:ext cx="377912" cy="369332"/>
          </a:xfrm>
          <a:prstGeom prst="rect">
            <a:avLst/>
          </a:prstGeom>
          <a:noFill/>
        </p:spPr>
        <p:txBody>
          <a:bodyPr wrap="square" rtlCol="0">
            <a:spAutoFit/>
          </a:bodyPr>
          <a:lstStyle/>
          <a:p>
            <a:r>
              <a:rPr lang="en-US" dirty="0">
                <a:solidFill>
                  <a:schemeClr val="accent1"/>
                </a:solidFill>
              </a:rPr>
              <a:t>12</a:t>
            </a:r>
          </a:p>
        </p:txBody>
      </p:sp>
    </p:spTree>
    <p:extLst>
      <p:ext uri="{BB962C8B-B14F-4D97-AF65-F5344CB8AC3E}">
        <p14:creationId xmlns:p14="http://schemas.microsoft.com/office/powerpoint/2010/main" val="37450295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34E25-D35F-49F2-9D82-9E00E7688B23}"/>
              </a:ext>
            </a:extLst>
          </p:cNvPr>
          <p:cNvSpPr>
            <a:spLocks noGrp="1"/>
          </p:cNvSpPr>
          <p:nvPr>
            <p:ph type="title"/>
          </p:nvPr>
        </p:nvSpPr>
        <p:spPr/>
        <p:txBody>
          <a:bodyPr/>
          <a:lstStyle/>
          <a:p>
            <a:r>
              <a:rPr lang="en-US" dirty="0"/>
              <a:t>Technical notes</a:t>
            </a:r>
          </a:p>
        </p:txBody>
      </p:sp>
      <p:sp>
        <p:nvSpPr>
          <p:cNvPr id="3" name="Text Placeholder 2">
            <a:extLst>
              <a:ext uri="{FF2B5EF4-FFF2-40B4-BE49-F238E27FC236}">
                <a16:creationId xmlns:a16="http://schemas.microsoft.com/office/drawing/2014/main" id="{5BE26858-F71B-42E8-885A-D9D6AA4076C7}"/>
              </a:ext>
            </a:extLst>
          </p:cNvPr>
          <p:cNvSpPr>
            <a:spLocks noGrp="1"/>
          </p:cNvSpPr>
          <p:nvPr>
            <p:ph type="body" sz="quarter" idx="10"/>
          </p:nvPr>
        </p:nvSpPr>
        <p:spPr>
          <a:xfrm>
            <a:off x="423844" y="1268139"/>
            <a:ext cx="4774321" cy="5252119"/>
          </a:xfrm>
        </p:spPr>
        <p:txBody>
          <a:bodyPr/>
          <a:lstStyle/>
          <a:p>
            <a:r>
              <a:rPr lang="en-US" dirty="0"/>
              <a:t>NUCLEO-F446ZE</a:t>
            </a:r>
          </a:p>
          <a:p>
            <a:pPr lvl="1"/>
            <a:r>
              <a:rPr lang="en-US" dirty="0"/>
              <a:t>ARM®32-bit Cortex®-M4 + FPU + </a:t>
            </a:r>
            <a:r>
              <a:rPr lang="en-US" dirty="0" err="1"/>
              <a:t>Chrom</a:t>
            </a:r>
            <a:r>
              <a:rPr lang="en-US" dirty="0"/>
              <a:t>-ART™ Accelerator</a:t>
            </a:r>
          </a:p>
          <a:p>
            <a:pPr lvl="1"/>
            <a:r>
              <a:rPr lang="en-US" dirty="0"/>
              <a:t>Up to 180MHz CPU frequency</a:t>
            </a:r>
          </a:p>
          <a:p>
            <a:pPr lvl="1"/>
            <a:r>
              <a:rPr lang="en-US" dirty="0"/>
              <a:t>512 kB of Flash memory</a:t>
            </a:r>
          </a:p>
          <a:p>
            <a:pPr lvl="1"/>
            <a:r>
              <a:rPr lang="en-US" dirty="0"/>
              <a:t>128 KB of SRAM</a:t>
            </a:r>
          </a:p>
          <a:p>
            <a:pPr lvl="1"/>
            <a:r>
              <a:rPr lang="en-US" dirty="0"/>
              <a:t>General-purpose DMA</a:t>
            </a:r>
          </a:p>
          <a:p>
            <a:pPr lvl="1"/>
            <a:r>
              <a:rPr lang="en-US" dirty="0"/>
              <a:t>Up to 17 timers</a:t>
            </a:r>
          </a:p>
          <a:p>
            <a:pPr lvl="1"/>
            <a:r>
              <a:rPr lang="en-US" dirty="0"/>
              <a:t>Up to 4 × I2 C interfaces (</a:t>
            </a:r>
            <a:r>
              <a:rPr lang="en-US" dirty="0" err="1"/>
              <a:t>SMBus</a:t>
            </a:r>
            <a:r>
              <a:rPr lang="en-US" dirty="0"/>
              <a:t>/</a:t>
            </a:r>
            <a:r>
              <a:rPr lang="en-US" dirty="0" err="1"/>
              <a:t>PMBus</a:t>
            </a:r>
            <a:r>
              <a:rPr lang="en-US" dirty="0"/>
              <a:t>)</a:t>
            </a:r>
          </a:p>
          <a:p>
            <a:pPr lvl="1"/>
            <a:r>
              <a:rPr lang="en-US" dirty="0"/>
              <a:t>Up to 4 USARTs/2 UARTs</a:t>
            </a:r>
          </a:p>
          <a:p>
            <a:pPr lvl="1"/>
            <a:r>
              <a:rPr lang="en-US" dirty="0"/>
              <a:t>Up to 4 SPIs</a:t>
            </a:r>
          </a:p>
          <a:p>
            <a:pPr lvl="1"/>
            <a:r>
              <a:rPr lang="en-US" dirty="0"/>
              <a:t>2 × CAN (2.0B Active)</a:t>
            </a:r>
          </a:p>
          <a:p>
            <a:pPr lvl="1"/>
            <a:r>
              <a:rPr lang="en-US" dirty="0"/>
              <a:t>USB 2.0 full-speed device/host/OTG controller with on-chip PHY</a:t>
            </a:r>
          </a:p>
          <a:p>
            <a:pPr marL="0" indent="0">
              <a:buNone/>
            </a:pPr>
            <a:endParaRPr lang="en-US" dirty="0"/>
          </a:p>
        </p:txBody>
      </p:sp>
      <p:sp>
        <p:nvSpPr>
          <p:cNvPr id="4" name="TextBox 3">
            <a:extLst>
              <a:ext uri="{FF2B5EF4-FFF2-40B4-BE49-F238E27FC236}">
                <a16:creationId xmlns:a16="http://schemas.microsoft.com/office/drawing/2014/main" id="{F5EFAAE5-72B1-4C79-AE24-4F3142FED60A}"/>
              </a:ext>
            </a:extLst>
          </p:cNvPr>
          <p:cNvSpPr txBox="1"/>
          <p:nvPr/>
        </p:nvSpPr>
        <p:spPr>
          <a:xfrm>
            <a:off x="11390243" y="6241774"/>
            <a:ext cx="377912" cy="369332"/>
          </a:xfrm>
          <a:prstGeom prst="rect">
            <a:avLst/>
          </a:prstGeom>
          <a:noFill/>
        </p:spPr>
        <p:txBody>
          <a:bodyPr wrap="square" rtlCol="0">
            <a:spAutoFit/>
          </a:bodyPr>
          <a:lstStyle/>
          <a:p>
            <a:r>
              <a:rPr lang="en-US" dirty="0">
                <a:solidFill>
                  <a:schemeClr val="accent1"/>
                </a:solidFill>
              </a:rPr>
              <a:t>13</a:t>
            </a:r>
          </a:p>
        </p:txBody>
      </p:sp>
      <p:sp>
        <p:nvSpPr>
          <p:cNvPr id="6" name="Text Placeholder 2">
            <a:extLst>
              <a:ext uri="{FF2B5EF4-FFF2-40B4-BE49-F238E27FC236}">
                <a16:creationId xmlns:a16="http://schemas.microsoft.com/office/drawing/2014/main" id="{4C8ECE16-1ECD-490F-956F-7CA0007EC0D8}"/>
              </a:ext>
            </a:extLst>
          </p:cNvPr>
          <p:cNvSpPr txBox="1">
            <a:spLocks/>
          </p:cNvSpPr>
          <p:nvPr/>
        </p:nvSpPr>
        <p:spPr>
          <a:xfrm>
            <a:off x="5907043" y="1263495"/>
            <a:ext cx="4774321" cy="5252119"/>
          </a:xfrm>
          <a:prstGeom prst="rect">
            <a:avLst/>
          </a:prstGeom>
        </p:spPr>
        <p:txBody>
          <a:bodyPr/>
          <a:lstStyle>
            <a:lvl1pPr marL="342900" indent="-342900" algn="l" defTabSz="914400" rtl="0" eaLnBrk="1" latinLnBrk="0" hangingPunct="1">
              <a:spcBef>
                <a:spcPct val="20000"/>
              </a:spcBef>
              <a:buFont typeface="Calibri Light" panose="020F0302020204030204" pitchFamily="34" charset="0"/>
              <a:buChar char="»"/>
              <a:defRPr sz="1800" kern="1200">
                <a:solidFill>
                  <a:schemeClr val="tx1"/>
                </a:solidFill>
                <a:latin typeface="+mn-lt"/>
                <a:ea typeface="+mn-ea"/>
                <a:cs typeface="+mn-cs"/>
              </a:defRPr>
            </a:lvl1pPr>
            <a:lvl2pPr marL="742950" indent="-285750" algn="l" defTabSz="914400" rtl="0" eaLnBrk="1" latinLnBrk="0" hangingPunct="1">
              <a:spcBef>
                <a:spcPct val="20000"/>
              </a:spcBef>
              <a:buFont typeface="Calibri Light" panose="020F0302020204030204" pitchFamily="34" charset="0"/>
              <a:buChar char="»"/>
              <a:defRPr sz="1600" kern="1200" baseline="0">
                <a:solidFill>
                  <a:schemeClr val="tx1"/>
                </a:solidFill>
                <a:latin typeface="+mn-lt"/>
                <a:ea typeface="+mn-ea"/>
                <a:cs typeface="+mn-cs"/>
              </a:defRPr>
            </a:lvl2pPr>
            <a:lvl3pPr marL="1143000" indent="-228600" algn="l" defTabSz="914400" rtl="0" eaLnBrk="1" latinLnBrk="0" hangingPunct="1">
              <a:spcBef>
                <a:spcPct val="20000"/>
              </a:spcBef>
              <a:buFont typeface="Calibri Light" panose="020F0302020204030204"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Calibri Light" panose="020F030202020403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Calibri Light" panose="020F030202020403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t>SOES is an </a:t>
            </a:r>
            <a:r>
              <a:rPr lang="en-US" dirty="0" err="1"/>
              <a:t>EtherCAT</a:t>
            </a:r>
            <a:r>
              <a:rPr lang="en-US" dirty="0"/>
              <a:t> slave stack</a:t>
            </a:r>
          </a:p>
          <a:p>
            <a:pPr lvl="1"/>
            <a:r>
              <a:rPr lang="en-US" dirty="0"/>
              <a:t>Address offset based HAL for easy ESC read/write access via any interface</a:t>
            </a:r>
          </a:p>
          <a:p>
            <a:pPr lvl="1"/>
            <a:r>
              <a:rPr lang="en-US" dirty="0"/>
              <a:t>Polling for interrupts</a:t>
            </a:r>
          </a:p>
          <a:p>
            <a:pPr marL="0" indent="0">
              <a:buNone/>
            </a:pPr>
            <a:endParaRPr lang="en-US" dirty="0"/>
          </a:p>
          <a:p>
            <a:pPr lvl="1"/>
            <a:r>
              <a:rPr lang="en-US" dirty="0" err="1"/>
              <a:t>EtherCAT</a:t>
            </a:r>
            <a:r>
              <a:rPr lang="en-US" dirty="0"/>
              <a:t> State Machine</a:t>
            </a:r>
          </a:p>
          <a:p>
            <a:pPr lvl="1"/>
            <a:r>
              <a:rPr lang="en-US" dirty="0"/>
              <a:t>Mailbox Interfaces</a:t>
            </a:r>
          </a:p>
          <a:p>
            <a:pPr lvl="1"/>
            <a:r>
              <a:rPr lang="en-US" dirty="0"/>
              <a:t>Protocols</a:t>
            </a:r>
          </a:p>
          <a:p>
            <a:pPr lvl="1"/>
            <a:r>
              <a:rPr lang="en-US" dirty="0" err="1"/>
              <a:t>CoE</a:t>
            </a:r>
            <a:endParaRPr lang="en-US" dirty="0"/>
          </a:p>
          <a:p>
            <a:pPr lvl="1"/>
            <a:r>
              <a:rPr lang="en-US" dirty="0" err="1"/>
              <a:t>FoE</a:t>
            </a:r>
            <a:r>
              <a:rPr lang="en-US" dirty="0"/>
              <a:t> + bootstrap template</a:t>
            </a:r>
          </a:p>
          <a:p>
            <a:pPr lvl="1"/>
            <a:endParaRPr lang="en-US" dirty="0"/>
          </a:p>
          <a:p>
            <a:r>
              <a:rPr lang="en-US" dirty="0"/>
              <a:t>Build up the SII-EEPROM Data-Layout</a:t>
            </a:r>
          </a:p>
          <a:p>
            <a:r>
              <a:rPr lang="en-US" dirty="0"/>
              <a:t>ESI-file</a:t>
            </a:r>
          </a:p>
          <a:p>
            <a:r>
              <a:rPr lang="en-US" dirty="0"/>
              <a:t>Port the Libraries to the STM32 using HAL</a:t>
            </a:r>
          </a:p>
          <a:p>
            <a:r>
              <a:rPr lang="en-US" dirty="0" err="1"/>
              <a:t>FreeRTOS</a:t>
            </a:r>
            <a:r>
              <a:rPr lang="en-US" dirty="0"/>
              <a:t>:  Hardware Requirements	&gt;64KB RAM</a:t>
            </a:r>
          </a:p>
        </p:txBody>
      </p:sp>
    </p:spTree>
    <p:extLst>
      <p:ext uri="{BB962C8B-B14F-4D97-AF65-F5344CB8AC3E}">
        <p14:creationId xmlns:p14="http://schemas.microsoft.com/office/powerpoint/2010/main" val="8563681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Main topics</a:t>
            </a:r>
            <a:endParaRPr lang="en-US" dirty="0"/>
          </a:p>
        </p:txBody>
      </p:sp>
      <p:sp>
        <p:nvSpPr>
          <p:cNvPr id="3" name="Content Placeholder 2"/>
          <p:cNvSpPr>
            <a:spLocks noGrp="1"/>
          </p:cNvSpPr>
          <p:nvPr>
            <p:ph type="body" sz="quarter" idx="10"/>
          </p:nvPr>
        </p:nvSpPr>
        <p:spPr/>
        <p:txBody>
          <a:bodyPr>
            <a:normAutofit/>
          </a:bodyPr>
          <a:lstStyle/>
          <a:p>
            <a:r>
              <a:rPr lang="de-DE" dirty="0"/>
              <a:t>Programming of software for embedded systems</a:t>
            </a:r>
          </a:p>
          <a:p>
            <a:pPr lvl="1"/>
            <a:r>
              <a:rPr lang="de-DE" dirty="0"/>
              <a:t>STM32 MCUs with ARM architecture</a:t>
            </a:r>
          </a:p>
          <a:p>
            <a:pPr lvl="1"/>
            <a:r>
              <a:rPr lang="de-DE" dirty="0"/>
              <a:t>Communication Interfaces </a:t>
            </a:r>
            <a:r>
              <a:rPr lang="en-US" dirty="0"/>
              <a:t>(UART, I2C, </a:t>
            </a:r>
            <a:r>
              <a:rPr lang="en-US" dirty="0" err="1"/>
              <a:t>BiSS</a:t>
            </a:r>
            <a:r>
              <a:rPr lang="en-US" dirty="0"/>
              <a:t>, SPI)</a:t>
            </a:r>
          </a:p>
          <a:p>
            <a:pPr lvl="1"/>
            <a:r>
              <a:rPr lang="en-US" dirty="0"/>
              <a:t>Real Time tools (</a:t>
            </a:r>
            <a:r>
              <a:rPr lang="en-US" dirty="0" err="1"/>
              <a:t>FreeRTOS</a:t>
            </a:r>
            <a:r>
              <a:rPr lang="en-US" dirty="0"/>
              <a:t> - CMSIS)</a:t>
            </a:r>
          </a:p>
          <a:p>
            <a:r>
              <a:rPr lang="en-US" dirty="0"/>
              <a:t>Programming with industrial tools</a:t>
            </a:r>
          </a:p>
          <a:p>
            <a:pPr lvl="1"/>
            <a:r>
              <a:rPr lang="en-US" dirty="0"/>
              <a:t>Integration of an industrial protocol software stack into RTOS (SOES)</a:t>
            </a:r>
          </a:p>
          <a:p>
            <a:pPr lvl="1"/>
            <a:r>
              <a:rPr lang="en-US" dirty="0"/>
              <a:t>RT Ethernet Industrial Protocols (</a:t>
            </a:r>
            <a:r>
              <a:rPr lang="en-US" dirty="0" err="1"/>
              <a:t>EtherCAT</a:t>
            </a:r>
            <a:r>
              <a:rPr lang="en-US" dirty="0"/>
              <a:t>)</a:t>
            </a:r>
          </a:p>
          <a:p>
            <a:r>
              <a:rPr lang="en-US" dirty="0"/>
              <a:t>External configurations</a:t>
            </a:r>
          </a:p>
          <a:p>
            <a:pPr lvl="1"/>
            <a:r>
              <a:rPr lang="en-US" dirty="0" err="1"/>
              <a:t>EtherCAT</a:t>
            </a:r>
            <a:r>
              <a:rPr lang="en-US" dirty="0"/>
              <a:t> Host (</a:t>
            </a:r>
            <a:r>
              <a:rPr lang="en-US" dirty="0" err="1"/>
              <a:t>Beckhoff</a:t>
            </a:r>
            <a:r>
              <a:rPr lang="en-US" dirty="0"/>
              <a:t>)</a:t>
            </a:r>
          </a:p>
          <a:p>
            <a:r>
              <a:rPr lang="en-US" dirty="0"/>
              <a:t>External documentations</a:t>
            </a:r>
          </a:p>
          <a:p>
            <a:pPr lvl="1"/>
            <a:r>
              <a:rPr lang="en-US" dirty="0"/>
              <a:t>TSN Industrial profile specification 2019</a:t>
            </a:r>
          </a:p>
        </p:txBody>
      </p:sp>
      <p:sp>
        <p:nvSpPr>
          <p:cNvPr id="4" name="TextBox 3">
            <a:extLst>
              <a:ext uri="{FF2B5EF4-FFF2-40B4-BE49-F238E27FC236}">
                <a16:creationId xmlns:a16="http://schemas.microsoft.com/office/drawing/2014/main" id="{28BCC2B0-C623-4D40-87E8-110A3357AC2F}"/>
              </a:ext>
            </a:extLst>
          </p:cNvPr>
          <p:cNvSpPr txBox="1"/>
          <p:nvPr/>
        </p:nvSpPr>
        <p:spPr>
          <a:xfrm>
            <a:off x="11390243" y="6241774"/>
            <a:ext cx="377912" cy="338554"/>
          </a:xfrm>
          <a:prstGeom prst="rect">
            <a:avLst/>
          </a:prstGeom>
          <a:noFill/>
        </p:spPr>
        <p:txBody>
          <a:bodyPr wrap="square" rtlCol="0">
            <a:spAutoFit/>
          </a:bodyPr>
          <a:lstStyle/>
          <a:p>
            <a:r>
              <a:rPr lang="en-US" sz="1600" dirty="0">
                <a:solidFill>
                  <a:schemeClr val="accent1"/>
                </a:solidFill>
              </a:rPr>
              <a:t>14</a:t>
            </a:r>
            <a:endParaRPr lang="en-US" dirty="0">
              <a:solidFill>
                <a:schemeClr val="accent1"/>
              </a:solidFill>
            </a:endParaRPr>
          </a:p>
        </p:txBody>
      </p:sp>
    </p:spTree>
    <p:extLst>
      <p:ext uri="{BB962C8B-B14F-4D97-AF65-F5344CB8AC3E}">
        <p14:creationId xmlns:p14="http://schemas.microsoft.com/office/powerpoint/2010/main" val="7915209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0986B-19E1-400E-8B19-1C6519A35451}"/>
              </a:ext>
            </a:extLst>
          </p:cNvPr>
          <p:cNvSpPr>
            <a:spLocks noGrp="1"/>
          </p:cNvSpPr>
          <p:nvPr>
            <p:ph type="title"/>
          </p:nvPr>
        </p:nvSpPr>
        <p:spPr/>
        <p:txBody>
          <a:bodyPr/>
          <a:lstStyle/>
          <a:p>
            <a:r>
              <a:rPr lang="en-US" dirty="0"/>
              <a:t>Extra</a:t>
            </a:r>
          </a:p>
        </p:txBody>
      </p:sp>
      <p:sp>
        <p:nvSpPr>
          <p:cNvPr id="3" name="Text Placeholder 2">
            <a:extLst>
              <a:ext uri="{FF2B5EF4-FFF2-40B4-BE49-F238E27FC236}">
                <a16:creationId xmlns:a16="http://schemas.microsoft.com/office/drawing/2014/main" id="{EA8F565F-6FC9-44EF-B1C9-AA8F93A2F7D6}"/>
              </a:ext>
            </a:extLst>
          </p:cNvPr>
          <p:cNvSpPr>
            <a:spLocks noGrp="1"/>
          </p:cNvSpPr>
          <p:nvPr>
            <p:ph type="body" sz="quarter" idx="10"/>
          </p:nvPr>
        </p:nvSpPr>
        <p:spPr/>
        <p:txBody>
          <a:bodyPr/>
          <a:lstStyle/>
          <a:p>
            <a:endParaRPr lang="en-US" dirty="0"/>
          </a:p>
        </p:txBody>
      </p:sp>
      <p:pic>
        <p:nvPicPr>
          <p:cNvPr id="5" name="Picture 4">
            <a:extLst>
              <a:ext uri="{FF2B5EF4-FFF2-40B4-BE49-F238E27FC236}">
                <a16:creationId xmlns:a16="http://schemas.microsoft.com/office/drawing/2014/main" id="{D41A3FE7-464B-407A-9C55-05012D7FFBB4}"/>
              </a:ext>
            </a:extLst>
          </p:cNvPr>
          <p:cNvPicPr>
            <a:picLocks noChangeAspect="1"/>
          </p:cNvPicPr>
          <p:nvPr/>
        </p:nvPicPr>
        <p:blipFill>
          <a:blip r:embed="rId2"/>
          <a:stretch>
            <a:fillRect/>
          </a:stretch>
        </p:blipFill>
        <p:spPr>
          <a:xfrm>
            <a:off x="3281362" y="1414462"/>
            <a:ext cx="5629275" cy="4029075"/>
          </a:xfrm>
          <a:prstGeom prst="rect">
            <a:avLst/>
          </a:prstGeom>
        </p:spPr>
      </p:pic>
    </p:spTree>
    <p:extLst>
      <p:ext uri="{BB962C8B-B14F-4D97-AF65-F5344CB8AC3E}">
        <p14:creationId xmlns:p14="http://schemas.microsoft.com/office/powerpoint/2010/main" val="3380529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type="body" sz="quarter" idx="10"/>
          </p:nvPr>
        </p:nvSpPr>
        <p:spPr>
          <a:prstGeom prst="rect">
            <a:avLst/>
          </a:prstGeom>
        </p:spPr>
        <p:txBody>
          <a:bodyPr/>
          <a:lstStyle/>
          <a:p>
            <a:pPr lvl="1"/>
            <a:r>
              <a:rPr lang="en-US" sz="2400" dirty="0"/>
              <a:t>Open industrial protocol</a:t>
            </a:r>
          </a:p>
          <a:p>
            <a:pPr lvl="1"/>
            <a:r>
              <a:rPr lang="en-US" sz="2400" dirty="0"/>
              <a:t>Interoperability through the </a:t>
            </a:r>
            <a:r>
              <a:rPr lang="en-US" sz="2400" dirty="0" err="1"/>
              <a:t>EtherCAT</a:t>
            </a:r>
            <a:r>
              <a:rPr lang="en-US" sz="2400" dirty="0"/>
              <a:t> CPs</a:t>
            </a:r>
          </a:p>
          <a:p>
            <a:pPr lvl="1"/>
            <a:r>
              <a:rPr lang="en-US" sz="2400" dirty="0"/>
              <a:t>The more flexible Industry 4.0 automation structure (directly device access)</a:t>
            </a:r>
          </a:p>
        </p:txBody>
      </p:sp>
      <p:sp>
        <p:nvSpPr>
          <p:cNvPr id="5" name="TextBox 4">
            <a:extLst>
              <a:ext uri="{FF2B5EF4-FFF2-40B4-BE49-F238E27FC236}">
                <a16:creationId xmlns:a16="http://schemas.microsoft.com/office/drawing/2014/main" id="{3DCDBB1B-5C69-41C7-B7E8-A9D2A4BE2F5F}"/>
              </a:ext>
            </a:extLst>
          </p:cNvPr>
          <p:cNvSpPr txBox="1"/>
          <p:nvPr/>
        </p:nvSpPr>
        <p:spPr>
          <a:xfrm>
            <a:off x="11390243" y="6241774"/>
            <a:ext cx="377912" cy="338554"/>
          </a:xfrm>
          <a:prstGeom prst="rect">
            <a:avLst/>
          </a:prstGeom>
          <a:noFill/>
        </p:spPr>
        <p:txBody>
          <a:bodyPr wrap="square" rtlCol="0">
            <a:spAutoFit/>
          </a:bodyPr>
          <a:lstStyle/>
          <a:p>
            <a:r>
              <a:rPr lang="en-US" sz="1600" dirty="0">
                <a:solidFill>
                  <a:schemeClr val="accent1"/>
                </a:solidFill>
              </a:rPr>
              <a:t>3</a:t>
            </a:r>
            <a:endParaRPr lang="en-US" dirty="0">
              <a:solidFill>
                <a:schemeClr val="accent1"/>
              </a:solidFill>
            </a:endParaRPr>
          </a:p>
        </p:txBody>
      </p:sp>
      <p:pic>
        <p:nvPicPr>
          <p:cNvPr id="7" name="Picture 6" descr="Diagram&#10;&#10;Description automatically generated">
            <a:extLst>
              <a:ext uri="{FF2B5EF4-FFF2-40B4-BE49-F238E27FC236}">
                <a16:creationId xmlns:a16="http://schemas.microsoft.com/office/drawing/2014/main" id="{D3EB3BC1-7B8D-4390-8256-FE748FCB49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4229" y="2936381"/>
            <a:ext cx="5117359" cy="3297729"/>
          </a:xfrm>
          <a:prstGeom prst="rect">
            <a:avLst/>
          </a:prstGeom>
        </p:spPr>
      </p:pic>
      <p:pic>
        <p:nvPicPr>
          <p:cNvPr id="9" name="Picture 8" descr="Diagram, timeline&#10;&#10;Description automatically generated">
            <a:extLst>
              <a:ext uri="{FF2B5EF4-FFF2-40B4-BE49-F238E27FC236}">
                <a16:creationId xmlns:a16="http://schemas.microsoft.com/office/drawing/2014/main" id="{ECEF8284-F274-4983-ACB6-E6F4627F90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1973" y="3161259"/>
            <a:ext cx="4000500" cy="2847975"/>
          </a:xfrm>
          <a:prstGeom prst="rect">
            <a:avLst/>
          </a:prstGeom>
        </p:spPr>
      </p:pic>
    </p:spTree>
    <p:extLst>
      <p:ext uri="{BB962C8B-B14F-4D97-AF65-F5344CB8AC3E}">
        <p14:creationId xmlns:p14="http://schemas.microsoft.com/office/powerpoint/2010/main" val="20952053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44545-68B1-4A83-9F5B-B3833A410421}"/>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F83403EE-B8A2-4E0C-B5BB-B679201F1DD1}"/>
              </a:ext>
            </a:extLst>
          </p:cNvPr>
          <p:cNvSpPr>
            <a:spLocks noGrp="1"/>
          </p:cNvSpPr>
          <p:nvPr>
            <p:ph type="body" sz="quarter" idx="10"/>
          </p:nvPr>
        </p:nvSpPr>
        <p:spPr/>
        <p:txBody>
          <a:bodyPr/>
          <a:lstStyle/>
          <a:p>
            <a:r>
              <a:rPr lang="en-US" dirty="0" err="1"/>
              <a:t>Referemce</a:t>
            </a:r>
            <a:r>
              <a:rPr lang="en-US" dirty="0"/>
              <a:t>: </a:t>
            </a:r>
            <a:r>
              <a:rPr lang="en-US" dirty="0">
                <a:hlinkClick r:id="rId2"/>
              </a:rPr>
              <a:t>https://arm-software.github.io/CMSIS_5/General/html/index.html</a:t>
            </a:r>
            <a:endParaRPr lang="en-US" dirty="0"/>
          </a:p>
          <a:p>
            <a:r>
              <a:rPr lang="en-US" b="0" i="0" dirty="0">
                <a:solidFill>
                  <a:srgbClr val="333333"/>
                </a:solidFill>
                <a:effectLst/>
                <a:latin typeface="Arial" panose="020B0604020202020204" pitchFamily="34" charset="0"/>
              </a:rPr>
              <a:t>D. </a:t>
            </a:r>
            <a:r>
              <a:rPr lang="en-US" b="0" i="0" dirty="0" err="1">
                <a:solidFill>
                  <a:srgbClr val="333333"/>
                </a:solidFill>
                <a:effectLst/>
                <a:latin typeface="Arial" panose="020B0604020202020204" pitchFamily="34" charset="0"/>
              </a:rPr>
              <a:t>Fedasyuk</a:t>
            </a:r>
            <a:r>
              <a:rPr lang="en-US" b="0" i="0" dirty="0">
                <a:solidFill>
                  <a:srgbClr val="333333"/>
                </a:solidFill>
                <a:effectLst/>
                <a:latin typeface="Arial" panose="020B0604020202020204" pitchFamily="34" charset="0"/>
              </a:rPr>
              <a:t>, R. </a:t>
            </a:r>
            <a:r>
              <a:rPr lang="en-US" b="0" i="0" dirty="0" err="1">
                <a:solidFill>
                  <a:srgbClr val="333333"/>
                </a:solidFill>
                <a:effectLst/>
                <a:latin typeface="Arial" panose="020B0604020202020204" pitchFamily="34" charset="0"/>
              </a:rPr>
              <a:t>Chopey</a:t>
            </a:r>
            <a:r>
              <a:rPr lang="en-US" b="0" i="0" dirty="0">
                <a:solidFill>
                  <a:srgbClr val="333333"/>
                </a:solidFill>
                <a:effectLst/>
                <a:latin typeface="Arial" panose="020B0604020202020204" pitchFamily="34" charset="0"/>
              </a:rPr>
              <a:t> and B. </a:t>
            </a:r>
            <a:r>
              <a:rPr lang="en-US" b="0" i="0" dirty="0" err="1">
                <a:solidFill>
                  <a:srgbClr val="333333"/>
                </a:solidFill>
                <a:effectLst/>
                <a:latin typeface="Arial" panose="020B0604020202020204" pitchFamily="34" charset="0"/>
              </a:rPr>
              <a:t>Knysh</a:t>
            </a:r>
            <a:r>
              <a:rPr lang="en-US" b="0" i="0" dirty="0">
                <a:solidFill>
                  <a:srgbClr val="333333"/>
                </a:solidFill>
                <a:effectLst/>
                <a:latin typeface="Arial" panose="020B0604020202020204" pitchFamily="34" charset="0"/>
              </a:rPr>
              <a:t>, "Architecture of a tool for automated testing the worst-case execution time of real-time embedded systems' firmware," </a:t>
            </a:r>
            <a:r>
              <a:rPr lang="en-US" b="0" i="1" dirty="0">
                <a:solidFill>
                  <a:srgbClr val="333333"/>
                </a:solidFill>
                <a:effectLst/>
                <a:latin typeface="Arial" panose="020B0604020202020204" pitchFamily="34" charset="0"/>
              </a:rPr>
              <a:t>2017 14th International Conference The Experience of Designing and Application of CAD Systems in Microelectronics (CADSM)</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Lviv</a:t>
            </a:r>
            <a:r>
              <a:rPr lang="en-US" b="0" i="0" dirty="0">
                <a:solidFill>
                  <a:srgbClr val="333333"/>
                </a:solidFill>
                <a:effectLst/>
                <a:latin typeface="Arial" panose="020B0604020202020204" pitchFamily="34" charset="0"/>
              </a:rPr>
              <a:t>, 2017, pp. 278-281, </a:t>
            </a:r>
            <a:r>
              <a:rPr lang="en-US" b="0" i="0" dirty="0" err="1">
                <a:solidFill>
                  <a:srgbClr val="333333"/>
                </a:solidFill>
                <a:effectLst/>
                <a:latin typeface="Arial" panose="020B0604020202020204" pitchFamily="34" charset="0"/>
              </a:rPr>
              <a:t>doi</a:t>
            </a:r>
            <a:r>
              <a:rPr lang="en-US" b="0" i="0" dirty="0">
                <a:solidFill>
                  <a:srgbClr val="333333"/>
                </a:solidFill>
                <a:effectLst/>
                <a:latin typeface="Arial" panose="020B0604020202020204" pitchFamily="34" charset="0"/>
              </a:rPr>
              <a:t>: 10.1109/CADSM.2017.7916134.</a:t>
            </a:r>
          </a:p>
          <a:p>
            <a:endParaRPr lang="en-US" dirty="0"/>
          </a:p>
        </p:txBody>
      </p:sp>
    </p:spTree>
    <p:extLst>
      <p:ext uri="{BB962C8B-B14F-4D97-AF65-F5344CB8AC3E}">
        <p14:creationId xmlns:p14="http://schemas.microsoft.com/office/powerpoint/2010/main" val="756741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POWERLINK Powerlink Ethernet: Info, Übersicht und Bewertunge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6595" y="4927149"/>
            <a:ext cx="1624179" cy="162417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Background: RT Ethernet Networks</a:t>
            </a:r>
          </a:p>
        </p:txBody>
      </p:sp>
      <p:sp>
        <p:nvSpPr>
          <p:cNvPr id="3" name="Text Placeholder 2"/>
          <p:cNvSpPr>
            <a:spLocks noGrp="1"/>
          </p:cNvSpPr>
          <p:nvPr>
            <p:ph type="body" sz="quarter" idx="10"/>
          </p:nvPr>
        </p:nvSpPr>
        <p:spPr>
          <a:xfrm>
            <a:off x="435943" y="1436834"/>
            <a:ext cx="11360169" cy="2288856"/>
          </a:xfrm>
        </p:spPr>
        <p:txBody>
          <a:bodyPr/>
          <a:lstStyle/>
          <a:p>
            <a:r>
              <a:rPr lang="en-US" dirty="0"/>
              <a:t>Fieldbuses were included within IEC 61158 (CPFs) 1988-1999</a:t>
            </a:r>
          </a:p>
          <a:p>
            <a:pPr lvl="1"/>
            <a:r>
              <a:rPr lang="en-US" dirty="0"/>
              <a:t>RTEN referenced to IEC61784 part II  2008</a:t>
            </a:r>
          </a:p>
          <a:p>
            <a:r>
              <a:rPr lang="en-US" dirty="0"/>
              <a:t>Two strategies to ensure RT communication: </a:t>
            </a:r>
          </a:p>
          <a:p>
            <a:pPr lvl="1"/>
            <a:r>
              <a:rPr lang="en-US" dirty="0"/>
              <a:t>TDMA and CIP (Common Industrial Protocol)</a:t>
            </a:r>
          </a:p>
          <a:p>
            <a:r>
              <a:rPr lang="en-US" dirty="0"/>
              <a:t>TSN Group improves the Data Link and MAC Layer (IEEE802.1Qbv)  2012-2019</a:t>
            </a:r>
          </a:p>
          <a:p>
            <a:endParaRPr lang="en-US" dirty="0"/>
          </a:p>
          <a:p>
            <a:pPr marL="342900" lvl="1" indent="-342900"/>
            <a:r>
              <a:rPr lang="en-US" sz="2400" dirty="0"/>
              <a:t>Open-source tools offer compatibility </a:t>
            </a:r>
            <a:r>
              <a:rPr lang="en-US" sz="2400" dirty="0">
                <a:sym typeface="Wingdings" panose="05000000000000000000" pitchFamily="2" charset="2"/>
              </a:rPr>
              <a:t> Further development</a:t>
            </a:r>
            <a:endParaRPr lang="en-US" sz="2400" dirty="0"/>
          </a:p>
          <a:p>
            <a:endParaRPr lang="en-US" dirty="0"/>
          </a:p>
        </p:txBody>
      </p:sp>
      <p:pic>
        <p:nvPicPr>
          <p:cNvPr id="4102" name="Picture 6" descr="EtherCAT Master Redundanz - koenig-pa GmbH"/>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7405" b="25960"/>
          <a:stretch/>
        </p:blipFill>
        <p:spPr bwMode="auto">
          <a:xfrm>
            <a:off x="2751876" y="5651504"/>
            <a:ext cx="1633984" cy="7620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upload.wikimedia.org/wikipedia/commons/thumb/8/8c/PROFINET_rgb_2010.png/1024px-PROFINET_rgb_201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46683" y="4431496"/>
            <a:ext cx="2129947" cy="112737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6"/>
          <a:stretch>
            <a:fillRect/>
          </a:stretch>
        </p:blipFill>
        <p:spPr>
          <a:xfrm>
            <a:off x="7820630" y="5628938"/>
            <a:ext cx="810986" cy="835561"/>
          </a:xfrm>
          <a:prstGeom prst="rect">
            <a:avLst/>
          </a:prstGeom>
        </p:spPr>
      </p:pic>
      <p:pic>
        <p:nvPicPr>
          <p:cNvPr id="5" name="Picture 4"/>
          <p:cNvPicPr>
            <a:picLocks noChangeAspect="1"/>
          </p:cNvPicPr>
          <p:nvPr/>
        </p:nvPicPr>
        <p:blipFill>
          <a:blip r:embed="rId7"/>
          <a:stretch>
            <a:fillRect/>
          </a:stretch>
        </p:blipFill>
        <p:spPr>
          <a:xfrm>
            <a:off x="8632914" y="5739239"/>
            <a:ext cx="2793396" cy="540657"/>
          </a:xfrm>
          <a:prstGeom prst="rect">
            <a:avLst/>
          </a:prstGeom>
        </p:spPr>
      </p:pic>
      <p:pic>
        <p:nvPicPr>
          <p:cNvPr id="4104" name="Picture 8" descr="Debugging memory leaks &amp; buffer overflows in FreeRTOS"/>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347787" y="4456342"/>
            <a:ext cx="1909734" cy="1106055"/>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CMSIS : Cortex M Software Interface Standard - Cortex-M"/>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688513" y="4675461"/>
            <a:ext cx="1716087" cy="679687"/>
          </a:xfrm>
          <a:prstGeom prst="rect">
            <a:avLst/>
          </a:prstGeom>
          <a:noFill/>
          <a:extLst>
            <a:ext uri="{909E8E84-426E-40DD-AFC4-6F175D3DCCD1}">
              <a14:hiddenFill xmlns:a14="http://schemas.microsoft.com/office/drawing/2010/main">
                <a:solidFill>
                  <a:srgbClr val="FFFFFF"/>
                </a:solidFill>
              </a14:hiddenFill>
            </a:ext>
          </a:extLst>
        </p:spPr>
      </p:pic>
      <p:sp>
        <p:nvSpPr>
          <p:cNvPr id="11" name="Text Placeholder 2"/>
          <p:cNvSpPr txBox="1">
            <a:spLocks/>
          </p:cNvSpPr>
          <p:nvPr/>
        </p:nvSpPr>
        <p:spPr>
          <a:xfrm>
            <a:off x="737419" y="4299859"/>
            <a:ext cx="2208982" cy="1993190"/>
          </a:xfrm>
          <a:prstGeom prst="rect">
            <a:avLst/>
          </a:prstGeom>
        </p:spPr>
        <p:txBody>
          <a:bodyPr/>
          <a:lstStyle>
            <a:lvl1pPr marL="342900" indent="-342900" algn="l" defTabSz="914400" rtl="0" eaLnBrk="1" latinLnBrk="0" hangingPunct="1">
              <a:spcBef>
                <a:spcPct val="20000"/>
              </a:spcBef>
              <a:buFont typeface="Calibri Light" panose="020F0302020204030204" pitchFamily="34" charset="0"/>
              <a:buChar char="»"/>
              <a:defRPr sz="1800" kern="1200">
                <a:solidFill>
                  <a:schemeClr val="tx1"/>
                </a:solidFill>
                <a:latin typeface="+mn-lt"/>
                <a:ea typeface="+mn-ea"/>
                <a:cs typeface="+mn-cs"/>
              </a:defRPr>
            </a:lvl1pPr>
            <a:lvl2pPr marL="742950" indent="-285750" algn="l" defTabSz="914400" rtl="0" eaLnBrk="1" latinLnBrk="0" hangingPunct="1">
              <a:spcBef>
                <a:spcPct val="20000"/>
              </a:spcBef>
              <a:buFont typeface="Calibri Light" panose="020F0302020204030204" pitchFamily="34" charset="0"/>
              <a:buChar char="»"/>
              <a:defRPr sz="1600" kern="1200" baseline="0">
                <a:solidFill>
                  <a:schemeClr val="tx1"/>
                </a:solidFill>
                <a:latin typeface="+mn-lt"/>
                <a:ea typeface="+mn-ea"/>
                <a:cs typeface="+mn-cs"/>
              </a:defRPr>
            </a:lvl2pPr>
            <a:lvl3pPr marL="1143000" indent="-228600" algn="l" defTabSz="914400" rtl="0" eaLnBrk="1" latinLnBrk="0" hangingPunct="1">
              <a:spcBef>
                <a:spcPct val="20000"/>
              </a:spcBef>
              <a:buFont typeface="Calibri Light" panose="020F0302020204030204"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Calibri Light" panose="020F030202020403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Calibri Light" panose="020F030202020403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dirty="0"/>
              <a:t>Licensed RTE Solutions:</a:t>
            </a:r>
          </a:p>
        </p:txBody>
      </p:sp>
      <p:sp>
        <p:nvSpPr>
          <p:cNvPr id="12" name="Text Placeholder 2"/>
          <p:cNvSpPr txBox="1">
            <a:spLocks/>
          </p:cNvSpPr>
          <p:nvPr/>
        </p:nvSpPr>
        <p:spPr>
          <a:xfrm>
            <a:off x="7198163" y="4299859"/>
            <a:ext cx="2208982" cy="1993190"/>
          </a:xfrm>
          <a:prstGeom prst="rect">
            <a:avLst/>
          </a:prstGeom>
        </p:spPr>
        <p:txBody>
          <a:bodyPr/>
          <a:lstStyle>
            <a:lvl1pPr marL="342900" indent="-342900" algn="l" defTabSz="914400" rtl="0" eaLnBrk="1" latinLnBrk="0" hangingPunct="1">
              <a:spcBef>
                <a:spcPct val="20000"/>
              </a:spcBef>
              <a:buFont typeface="Calibri Light" panose="020F0302020204030204" pitchFamily="34" charset="0"/>
              <a:buChar char="»"/>
              <a:defRPr sz="1800" kern="1200">
                <a:solidFill>
                  <a:schemeClr val="tx1"/>
                </a:solidFill>
                <a:latin typeface="+mn-lt"/>
                <a:ea typeface="+mn-ea"/>
                <a:cs typeface="+mn-cs"/>
              </a:defRPr>
            </a:lvl1pPr>
            <a:lvl2pPr marL="742950" indent="-285750" algn="l" defTabSz="914400" rtl="0" eaLnBrk="1" latinLnBrk="0" hangingPunct="1">
              <a:spcBef>
                <a:spcPct val="20000"/>
              </a:spcBef>
              <a:buFont typeface="Calibri Light" panose="020F0302020204030204" pitchFamily="34" charset="0"/>
              <a:buChar char="»"/>
              <a:defRPr sz="1600" kern="1200" baseline="0">
                <a:solidFill>
                  <a:schemeClr val="tx1"/>
                </a:solidFill>
                <a:latin typeface="+mn-lt"/>
                <a:ea typeface="+mn-ea"/>
                <a:cs typeface="+mn-cs"/>
              </a:defRPr>
            </a:lvl2pPr>
            <a:lvl3pPr marL="1143000" indent="-228600" algn="l" defTabSz="914400" rtl="0" eaLnBrk="1" latinLnBrk="0" hangingPunct="1">
              <a:spcBef>
                <a:spcPct val="20000"/>
              </a:spcBef>
              <a:buFont typeface="Calibri Light" panose="020F0302020204030204"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Calibri Light" panose="020F030202020403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Calibri Light" panose="020F030202020403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dirty="0"/>
              <a:t>Open source tools:</a:t>
            </a:r>
          </a:p>
        </p:txBody>
      </p:sp>
      <p:pic>
        <p:nvPicPr>
          <p:cNvPr id="1026" name="Picture 2" descr="Logo Hilsche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55665" y="4934598"/>
            <a:ext cx="1260363" cy="92503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ADB9633E-7CCF-41AD-9CEC-0A6A83514857}"/>
              </a:ext>
            </a:extLst>
          </p:cNvPr>
          <p:cNvSpPr txBox="1"/>
          <p:nvPr/>
        </p:nvSpPr>
        <p:spPr>
          <a:xfrm>
            <a:off x="11390243" y="6241774"/>
            <a:ext cx="377912" cy="338554"/>
          </a:xfrm>
          <a:prstGeom prst="rect">
            <a:avLst/>
          </a:prstGeom>
          <a:noFill/>
        </p:spPr>
        <p:txBody>
          <a:bodyPr wrap="square" rtlCol="0">
            <a:spAutoFit/>
          </a:bodyPr>
          <a:lstStyle/>
          <a:p>
            <a:r>
              <a:rPr lang="en-US" sz="1600" dirty="0">
                <a:solidFill>
                  <a:schemeClr val="accent1"/>
                </a:solidFill>
              </a:rPr>
              <a:t>4</a:t>
            </a:r>
            <a:endParaRPr lang="en-US" dirty="0">
              <a:solidFill>
                <a:schemeClr val="accent1"/>
              </a:solidFill>
            </a:endParaRPr>
          </a:p>
        </p:txBody>
      </p:sp>
    </p:spTree>
    <p:extLst>
      <p:ext uri="{BB962C8B-B14F-4D97-AF65-F5344CB8AC3E}">
        <p14:creationId xmlns:p14="http://schemas.microsoft.com/office/powerpoint/2010/main" val="956342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goal</a:t>
            </a:r>
          </a:p>
        </p:txBody>
      </p:sp>
      <p:sp>
        <p:nvSpPr>
          <p:cNvPr id="3" name="Content Placeholder 2"/>
          <p:cNvSpPr>
            <a:spLocks noGrp="1"/>
          </p:cNvSpPr>
          <p:nvPr>
            <p:ph type="body" sz="quarter" idx="10"/>
          </p:nvPr>
        </p:nvSpPr>
        <p:spPr>
          <a:xfrm>
            <a:off x="959871" y="1380434"/>
            <a:ext cx="9881276" cy="2503761"/>
          </a:xfrm>
        </p:spPr>
        <p:txBody>
          <a:bodyPr/>
          <a:lstStyle/>
          <a:p>
            <a:pPr marL="0" indent="0" algn="just">
              <a:buNone/>
            </a:pPr>
            <a:r>
              <a:rPr lang="en-US" sz="2400" i="1" dirty="0"/>
              <a:t>“Develop a device using open-source tools to read out sensor data from a robot axis that can be interfaced with an RTE Network. </a:t>
            </a:r>
          </a:p>
          <a:p>
            <a:pPr marL="0" indent="0" algn="just">
              <a:buNone/>
            </a:pPr>
            <a:endParaRPr lang="en-US" sz="2400" i="1" dirty="0"/>
          </a:p>
          <a:p>
            <a:pPr marL="0" indent="0" algn="just">
              <a:buNone/>
            </a:pPr>
            <a:r>
              <a:rPr lang="en-US" sz="2400" i="1" dirty="0"/>
              <a:t>The device could be used afterwards as a test platform within an industrial environment to characterize its compatibility with the ongoing IEC/IEEE 60802 TSN Profile for Industrial Automation.”</a:t>
            </a:r>
          </a:p>
        </p:txBody>
      </p:sp>
      <p:pic>
        <p:nvPicPr>
          <p:cNvPr id="4" name="Picture 2" descr="icon-goals-dark@3x - TalentQue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5855" y="3320716"/>
            <a:ext cx="2665077" cy="266507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5592F51-9B7B-46EF-BFD4-10A08FF41EFA}"/>
              </a:ext>
            </a:extLst>
          </p:cNvPr>
          <p:cNvSpPr txBox="1"/>
          <p:nvPr/>
        </p:nvSpPr>
        <p:spPr>
          <a:xfrm>
            <a:off x="11390243" y="6241774"/>
            <a:ext cx="377912" cy="338554"/>
          </a:xfrm>
          <a:prstGeom prst="rect">
            <a:avLst/>
          </a:prstGeom>
          <a:noFill/>
        </p:spPr>
        <p:txBody>
          <a:bodyPr wrap="square" rtlCol="0">
            <a:spAutoFit/>
          </a:bodyPr>
          <a:lstStyle/>
          <a:p>
            <a:r>
              <a:rPr lang="en-US" sz="1600" dirty="0">
                <a:solidFill>
                  <a:schemeClr val="accent1"/>
                </a:solidFill>
              </a:rPr>
              <a:t>5</a:t>
            </a:r>
            <a:endParaRPr lang="en-US" dirty="0">
              <a:solidFill>
                <a:schemeClr val="accent1"/>
              </a:solidFill>
            </a:endParaRPr>
          </a:p>
        </p:txBody>
      </p:sp>
    </p:spTree>
    <p:extLst>
      <p:ext uri="{BB962C8B-B14F-4D97-AF65-F5344CB8AC3E}">
        <p14:creationId xmlns:p14="http://schemas.microsoft.com/office/powerpoint/2010/main" val="3058272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Specific goals</a:t>
            </a:r>
          </a:p>
        </p:txBody>
      </p:sp>
      <p:sp>
        <p:nvSpPr>
          <p:cNvPr id="3" name="Content Placeholder 2"/>
          <p:cNvSpPr>
            <a:spLocks noGrp="1"/>
          </p:cNvSpPr>
          <p:nvPr>
            <p:ph type="body" sz="quarter" idx="10"/>
          </p:nvPr>
        </p:nvSpPr>
        <p:spPr/>
        <p:txBody>
          <a:bodyPr>
            <a:normAutofit/>
          </a:bodyPr>
          <a:lstStyle/>
          <a:p>
            <a:pPr lvl="1"/>
            <a:r>
              <a:rPr lang="en-US" sz="1800" dirty="0"/>
              <a:t>To specify the requirements of the system</a:t>
            </a:r>
          </a:p>
          <a:p>
            <a:pPr lvl="2"/>
            <a:r>
              <a:rPr lang="en-US" sz="1800" dirty="0"/>
              <a:t>Comparison considering the state of the art</a:t>
            </a:r>
            <a:br>
              <a:rPr lang="en-US" sz="1800" dirty="0"/>
            </a:br>
            <a:endParaRPr lang="en-US" sz="1800" dirty="0"/>
          </a:p>
          <a:p>
            <a:pPr lvl="1"/>
            <a:r>
              <a:rPr lang="en-US" sz="1800" dirty="0"/>
              <a:t>To develop the embedded system as a functional </a:t>
            </a:r>
            <a:r>
              <a:rPr lang="en-US" sz="1800" dirty="0" err="1"/>
              <a:t>EtherCAT</a:t>
            </a:r>
            <a:r>
              <a:rPr lang="en-US" sz="1800" dirty="0"/>
              <a:t> Slave Device</a:t>
            </a:r>
          </a:p>
          <a:p>
            <a:pPr lvl="2"/>
            <a:r>
              <a:rPr lang="en-US" sz="1800" dirty="0"/>
              <a:t>Integrating </a:t>
            </a:r>
            <a:r>
              <a:rPr lang="en-US" sz="1800" dirty="0" err="1"/>
              <a:t>FreeRTOS</a:t>
            </a:r>
            <a:r>
              <a:rPr lang="en-US" sz="1800" dirty="0"/>
              <a:t>-CMSIS with SOES (Open-source tools)</a:t>
            </a:r>
          </a:p>
          <a:p>
            <a:pPr lvl="2"/>
            <a:r>
              <a:rPr lang="en-US" sz="1800" dirty="0"/>
              <a:t>Integrating the LAN9252 (</a:t>
            </a:r>
            <a:r>
              <a:rPr lang="en-US" sz="1800" dirty="0" err="1"/>
              <a:t>SoC</a:t>
            </a:r>
            <a:r>
              <a:rPr lang="en-US" sz="1800" dirty="0"/>
              <a:t> over SPI)</a:t>
            </a:r>
          </a:p>
          <a:p>
            <a:pPr lvl="2"/>
            <a:r>
              <a:rPr lang="en-US" sz="1800" dirty="0"/>
              <a:t>Reading out of axis temperature sensors</a:t>
            </a:r>
          </a:p>
          <a:p>
            <a:pPr lvl="2"/>
            <a:r>
              <a:rPr lang="en-US" sz="1800" dirty="0"/>
              <a:t>Controlling the axis LED Ring (WS2812b)</a:t>
            </a:r>
          </a:p>
          <a:p>
            <a:pPr lvl="2"/>
            <a:r>
              <a:rPr lang="en-US" sz="1800" dirty="0"/>
              <a:t>Designing the required user application libraries</a:t>
            </a:r>
          </a:p>
          <a:p>
            <a:pPr lvl="2"/>
            <a:endParaRPr lang="en-US" sz="1800" dirty="0"/>
          </a:p>
          <a:p>
            <a:pPr lvl="1"/>
            <a:r>
              <a:rPr lang="en-US" sz="1800" dirty="0"/>
              <a:t>To design and manufacture a PCB prototype using </a:t>
            </a:r>
            <a:r>
              <a:rPr lang="en-US" sz="1800" dirty="0" err="1"/>
              <a:t>Altium</a:t>
            </a:r>
            <a:r>
              <a:rPr lang="en-US" sz="1800" dirty="0"/>
              <a:t> Designer</a:t>
            </a:r>
          </a:p>
          <a:p>
            <a:pPr lvl="1"/>
            <a:endParaRPr lang="en-US" sz="1800" dirty="0"/>
          </a:p>
          <a:p>
            <a:pPr lvl="1"/>
            <a:r>
              <a:rPr lang="en-US" sz="1800" dirty="0"/>
              <a:t>To test and report the system functionality </a:t>
            </a:r>
            <a:br>
              <a:rPr lang="en-US" sz="1800" dirty="0"/>
            </a:br>
            <a:endParaRPr lang="en-US" sz="1800" dirty="0"/>
          </a:p>
        </p:txBody>
      </p:sp>
      <p:pic>
        <p:nvPicPr>
          <p:cNvPr id="1026" name="Picture 2" descr="icon-goals-dark@3x - TalentQue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75855" y="3320716"/>
            <a:ext cx="2665077" cy="266507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586FDB5-F7CA-4956-B7D1-D8E8F089B1D9}"/>
              </a:ext>
            </a:extLst>
          </p:cNvPr>
          <p:cNvSpPr txBox="1"/>
          <p:nvPr/>
        </p:nvSpPr>
        <p:spPr>
          <a:xfrm>
            <a:off x="11390243" y="6241774"/>
            <a:ext cx="377912" cy="338554"/>
          </a:xfrm>
          <a:prstGeom prst="rect">
            <a:avLst/>
          </a:prstGeom>
          <a:noFill/>
        </p:spPr>
        <p:txBody>
          <a:bodyPr wrap="square" rtlCol="0">
            <a:spAutoFit/>
          </a:bodyPr>
          <a:lstStyle/>
          <a:p>
            <a:r>
              <a:rPr lang="en-US" sz="1600" dirty="0">
                <a:solidFill>
                  <a:schemeClr val="accent1"/>
                </a:solidFill>
              </a:rPr>
              <a:t>6</a:t>
            </a:r>
            <a:endParaRPr lang="en-US" dirty="0">
              <a:solidFill>
                <a:schemeClr val="accent1"/>
              </a:solidFill>
            </a:endParaRPr>
          </a:p>
        </p:txBody>
      </p:sp>
    </p:spTree>
    <p:extLst>
      <p:ext uri="{BB962C8B-B14F-4D97-AF65-F5344CB8AC3E}">
        <p14:creationId xmlns:p14="http://schemas.microsoft.com/office/powerpoint/2010/main" val="234662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0ACC6-8708-4A0E-A63A-280155C63F98}"/>
              </a:ext>
            </a:extLst>
          </p:cNvPr>
          <p:cNvSpPr>
            <a:spLocks noGrp="1"/>
          </p:cNvSpPr>
          <p:nvPr>
            <p:ph type="title"/>
          </p:nvPr>
        </p:nvSpPr>
        <p:spPr/>
        <p:txBody>
          <a:bodyPr/>
          <a:lstStyle/>
          <a:p>
            <a:r>
              <a:rPr lang="en-US" dirty="0"/>
              <a:t>SOES</a:t>
            </a:r>
          </a:p>
        </p:txBody>
      </p:sp>
      <p:sp>
        <p:nvSpPr>
          <p:cNvPr id="3" name="Text Placeholder 2">
            <a:extLst>
              <a:ext uri="{FF2B5EF4-FFF2-40B4-BE49-F238E27FC236}">
                <a16:creationId xmlns:a16="http://schemas.microsoft.com/office/drawing/2014/main" id="{8AEBD8E3-8451-4A2A-93C4-92F5DB638D6E}"/>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932198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proposal</a:t>
            </a:r>
          </a:p>
        </p:txBody>
      </p:sp>
      <p:sp>
        <p:nvSpPr>
          <p:cNvPr id="3" name="Text Placeholder 2"/>
          <p:cNvSpPr>
            <a:spLocks noGrp="1"/>
          </p:cNvSpPr>
          <p:nvPr>
            <p:ph type="body" sz="quarter" idx="10"/>
          </p:nvPr>
        </p:nvSpPr>
        <p:spPr/>
        <p:txBody>
          <a:bodyPr/>
          <a:lstStyle/>
          <a:p>
            <a:r>
              <a:rPr lang="en-US" dirty="0"/>
              <a:t>Final layered structure of functional blocks</a:t>
            </a:r>
          </a:p>
        </p:txBody>
      </p:sp>
      <p:pic>
        <p:nvPicPr>
          <p:cNvPr id="1028" name="Picture 4" descr="Datei:Microchip-Logo.svg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9892" y="1312112"/>
            <a:ext cx="955501" cy="60196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T Microelectronics - Ineltro Electronic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34348" y="1033458"/>
            <a:ext cx="906903" cy="90690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FF842CC-D0ED-4161-A734-53E7D3917B48}"/>
              </a:ext>
            </a:extLst>
          </p:cNvPr>
          <p:cNvSpPr txBox="1"/>
          <p:nvPr/>
        </p:nvSpPr>
        <p:spPr>
          <a:xfrm>
            <a:off x="11390243" y="6241774"/>
            <a:ext cx="377912" cy="338554"/>
          </a:xfrm>
          <a:prstGeom prst="rect">
            <a:avLst/>
          </a:prstGeom>
          <a:noFill/>
        </p:spPr>
        <p:txBody>
          <a:bodyPr wrap="square" rtlCol="0">
            <a:spAutoFit/>
          </a:bodyPr>
          <a:lstStyle/>
          <a:p>
            <a:r>
              <a:rPr lang="en-US" sz="1600" dirty="0">
                <a:solidFill>
                  <a:schemeClr val="accent1"/>
                </a:solidFill>
              </a:rPr>
              <a:t>7</a:t>
            </a:r>
            <a:endParaRPr lang="en-US" dirty="0">
              <a:solidFill>
                <a:schemeClr val="accent1"/>
              </a:solidFill>
            </a:endParaRPr>
          </a:p>
        </p:txBody>
      </p:sp>
      <p:pic>
        <p:nvPicPr>
          <p:cNvPr id="8" name="Picture 7" descr="Table&#10;&#10;Description automatically generated">
            <a:extLst>
              <a:ext uri="{FF2B5EF4-FFF2-40B4-BE49-F238E27FC236}">
                <a16:creationId xmlns:a16="http://schemas.microsoft.com/office/drawing/2014/main" id="{568E429D-BF4E-4B04-8779-33659A4D6CB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78080" y="2168857"/>
            <a:ext cx="8042757" cy="3989513"/>
          </a:xfrm>
          <a:prstGeom prst="rect">
            <a:avLst/>
          </a:prstGeom>
        </p:spPr>
      </p:pic>
    </p:spTree>
    <p:extLst>
      <p:ext uri="{BB962C8B-B14F-4D97-AF65-F5344CB8AC3E}">
        <p14:creationId xmlns:p14="http://schemas.microsoft.com/office/powerpoint/2010/main" val="1669794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Text Placeholder 2"/>
          <p:cNvSpPr>
            <a:spLocks noGrp="1"/>
          </p:cNvSpPr>
          <p:nvPr>
            <p:ph type="body" sz="quarter" idx="10"/>
          </p:nvPr>
        </p:nvSpPr>
        <p:spPr/>
        <p:txBody>
          <a:bodyPr/>
          <a:lstStyle/>
          <a:p>
            <a:r>
              <a:rPr lang="en-US" dirty="0"/>
              <a:t>PCB</a:t>
            </a:r>
          </a:p>
        </p:txBody>
      </p:sp>
      <p:sp>
        <p:nvSpPr>
          <p:cNvPr id="9" name="TextBox 8">
            <a:extLst>
              <a:ext uri="{FF2B5EF4-FFF2-40B4-BE49-F238E27FC236}">
                <a16:creationId xmlns:a16="http://schemas.microsoft.com/office/drawing/2014/main" id="{CFF842CC-D0ED-4161-A734-53E7D3917B48}"/>
              </a:ext>
            </a:extLst>
          </p:cNvPr>
          <p:cNvSpPr txBox="1"/>
          <p:nvPr/>
        </p:nvSpPr>
        <p:spPr>
          <a:xfrm>
            <a:off x="11390243" y="6241774"/>
            <a:ext cx="377912" cy="338554"/>
          </a:xfrm>
          <a:prstGeom prst="rect">
            <a:avLst/>
          </a:prstGeom>
          <a:noFill/>
        </p:spPr>
        <p:txBody>
          <a:bodyPr wrap="square" rtlCol="0">
            <a:spAutoFit/>
          </a:bodyPr>
          <a:lstStyle/>
          <a:p>
            <a:r>
              <a:rPr lang="en-US" sz="1600" dirty="0">
                <a:solidFill>
                  <a:schemeClr val="accent1"/>
                </a:solidFill>
              </a:rPr>
              <a:t>7</a:t>
            </a:r>
            <a:endParaRPr lang="en-US" dirty="0">
              <a:solidFill>
                <a:schemeClr val="accent1"/>
              </a:solidFill>
            </a:endParaRPr>
          </a:p>
        </p:txBody>
      </p:sp>
      <p:pic>
        <p:nvPicPr>
          <p:cNvPr id="5" name="Picture 4" descr="A circuit board&#10;&#10;Description automatically generated">
            <a:extLst>
              <a:ext uri="{FF2B5EF4-FFF2-40B4-BE49-F238E27FC236}">
                <a16:creationId xmlns:a16="http://schemas.microsoft.com/office/drawing/2014/main" id="{8D70B829-D8CB-479A-8368-95FE61A75F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03057" y="1854019"/>
            <a:ext cx="2618091" cy="2471738"/>
          </a:xfrm>
          <a:prstGeom prst="rect">
            <a:avLst/>
          </a:prstGeom>
        </p:spPr>
      </p:pic>
      <p:pic>
        <p:nvPicPr>
          <p:cNvPr id="7" name="Picture 6" descr="A circuit board&#10;&#10;Description automatically generated">
            <a:extLst>
              <a:ext uri="{FF2B5EF4-FFF2-40B4-BE49-F238E27FC236}">
                <a16:creationId xmlns:a16="http://schemas.microsoft.com/office/drawing/2014/main" id="{D83034B9-8F86-4F01-9D04-BCF434CB47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7581" y="3319266"/>
            <a:ext cx="3809999" cy="2471737"/>
          </a:xfrm>
          <a:prstGeom prst="rect">
            <a:avLst/>
          </a:prstGeom>
        </p:spPr>
      </p:pic>
      <p:pic>
        <p:nvPicPr>
          <p:cNvPr id="11" name="Picture 10" descr="A circuit board&#10;&#10;Description automatically generated">
            <a:extLst>
              <a:ext uri="{FF2B5EF4-FFF2-40B4-BE49-F238E27FC236}">
                <a16:creationId xmlns:a16="http://schemas.microsoft.com/office/drawing/2014/main" id="{AF539030-389A-4E6E-A9A6-61344737AF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47581" y="930397"/>
            <a:ext cx="3809999" cy="2381250"/>
          </a:xfrm>
          <a:prstGeom prst="rect">
            <a:avLst/>
          </a:prstGeom>
        </p:spPr>
      </p:pic>
      <p:pic>
        <p:nvPicPr>
          <p:cNvPr id="13" name="Picture 12" descr="A circuit board&#10;&#10;Description automatically generated">
            <a:extLst>
              <a:ext uri="{FF2B5EF4-FFF2-40B4-BE49-F238E27FC236}">
                <a16:creationId xmlns:a16="http://schemas.microsoft.com/office/drawing/2014/main" id="{8C6DDD10-E0F8-49E7-B866-79827B620AE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9800" y="1905032"/>
            <a:ext cx="2900310" cy="2650102"/>
          </a:xfrm>
          <a:prstGeom prst="rect">
            <a:avLst/>
          </a:prstGeom>
        </p:spPr>
      </p:pic>
    </p:spTree>
    <p:extLst>
      <p:ext uri="{BB962C8B-B14F-4D97-AF65-F5344CB8AC3E}">
        <p14:creationId xmlns:p14="http://schemas.microsoft.com/office/powerpoint/2010/main" val="1639101199"/>
      </p:ext>
    </p:extLst>
  </p:cSld>
  <p:clrMapOvr>
    <a:masterClrMapping/>
  </p:clrMapOvr>
</p:sld>
</file>

<file path=ppt/theme/theme1.xml><?xml version="1.0" encoding="utf-8"?>
<a:theme xmlns:a="http://schemas.openxmlformats.org/drawingml/2006/main" name="Larissa">
  <a:themeElements>
    <a:clrScheme name="Benutzerdefiniert 1">
      <a:dk1>
        <a:srgbClr val="595959"/>
      </a:dk1>
      <a:lt1>
        <a:sysClr val="window" lastClr="FFFFFF"/>
      </a:lt1>
      <a:dk2>
        <a:srgbClr val="FFFFFF"/>
      </a:dk2>
      <a:lt2>
        <a:srgbClr val="FFFFFF"/>
      </a:lt2>
      <a:accent1>
        <a:srgbClr val="202B31"/>
      </a:accent1>
      <a:accent2>
        <a:srgbClr val="D92949"/>
      </a:accent2>
      <a:accent3>
        <a:srgbClr val="0B3D92"/>
      </a:accent3>
      <a:accent4>
        <a:srgbClr val="EFEFEF"/>
      </a:accent4>
      <a:accent5>
        <a:srgbClr val="777777"/>
      </a:accent5>
      <a:accent6>
        <a:srgbClr val="AAAAAA"/>
      </a:accent6>
      <a:hlink>
        <a:srgbClr val="0000FF"/>
      </a:hlink>
      <a:folHlink>
        <a:srgbClr val="800080"/>
      </a:folHlink>
    </a:clrScheme>
    <a:fontScheme name="HRG">
      <a:majorFont>
        <a:latin typeface="Bahnschrift SemiBold"/>
        <a:ea typeface=""/>
        <a:cs typeface=""/>
      </a:majorFont>
      <a:minorFont>
        <a:latin typeface="Bahnschrift Light SemiCondensed"/>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äsentation1" id="{79781BDD-11C8-46C6-80E0-9AA481D7E262}" vid="{926F0565-047C-410D-9A62-EED262E778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2020-01-28-HRG_PPP_Template</Template>
  <TotalTime>0</TotalTime>
  <Words>2818</Words>
  <Application>Microsoft Office PowerPoint</Application>
  <PresentationFormat>Widescreen</PresentationFormat>
  <Paragraphs>269</Paragraphs>
  <Slides>30</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Bahnschrift Light SemiCondensed</vt:lpstr>
      <vt:lpstr>Bahnschrift SemiBold</vt:lpstr>
      <vt:lpstr>Calibri</vt:lpstr>
      <vt:lpstr>Calibri Light</vt:lpstr>
      <vt:lpstr>Courier New</vt:lpstr>
      <vt:lpstr>Lucida Grande</vt:lpstr>
      <vt:lpstr>NimbusRomNo9L-Regu</vt:lpstr>
      <vt:lpstr>Larissa</vt:lpstr>
      <vt:lpstr>Development of an Embedded Communication Hub for the Acquisition of Sensor Data in a Robotic System</vt:lpstr>
      <vt:lpstr>Contents</vt:lpstr>
      <vt:lpstr>Background</vt:lpstr>
      <vt:lpstr>Background: RT Ethernet Networks</vt:lpstr>
      <vt:lpstr>Main goal</vt:lpstr>
      <vt:lpstr>Specific goals</vt:lpstr>
      <vt:lpstr>SOES</vt:lpstr>
      <vt:lpstr>Solution proposal</vt:lpstr>
      <vt:lpstr>Results</vt:lpstr>
      <vt:lpstr>PowerPoint Presentation</vt:lpstr>
      <vt:lpstr>Structure</vt:lpstr>
      <vt:lpstr>Synchronization/DSMs</vt:lpstr>
      <vt:lpstr>Synchronization/DSMs</vt:lpstr>
      <vt:lpstr>Events/Scheduling</vt:lpstr>
      <vt:lpstr>Scheduling</vt:lpstr>
      <vt:lpstr>State machine</vt:lpstr>
      <vt:lpstr>Results</vt:lpstr>
      <vt:lpstr>Conclusions and further development</vt:lpstr>
      <vt:lpstr>Questions</vt:lpstr>
      <vt:lpstr>Dankeschön für Ihre Aufmerksamkeit!</vt:lpstr>
      <vt:lpstr>Extra information</vt:lpstr>
      <vt:lpstr>CMSIS Abstraction layer</vt:lpstr>
      <vt:lpstr>Advantages</vt:lpstr>
      <vt:lpstr>PowerPoint Presentation</vt:lpstr>
      <vt:lpstr>PowerPoint Presentation</vt:lpstr>
      <vt:lpstr>Gantt Chart</vt:lpstr>
      <vt:lpstr>Technical notes</vt:lpstr>
      <vt:lpstr>Main topics</vt:lpstr>
      <vt:lpstr>Extra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of an Embedded Communication Hub for the Acquisition of Sensor Data in a Robotic System</dc:title>
  <dc:creator>JC</dc:creator>
  <cp:lastModifiedBy>Carlos Reyes</cp:lastModifiedBy>
  <cp:revision>77</cp:revision>
  <dcterms:created xsi:type="dcterms:W3CDTF">2020-04-15T13:04:02Z</dcterms:created>
  <dcterms:modified xsi:type="dcterms:W3CDTF">2020-09-28T22:38:12Z</dcterms:modified>
</cp:coreProperties>
</file>