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Lst>
  <p:notesMasterIdLst>
    <p:notesMasterId r:id="rId37"/>
  </p:notesMasterIdLst>
  <p:handoutMasterIdLst>
    <p:handoutMasterId r:id="rId38"/>
  </p:handoutMasterIdLst>
  <p:sldIdLst>
    <p:sldId id="256" r:id="rId2"/>
    <p:sldId id="265" r:id="rId3"/>
    <p:sldId id="257" r:id="rId4"/>
    <p:sldId id="293" r:id="rId5"/>
    <p:sldId id="258" r:id="rId6"/>
    <p:sldId id="268" r:id="rId7"/>
    <p:sldId id="288" r:id="rId8"/>
    <p:sldId id="277" r:id="rId9"/>
    <p:sldId id="280" r:id="rId10"/>
    <p:sldId id="289" r:id="rId11"/>
    <p:sldId id="278" r:id="rId12"/>
    <p:sldId id="294" r:id="rId13"/>
    <p:sldId id="290" r:id="rId14"/>
    <p:sldId id="274" r:id="rId15"/>
    <p:sldId id="273" r:id="rId16"/>
    <p:sldId id="291" r:id="rId17"/>
    <p:sldId id="272" r:id="rId18"/>
    <p:sldId id="261" r:id="rId19"/>
    <p:sldId id="295" r:id="rId20"/>
    <p:sldId id="270" r:id="rId21"/>
    <p:sldId id="263" r:id="rId22"/>
    <p:sldId id="264" r:id="rId23"/>
    <p:sldId id="296" r:id="rId24"/>
    <p:sldId id="279" r:id="rId25"/>
    <p:sldId id="292" r:id="rId26"/>
    <p:sldId id="284" r:id="rId27"/>
    <p:sldId id="285" r:id="rId28"/>
    <p:sldId id="286" r:id="rId29"/>
    <p:sldId id="287" r:id="rId30"/>
    <p:sldId id="269" r:id="rId31"/>
    <p:sldId id="271" r:id="rId32"/>
    <p:sldId id="262" r:id="rId33"/>
    <p:sldId id="282" r:id="rId34"/>
    <p:sldId id="276" r:id="rId35"/>
    <p:sldId id="283" r:id="rId3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initials="J" lastIdx="9" clrIdx="0">
    <p:extLst>
      <p:ext uri="{19B8F6BF-5375-455C-9EA6-DF929625EA0E}">
        <p15:presenceInfo xmlns:p15="http://schemas.microsoft.com/office/powerpoint/2012/main" userId="JC" providerId="None"/>
      </p:ext>
    </p:extLst>
  </p:cmAuthor>
  <p:cmAuthor id="2" name="Carlos Reyes" initials="CR" lastIdx="1" clrIdx="1">
    <p:extLst>
      <p:ext uri="{19B8F6BF-5375-455C-9EA6-DF929625EA0E}">
        <p15:presenceInfo xmlns:p15="http://schemas.microsoft.com/office/powerpoint/2012/main" userId="S::carlos.reyes@hansrobot.de::9ff7e821-6406-4270-b42c-1ba105b6df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54" autoAdjust="0"/>
    <p:restoredTop sz="82256" autoAdjust="0"/>
  </p:normalViewPr>
  <p:slideViewPr>
    <p:cSldViewPr snapToGrid="0">
      <p:cViewPr varScale="1">
        <p:scale>
          <a:sx n="94" d="100"/>
          <a:sy n="94" d="100"/>
        </p:scale>
        <p:origin x="366" y="6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5T16:15:35.967" idx="1">
    <p:pos x="8077" y="1441"/>
    <p:text>More examples different than profinet, profibus, powerlink...</p:text>
    <p:extLst>
      <p:ext uri="{C676402C-5697-4E1C-873F-D02D1690AC5C}">
        <p15:threadingInfo xmlns:p15="http://schemas.microsoft.com/office/powerpoint/2012/main" timeZoneBias="-120"/>
      </p:ext>
    </p:extLst>
  </p:cm>
  <p:cm authorId="1" dt="2020-04-15T16:17:00.073" idx="2">
    <p:pos x="3925" y="2269"/>
    <p:text>Standardize attempt by the IEEE, TSN Industrial Profile 2019, not yet officialy published.</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9-28T09:27:58.503" idx="1">
    <p:pos x="8535" y="1892"/>
    <p:text>this should include an action within the state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07677B-E531-4191-829F-DF2144B18231}" type="datetimeFigureOut">
              <a:rPr lang="en-US" smtClean="0"/>
              <a:t>9/29/2020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A68E12-680D-49BC-BF44-BE2B2B56BA93}" type="slidenum">
              <a:rPr lang="en-US" smtClean="0"/>
              <a:t>‹#›</a:t>
            </a:fld>
            <a:endParaRPr lang="en-US"/>
          </a:p>
        </p:txBody>
      </p:sp>
    </p:spTree>
    <p:extLst>
      <p:ext uri="{BB962C8B-B14F-4D97-AF65-F5344CB8AC3E}">
        <p14:creationId xmlns:p14="http://schemas.microsoft.com/office/powerpoint/2010/main" val="781366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CC4BB-A323-47D2-82BA-F9979254520A}"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676CB-30B1-4750-8B63-A054314F31E1}" type="slidenum">
              <a:rPr lang="en-US" smtClean="0"/>
              <a:t>‹#›</a:t>
            </a:fld>
            <a:endParaRPr lang="en-US"/>
          </a:p>
        </p:txBody>
      </p:sp>
    </p:spTree>
    <p:extLst>
      <p:ext uri="{BB962C8B-B14F-4D97-AF65-F5344CB8AC3E}">
        <p14:creationId xmlns:p14="http://schemas.microsoft.com/office/powerpoint/2010/main" val="19790667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a:t>
            </a:fld>
            <a:endParaRPr lang="en-US"/>
          </a:p>
        </p:txBody>
      </p:sp>
    </p:spTree>
    <p:extLst>
      <p:ext uri="{BB962C8B-B14F-4D97-AF65-F5344CB8AC3E}">
        <p14:creationId xmlns:p14="http://schemas.microsoft.com/office/powerpoint/2010/main" val="3003874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15</a:t>
            </a:fld>
            <a:endParaRPr lang="en-US"/>
          </a:p>
        </p:txBody>
      </p:sp>
    </p:spTree>
    <p:extLst>
      <p:ext uri="{BB962C8B-B14F-4D97-AF65-F5344CB8AC3E}">
        <p14:creationId xmlns:p14="http://schemas.microsoft.com/office/powerpoint/2010/main" val="27729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Comparison with</a:t>
            </a:r>
            <a:r>
              <a:rPr lang="en-US" baseline="0" dirty="0"/>
              <a:t> other strategies for reading out data?</a:t>
            </a:r>
            <a:br>
              <a:rPr lang="en-US" baseline="0" dirty="0"/>
            </a:br>
            <a:r>
              <a:rPr lang="en-US" baseline="0" dirty="0"/>
              <a:t>Interface different protocols </a:t>
            </a:r>
            <a:r>
              <a:rPr lang="en-US" baseline="0" dirty="0">
                <a:sym typeface="Wingdings" panose="05000000000000000000" pitchFamily="2" charset="2"/>
              </a:rPr>
              <a:t> for sure it is a tailored solution</a:t>
            </a:r>
          </a:p>
          <a:p>
            <a:pPr lvl="2"/>
            <a:r>
              <a:rPr lang="en-US" baseline="0" dirty="0">
                <a:sym typeface="Wingdings" panose="05000000000000000000" pitchFamily="2" charset="2"/>
              </a:rPr>
              <a:t>Embedded system --&gt;  kits already developed</a:t>
            </a:r>
          </a:p>
          <a:p>
            <a:pPr lvl="2"/>
            <a:r>
              <a:rPr lang="en-US" baseline="0" dirty="0">
                <a:sym typeface="Wingdings" panose="05000000000000000000" pitchFamily="2" charset="2"/>
              </a:rPr>
              <a:t>Why is it not vendor solution but tailored programmed  Because of the Know-How and design experience</a:t>
            </a:r>
          </a:p>
          <a:p>
            <a:pPr lvl="2"/>
            <a:endParaRPr lang="en-US" baseline="0" dirty="0">
              <a:sym typeface="Wingdings" panose="05000000000000000000" pitchFamily="2" charset="2"/>
            </a:endParaRPr>
          </a:p>
          <a:p>
            <a:pPr lvl="2"/>
            <a:r>
              <a:rPr lang="en-US" baseline="0" dirty="0">
                <a:sym typeface="Wingdings" panose="05000000000000000000" pitchFamily="2" charset="2"/>
              </a:rPr>
              <a:t>Why is it not compatible with </a:t>
            </a:r>
            <a:r>
              <a:rPr lang="en-US" baseline="0" dirty="0" err="1">
                <a:sym typeface="Wingdings" panose="05000000000000000000" pitchFamily="2" charset="2"/>
              </a:rPr>
              <a:t>Profinet</a:t>
            </a:r>
            <a:r>
              <a:rPr lang="en-US" baseline="0" dirty="0">
                <a:sym typeface="Wingdings" panose="05000000000000000000" pitchFamily="2" charset="2"/>
              </a:rPr>
              <a:t> or CAN?</a:t>
            </a:r>
          </a:p>
          <a:p>
            <a:pPr marL="1143000" lvl="2" indent="-228600">
              <a:buAutoNum type="arabicPeriod"/>
            </a:pPr>
            <a:r>
              <a:rPr lang="en-US" baseline="0" dirty="0">
                <a:sym typeface="Wingdings" panose="05000000000000000000" pitchFamily="2" charset="2"/>
              </a:rPr>
              <a:t>Due to the given compatibility of the Robot ETHERCAT-CAN</a:t>
            </a:r>
          </a:p>
          <a:p>
            <a:pPr marL="1143000" lvl="2" indent="-228600">
              <a:buAutoNum type="arabicPeriod"/>
            </a:pPr>
            <a:r>
              <a:rPr lang="en-US" baseline="0" dirty="0" err="1">
                <a:sym typeface="Wingdings" panose="05000000000000000000" pitchFamily="2" charset="2"/>
              </a:rPr>
              <a:t>EtherCAT</a:t>
            </a:r>
            <a:r>
              <a:rPr lang="en-US" baseline="0" dirty="0">
                <a:sym typeface="Wingdings" panose="05000000000000000000" pitchFamily="2" charset="2"/>
              </a:rPr>
              <a:t> is considered within the upcoming TSN Industrial Profile – CAN?</a:t>
            </a:r>
          </a:p>
          <a:p>
            <a:pPr marL="1143000" lvl="2" indent="-228600">
              <a:buAutoNum type="arabicPeriod"/>
            </a:pPr>
            <a:r>
              <a:rPr lang="en-US" baseline="0" dirty="0">
                <a:sym typeface="Wingdings" panose="05000000000000000000" pitchFamily="2" charset="2"/>
              </a:rPr>
              <a:t>CAN is so far not compatible with the TSN?</a:t>
            </a:r>
          </a:p>
          <a:p>
            <a:pPr marL="1143000" lvl="2" indent="-228600">
              <a:buAutoNum type="arabicPeriod"/>
            </a:pPr>
            <a:r>
              <a:rPr lang="en-US" baseline="0" dirty="0">
                <a:sym typeface="Wingdings" panose="05000000000000000000" pitchFamily="2" charset="2"/>
              </a:rPr>
              <a:t>Personal experience (advantages </a:t>
            </a:r>
            <a:r>
              <a:rPr lang="en-US" baseline="0" dirty="0" err="1">
                <a:sym typeface="Wingdings" panose="05000000000000000000" pitchFamily="2" charset="2"/>
              </a:rPr>
              <a:t>STvsMicrochip</a:t>
            </a:r>
            <a:r>
              <a:rPr lang="en-US" baseline="0"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17</a:t>
            </a:fld>
            <a:endParaRPr lang="en-US"/>
          </a:p>
        </p:txBody>
      </p:sp>
    </p:spTree>
    <p:extLst>
      <p:ext uri="{BB962C8B-B14F-4D97-AF65-F5344CB8AC3E}">
        <p14:creationId xmlns:p14="http://schemas.microsoft.com/office/powerpoint/2010/main" val="20092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NimbusRomNo9L-Regu"/>
              </a:rPr>
              <a:t>The development helped open the doors to new challenges regarding characterization of</a:t>
            </a:r>
            <a:br>
              <a:rPr lang="en-US" sz="1200" b="0" i="0" dirty="0">
                <a:solidFill>
                  <a:srgbClr val="000000"/>
                </a:solidFill>
                <a:effectLst/>
                <a:latin typeface="NimbusRomNo9L-Regu"/>
              </a:rPr>
            </a:br>
            <a:r>
              <a:rPr lang="en-US" sz="1200" b="0" i="0" dirty="0">
                <a:solidFill>
                  <a:srgbClr val="000000"/>
                </a:solidFill>
                <a:effectLst/>
                <a:latin typeface="NimbusRomNo9L-Regu"/>
              </a:rPr>
              <a:t>the firmware performance and capabilities assessment. Furthermore, this device represents</a:t>
            </a:r>
            <a:br>
              <a:rPr lang="en-US" sz="1200" b="0" i="0" dirty="0">
                <a:solidFill>
                  <a:srgbClr val="000000"/>
                </a:solidFill>
                <a:effectLst/>
                <a:latin typeface="NimbusRomNo9L-Regu"/>
              </a:rPr>
            </a:br>
            <a:r>
              <a:rPr lang="en-US" sz="1200" b="0" i="0" dirty="0">
                <a:solidFill>
                  <a:srgbClr val="000000"/>
                </a:solidFill>
                <a:effectLst/>
                <a:latin typeface="NimbusRomNo9L-Regu"/>
              </a:rPr>
              <a:t>development potential, for it could expand functionalities and test compatibility under specific</a:t>
            </a:r>
            <a:br>
              <a:rPr lang="en-US" sz="1200" b="0" i="0" dirty="0">
                <a:solidFill>
                  <a:srgbClr val="000000"/>
                </a:solidFill>
                <a:effectLst/>
                <a:latin typeface="NimbusRomNo9L-Regu"/>
              </a:rPr>
            </a:br>
            <a:r>
              <a:rPr lang="en-US" sz="1200" b="0" i="0" dirty="0">
                <a:solidFill>
                  <a:srgbClr val="000000"/>
                </a:solidFill>
                <a:effectLst/>
                <a:latin typeface="NimbusRomNo9L-Regu"/>
              </a:rPr>
              <a:t>standards, for instance—as the device achieved its goal of establishing a stable connection</a:t>
            </a:r>
            <a:br>
              <a:rPr lang="en-US" sz="1200" b="0" i="0" dirty="0">
                <a:solidFill>
                  <a:srgbClr val="000000"/>
                </a:solidFill>
                <a:effectLst/>
                <a:latin typeface="NimbusRomNo9L-Regu"/>
              </a:rPr>
            </a:br>
            <a:r>
              <a:rPr lang="en-US" sz="1200" b="0" i="0" dirty="0">
                <a:solidFill>
                  <a:srgbClr val="000000"/>
                </a:solidFill>
                <a:effectLst/>
                <a:latin typeface="NimbusRomNo9L-Regu"/>
              </a:rPr>
              <a:t>with a </a:t>
            </a:r>
            <a:r>
              <a:rPr lang="en-US" sz="1200" b="0" i="0" dirty="0" err="1">
                <a:solidFill>
                  <a:srgbClr val="000000"/>
                </a:solidFill>
                <a:effectLst/>
                <a:latin typeface="NimbusRomNo9L-Regu"/>
              </a:rPr>
              <a:t>EtherCAT</a:t>
            </a:r>
            <a:r>
              <a:rPr lang="en-US" sz="1200" b="0" i="0" dirty="0">
                <a:solidFill>
                  <a:srgbClr val="000000"/>
                </a:solidFill>
                <a:effectLst/>
                <a:latin typeface="NimbusRomNo9L-Regu"/>
              </a:rPr>
              <a:t> master—features like </a:t>
            </a:r>
            <a:r>
              <a:rPr lang="en-US" sz="1200" b="0" i="0" dirty="0" err="1">
                <a:solidFill>
                  <a:srgbClr val="000000"/>
                </a:solidFill>
                <a:effectLst/>
                <a:latin typeface="NimbusRomNo9L-Regu"/>
              </a:rPr>
              <a:t>FoE</a:t>
            </a:r>
            <a:r>
              <a:rPr lang="en-US" sz="1200" b="0" i="0" dirty="0">
                <a:solidFill>
                  <a:srgbClr val="000000"/>
                </a:solidFill>
                <a:effectLst/>
                <a:latin typeface="NimbusRomNo9L-Regu"/>
              </a:rPr>
              <a:t> service for firmware update over the field bus, DC</a:t>
            </a:r>
            <a:br>
              <a:rPr lang="en-US" sz="1200" b="0" i="0" dirty="0">
                <a:solidFill>
                  <a:srgbClr val="000000"/>
                </a:solidFill>
                <a:effectLst/>
                <a:latin typeface="NimbusRomNo9L-Regu"/>
              </a:rPr>
            </a:br>
            <a:r>
              <a:rPr lang="en-US" sz="1200" b="0" i="0" dirty="0">
                <a:solidFill>
                  <a:srgbClr val="000000"/>
                </a:solidFill>
                <a:effectLst/>
                <a:latin typeface="NimbusRomNo9L-Regu"/>
              </a:rPr>
              <a:t>synchronization for hard-real time capabilities and </a:t>
            </a:r>
            <a:r>
              <a:rPr lang="en-US" sz="1200" b="0" i="0" dirty="0" err="1">
                <a:solidFill>
                  <a:srgbClr val="000000"/>
                </a:solidFill>
                <a:effectLst/>
                <a:latin typeface="NimbusRomNo9L-Regu"/>
              </a:rPr>
              <a:t>EoE</a:t>
            </a:r>
            <a:r>
              <a:rPr lang="en-US" sz="1200" b="0" i="0" dirty="0">
                <a:solidFill>
                  <a:srgbClr val="000000"/>
                </a:solidFill>
                <a:effectLst/>
                <a:latin typeface="NimbusRomNo9L-Regu"/>
              </a:rPr>
              <a:t> for Ethernet/IP based cloud access can</a:t>
            </a:r>
            <a:br>
              <a:rPr lang="en-US" sz="1200" b="0" i="0" dirty="0">
                <a:solidFill>
                  <a:srgbClr val="000000"/>
                </a:solidFill>
                <a:effectLst/>
                <a:latin typeface="NimbusRomNo9L-Regu"/>
              </a:rPr>
            </a:br>
            <a:r>
              <a:rPr lang="en-US" sz="1200" b="0" i="0" dirty="0">
                <a:solidFill>
                  <a:srgbClr val="000000"/>
                </a:solidFill>
                <a:effectLst/>
                <a:latin typeface="NimbusRomNo9L-Regu"/>
              </a:rPr>
              <a:t>be planned for the future. It could be even candidate for an in-depth dependability analysis, an</a:t>
            </a:r>
            <a:br>
              <a:rPr lang="en-US" sz="1200" b="0" i="0" dirty="0">
                <a:solidFill>
                  <a:srgbClr val="000000"/>
                </a:solidFill>
                <a:effectLst/>
                <a:latin typeface="NimbusRomNo9L-Regu"/>
              </a:rPr>
            </a:br>
            <a:r>
              <a:rPr lang="en-US" sz="1200" b="0" i="0" dirty="0" err="1">
                <a:solidFill>
                  <a:srgbClr val="000000"/>
                </a:solidFill>
                <a:effectLst/>
                <a:latin typeface="NimbusRomNo9L-Regu"/>
              </a:rPr>
              <a:t>EtherCAT</a:t>
            </a:r>
            <a:r>
              <a:rPr lang="en-US" sz="1200" b="0" i="0" dirty="0">
                <a:solidFill>
                  <a:srgbClr val="000000"/>
                </a:solidFill>
                <a:effectLst/>
                <a:latin typeface="NimbusRomNo9L-Regu"/>
              </a:rPr>
              <a:t> compliance certification or even </a:t>
            </a:r>
            <a:r>
              <a:rPr lang="en-US" sz="1200" b="0" i="0" dirty="0" err="1">
                <a:solidFill>
                  <a:srgbClr val="000000"/>
                </a:solidFill>
                <a:effectLst/>
                <a:latin typeface="NimbusRomNo9L-Regu"/>
              </a:rPr>
              <a:t>FSoE</a:t>
            </a:r>
            <a:r>
              <a:rPr lang="en-US" sz="1200" b="0" i="0" dirty="0">
                <a:solidFill>
                  <a:srgbClr val="000000"/>
                </a:solidFill>
                <a:effectLst/>
                <a:latin typeface="NimbusRomNo9L-Regu"/>
              </a:rPr>
              <a:t> for black channel integration; the previous</a:t>
            </a:r>
            <a:br>
              <a:rPr lang="en-US" sz="1200" b="0" i="0" dirty="0">
                <a:solidFill>
                  <a:srgbClr val="000000"/>
                </a:solidFill>
                <a:effectLst/>
                <a:latin typeface="NimbusRomNo9L-Regu"/>
              </a:rPr>
            </a:br>
            <a:r>
              <a:rPr lang="en-US" sz="1200" b="0" i="0" dirty="0">
                <a:solidFill>
                  <a:srgbClr val="000000"/>
                </a:solidFill>
                <a:effectLst/>
                <a:latin typeface="NimbusRomNo9L-Regu"/>
              </a:rPr>
              <a:t>depending of course on the application, since each of those features would imply different</a:t>
            </a:r>
            <a:br>
              <a:rPr lang="en-US" sz="1200" b="0" i="0" dirty="0">
                <a:solidFill>
                  <a:srgbClr val="000000"/>
                </a:solidFill>
                <a:effectLst/>
                <a:latin typeface="NimbusRomNo9L-Regu"/>
              </a:rPr>
            </a:br>
            <a:r>
              <a:rPr lang="en-US" sz="1200" b="0" i="0" dirty="0">
                <a:solidFill>
                  <a:srgbClr val="000000"/>
                </a:solidFill>
                <a:effectLst/>
                <a:latin typeface="NimbusRomNo9L-Regu"/>
              </a:rPr>
              <a:t>paths that—even when they’re obviously related—the development cannot be mixed neither</a:t>
            </a:r>
            <a:br>
              <a:rPr lang="en-US" sz="1200" b="0" i="0" dirty="0">
                <a:solidFill>
                  <a:srgbClr val="000000"/>
                </a:solidFill>
                <a:effectLst/>
                <a:latin typeface="NimbusRomNo9L-Regu"/>
              </a:rPr>
            </a:br>
            <a:r>
              <a:rPr lang="en-US" sz="1200" b="0" i="0" dirty="0">
                <a:solidFill>
                  <a:srgbClr val="000000"/>
                </a:solidFill>
                <a:effectLst/>
                <a:latin typeface="NimbusRomNo9L-Regu"/>
              </a:rPr>
              <a:t>done at once. Regarding hardware, optimizing the design for integrity of multiple digital</a:t>
            </a:r>
            <a:br>
              <a:rPr lang="en-US" sz="1200" b="0" i="0" dirty="0">
                <a:solidFill>
                  <a:srgbClr val="000000"/>
                </a:solidFill>
                <a:effectLst/>
                <a:latin typeface="NimbusRomNo9L-Regu"/>
              </a:rPr>
            </a:br>
            <a:r>
              <a:rPr lang="en-US" sz="1200" b="0" i="0" dirty="0">
                <a:solidFill>
                  <a:srgbClr val="000000"/>
                </a:solidFill>
                <a:effectLst/>
                <a:latin typeface="NimbusRomNo9L-Regu"/>
              </a:rPr>
              <a:t>signals—asynchronous and synchronous between 5 – 90 Mbit s-1—is also an important point.</a:t>
            </a:r>
            <a:br>
              <a:rPr lang="en-US" sz="1200" b="0" i="0" dirty="0">
                <a:solidFill>
                  <a:srgbClr val="000000"/>
                </a:solidFill>
                <a:effectLst/>
                <a:latin typeface="NimbusRomNo9L-Regu"/>
              </a:rPr>
            </a:br>
            <a:r>
              <a:rPr lang="en-US" sz="1200" b="0" i="0" dirty="0">
                <a:solidFill>
                  <a:srgbClr val="000000"/>
                </a:solidFill>
                <a:effectLst/>
                <a:latin typeface="NimbusRomNo9L-Regu"/>
              </a:rPr>
              <a:t>As to the software for embedded systems, new abstraction layers for RTOS can be explored,</a:t>
            </a:r>
            <a:br>
              <a:rPr lang="en-US" sz="1200" b="0" i="0" dirty="0">
                <a:solidFill>
                  <a:srgbClr val="000000"/>
                </a:solidFill>
                <a:effectLst/>
                <a:latin typeface="NimbusRomNo9L-Regu"/>
              </a:rPr>
            </a:br>
            <a:r>
              <a:rPr lang="en-US" sz="1200" b="0" i="0" dirty="0">
                <a:solidFill>
                  <a:srgbClr val="000000"/>
                </a:solidFill>
                <a:effectLst/>
                <a:latin typeface="NimbusRomNo9L-Regu"/>
              </a:rPr>
              <a:t>since the code uses CMSIS that theoretically provides flexibility to change the underlying</a:t>
            </a:r>
            <a:br>
              <a:rPr lang="en-US" sz="1200" b="0" i="0" dirty="0">
                <a:solidFill>
                  <a:srgbClr val="000000"/>
                </a:solidFill>
                <a:effectLst/>
                <a:latin typeface="NimbusRomNo9L-Regu"/>
              </a:rPr>
            </a:br>
            <a:r>
              <a:rPr lang="en-US" sz="1200" b="0" i="0" dirty="0">
                <a:solidFill>
                  <a:srgbClr val="000000"/>
                </a:solidFill>
                <a:effectLst/>
                <a:latin typeface="NimbusRomNo9L-Regu"/>
              </a:rPr>
              <a:t>RTOS to different ones. The latter would make only sense if, one, the path to follow is to</a:t>
            </a:r>
            <a:br>
              <a:rPr lang="en-US" sz="1200" b="0" i="0" dirty="0">
                <a:solidFill>
                  <a:srgbClr val="000000"/>
                </a:solidFill>
                <a:effectLst/>
                <a:latin typeface="NimbusRomNo9L-Regu"/>
              </a:rPr>
            </a:br>
            <a:r>
              <a:rPr lang="en-US" sz="1200" b="0" i="0" dirty="0">
                <a:solidFill>
                  <a:srgbClr val="000000"/>
                </a:solidFill>
                <a:effectLst/>
                <a:latin typeface="NimbusRomNo9L-Regu"/>
              </a:rPr>
              <a:t>exploit </a:t>
            </a:r>
            <a:r>
              <a:rPr lang="en-US" sz="1200" b="0" i="0" dirty="0" err="1">
                <a:solidFill>
                  <a:srgbClr val="000000"/>
                </a:solidFill>
                <a:effectLst/>
                <a:latin typeface="NimbusRomNo9L-Regu"/>
              </a:rPr>
              <a:t>EoE</a:t>
            </a:r>
            <a:r>
              <a:rPr lang="en-US" sz="1200" b="0" i="0" dirty="0">
                <a:solidFill>
                  <a:srgbClr val="000000"/>
                </a:solidFill>
                <a:effectLst/>
                <a:latin typeface="NimbusRomNo9L-Regu"/>
              </a:rPr>
              <a:t>, there are then </a:t>
            </a:r>
            <a:r>
              <a:rPr lang="en-US" sz="1200" b="0" i="0" dirty="0" err="1">
                <a:solidFill>
                  <a:srgbClr val="000000"/>
                </a:solidFill>
                <a:effectLst/>
                <a:latin typeface="NimbusRomNo9L-Regu"/>
              </a:rPr>
              <a:t>unikernel</a:t>
            </a:r>
            <a:r>
              <a:rPr lang="en-US" sz="1200" b="0" i="0" dirty="0">
                <a:solidFill>
                  <a:srgbClr val="000000"/>
                </a:solidFill>
                <a:effectLst/>
                <a:latin typeface="NimbusRomNo9L-Regu"/>
              </a:rPr>
              <a:t> projects that basically are tiny </a:t>
            </a:r>
            <a:r>
              <a:rPr lang="en-US" sz="1200" b="0" i="0" dirty="0" err="1">
                <a:solidFill>
                  <a:srgbClr val="000000"/>
                </a:solidFill>
                <a:effectLst/>
                <a:latin typeface="NimbusRomNo9L-Regu"/>
              </a:rPr>
              <a:t>linux</a:t>
            </a:r>
            <a:r>
              <a:rPr lang="en-US" sz="1200" b="0" i="0" dirty="0">
                <a:solidFill>
                  <a:srgbClr val="000000"/>
                </a:solidFill>
                <a:effectLst/>
                <a:latin typeface="NimbusRomNo9L-Regu"/>
              </a:rPr>
              <a:t> kernels running on</a:t>
            </a:r>
            <a:br>
              <a:rPr lang="en-US" sz="1200" b="0" i="0" dirty="0">
                <a:solidFill>
                  <a:srgbClr val="000000"/>
                </a:solidFill>
                <a:effectLst/>
                <a:latin typeface="NimbusRomNo9L-Regu"/>
              </a:rPr>
            </a:br>
            <a:r>
              <a:rPr lang="en-US" sz="1200" b="0" i="0" dirty="0">
                <a:solidFill>
                  <a:srgbClr val="000000"/>
                </a:solidFill>
                <a:effectLst/>
                <a:latin typeface="NimbusRomNo9L-Regu"/>
              </a:rPr>
              <a:t>low-cost MPUs; or, two, to explore the safety related functionalities, for which multi-core</a:t>
            </a:r>
            <a:br>
              <a:rPr lang="en-US" sz="1200" b="0" i="0" dirty="0">
                <a:solidFill>
                  <a:srgbClr val="000000"/>
                </a:solidFill>
                <a:effectLst/>
                <a:latin typeface="NimbusRomNo9L-Regu"/>
              </a:rPr>
            </a:br>
            <a:r>
              <a:rPr lang="en-US" sz="1200" b="0" i="0" dirty="0">
                <a:solidFill>
                  <a:srgbClr val="000000"/>
                </a:solidFill>
                <a:effectLst/>
                <a:latin typeface="NimbusRomNo9L-Regu"/>
              </a:rPr>
              <a:t>platforms are appropriate to redundancy approaches—with their related multi-core RTOS.</a:t>
            </a:r>
            <a:br>
              <a:rPr lang="en-US" sz="1200" b="0" i="0" dirty="0">
                <a:solidFill>
                  <a:srgbClr val="000000"/>
                </a:solidFill>
                <a:effectLst/>
                <a:latin typeface="NimbusRomNo9L-Regu"/>
              </a:rPr>
            </a:br>
            <a:r>
              <a:rPr lang="en-US" sz="1200" b="0" i="0" dirty="0">
                <a:solidFill>
                  <a:srgbClr val="000000"/>
                </a:solidFill>
                <a:effectLst/>
                <a:latin typeface="NimbusRomNo9L-Regu"/>
              </a:rPr>
              <a:t>Additionally, also in the sense of embedded systems, more complex architectures can be</a:t>
            </a:r>
            <a:br>
              <a:rPr lang="en-US" sz="1200" b="0" i="0" dirty="0">
                <a:solidFill>
                  <a:srgbClr val="000000"/>
                </a:solidFill>
                <a:effectLst/>
                <a:latin typeface="NimbusRomNo9L-Regu"/>
              </a:rPr>
            </a:br>
            <a:r>
              <a:rPr lang="en-US" sz="1200" b="0" i="0" dirty="0">
                <a:solidFill>
                  <a:srgbClr val="000000"/>
                </a:solidFill>
                <a:effectLst/>
                <a:latin typeface="NimbusRomNo9L-Regu"/>
              </a:rPr>
              <a:t>explored, not because the STM32F4xx MCU is not capable enough, but Texas Instruments</a:t>
            </a:r>
            <a:br>
              <a:rPr lang="en-US" sz="1200" b="0" i="0" dirty="0">
                <a:solidFill>
                  <a:srgbClr val="000000"/>
                </a:solidFill>
                <a:effectLst/>
                <a:latin typeface="NimbusRomNo9L-Regu"/>
              </a:rPr>
            </a:br>
            <a:r>
              <a:rPr lang="en-US" sz="1200" b="0" i="0" dirty="0">
                <a:solidFill>
                  <a:srgbClr val="000000"/>
                </a:solidFill>
                <a:effectLst/>
                <a:latin typeface="NimbusRomNo9L-Regu"/>
              </a:rPr>
              <a:t>MCUs emerged during this project as an interesting alternative, as they sometimes offer more</a:t>
            </a:r>
            <a:br>
              <a:rPr lang="en-US" sz="1200" b="0" i="0" dirty="0">
                <a:solidFill>
                  <a:srgbClr val="000000"/>
                </a:solidFill>
                <a:effectLst/>
                <a:latin typeface="NimbusRomNo9L-Regu"/>
              </a:rPr>
            </a:br>
            <a:r>
              <a:rPr lang="en-US" sz="1200" b="0" i="0" dirty="0">
                <a:solidFill>
                  <a:srgbClr val="000000"/>
                </a:solidFill>
                <a:effectLst/>
                <a:latin typeface="NimbusRomNo9L-Regu"/>
              </a:rPr>
              <a:t>features aiming multi-protocol peripherals, even for those that are currently and commonly</a:t>
            </a:r>
            <a:br>
              <a:rPr lang="en-US" sz="1200" b="0" i="0" dirty="0">
                <a:solidFill>
                  <a:srgbClr val="000000"/>
                </a:solidFill>
                <a:effectLst/>
                <a:latin typeface="NimbusRomNo9L-Regu"/>
              </a:rPr>
            </a:br>
            <a:r>
              <a:rPr lang="en-US" sz="1200" b="0" i="0" dirty="0">
                <a:solidFill>
                  <a:srgbClr val="000000"/>
                </a:solidFill>
                <a:effectLst/>
                <a:latin typeface="NimbusRomNo9L-Regu"/>
              </a:rPr>
              <a:t>integrated through ASICs like IO-LINK or BISS-C interfaces. Finally, it could be summarized</a:t>
            </a:r>
            <a:br>
              <a:rPr lang="en-US" sz="1200" b="0" i="0" dirty="0">
                <a:solidFill>
                  <a:srgbClr val="000000"/>
                </a:solidFill>
                <a:effectLst/>
                <a:latin typeface="NimbusRomNo9L-Regu"/>
              </a:rPr>
            </a:br>
            <a:r>
              <a:rPr lang="en-US" sz="1200" b="0" i="0" dirty="0">
                <a:solidFill>
                  <a:srgbClr val="000000"/>
                </a:solidFill>
                <a:effectLst/>
                <a:latin typeface="NimbusRomNo9L-Regu"/>
              </a:rPr>
              <a:t>that the Research Project achieved the main goal of developing a flexible device for further</a:t>
            </a:r>
            <a:br>
              <a:rPr lang="en-US" sz="1200" b="0" i="0" dirty="0">
                <a:solidFill>
                  <a:srgbClr val="000000"/>
                </a:solidFill>
                <a:effectLst/>
                <a:latin typeface="NimbusRomNo9L-Regu"/>
              </a:rPr>
            </a:br>
            <a:r>
              <a:rPr lang="en-US" sz="1200" b="0" i="0" dirty="0">
                <a:solidFill>
                  <a:srgbClr val="000000"/>
                </a:solidFill>
                <a:effectLst/>
                <a:latin typeface="NimbusRomNo9L-Regu"/>
              </a:rPr>
              <a:t>industrial interfaces.</a:t>
            </a:r>
            <a:r>
              <a:rPr lang="en-US" dirty="0"/>
              <a:t>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18</a:t>
            </a:fld>
            <a:endParaRPr lang="en-US"/>
          </a:p>
        </p:txBody>
      </p:sp>
    </p:spTree>
    <p:extLst>
      <p:ext uri="{BB962C8B-B14F-4D97-AF65-F5344CB8AC3E}">
        <p14:creationId xmlns:p14="http://schemas.microsoft.com/office/powerpoint/2010/main" val="3750139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24</a:t>
            </a:fld>
            <a:endParaRPr lang="en-US"/>
          </a:p>
        </p:txBody>
      </p:sp>
    </p:spTree>
    <p:extLst>
      <p:ext uri="{BB962C8B-B14F-4D97-AF65-F5344CB8AC3E}">
        <p14:creationId xmlns:p14="http://schemas.microsoft.com/office/powerpoint/2010/main" val="308944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Roadmap:</a:t>
            </a:r>
            <a:br>
              <a:rPr lang="en-US" dirty="0"/>
            </a:br>
            <a:r>
              <a:rPr lang="en-US" dirty="0"/>
              <a:t>Important to mention:</a:t>
            </a:r>
          </a:p>
          <a:p>
            <a:r>
              <a:rPr lang="en-US" dirty="0"/>
              <a:t>-Layered structure of the proposal</a:t>
            </a:r>
          </a:p>
          <a:p>
            <a:r>
              <a:rPr lang="en-US" dirty="0"/>
              <a:t>	-Modular, it is not structured programming</a:t>
            </a:r>
          </a:p>
          <a:p>
            <a:r>
              <a:rPr lang="en-US" dirty="0"/>
              <a:t>	-Advantages for further development, debugging, maintenance, structure, understanding.</a:t>
            </a:r>
          </a:p>
          <a:p>
            <a:r>
              <a:rPr lang="en-US" dirty="0"/>
              <a:t>-Scheduling tables &gt;&gt; </a:t>
            </a:r>
          </a:p>
          <a:p>
            <a:r>
              <a:rPr lang="en-US" dirty="0"/>
              <a:t>	-RTOS scheduling (prioritization-round robin for same priority)</a:t>
            </a:r>
            <a:br>
              <a:rPr lang="en-US" dirty="0"/>
            </a:br>
            <a:r>
              <a:rPr lang="en-US" dirty="0"/>
              <a:t>-Show at least two state machines:</a:t>
            </a:r>
          </a:p>
          <a:p>
            <a:r>
              <a:rPr lang="en-US" dirty="0"/>
              <a:t>	-Mealy and the Moore SMs + UPPAAL representation</a:t>
            </a:r>
          </a:p>
          <a:p>
            <a:r>
              <a:rPr lang="en-US" dirty="0"/>
              <a:t>	-SOES and the ECAT SM</a:t>
            </a:r>
          </a:p>
          <a:p>
            <a:r>
              <a:rPr lang="en-US" dirty="0"/>
              <a:t>-RTOS tools used for synchronization of the State Machines</a:t>
            </a:r>
            <a:br>
              <a:rPr lang="en-US" dirty="0"/>
            </a:br>
            <a:r>
              <a:rPr lang="en-US" dirty="0"/>
              <a:t>	-Event Handler</a:t>
            </a:r>
          </a:p>
          <a:p>
            <a:r>
              <a:rPr lang="en-US" dirty="0"/>
              <a:t>		-Different Events and how the information is passed</a:t>
            </a:r>
          </a:p>
          <a:p>
            <a:r>
              <a:rPr lang="en-US" dirty="0"/>
              <a:t>-PCB 3d &gt;&gt; PCB physical, the  PRE-OPERATION-OPERATION </a:t>
            </a:r>
          </a:p>
          <a:p>
            <a:r>
              <a:rPr lang="en-US" dirty="0"/>
              <a:t>Conclusions:</a:t>
            </a:r>
          </a:p>
          <a:p>
            <a:r>
              <a:rPr lang="en-US" dirty="0"/>
              <a:t>-Personal growth:</a:t>
            </a:r>
          </a:p>
          <a:p>
            <a:r>
              <a:rPr lang="en-US" dirty="0"/>
              <a:t>	-Working with </a:t>
            </a:r>
            <a:r>
              <a:rPr lang="en-US" dirty="0" err="1"/>
              <a:t>extense</a:t>
            </a:r>
            <a:r>
              <a:rPr lang="en-US" dirty="0"/>
              <a:t>/complex libraries</a:t>
            </a:r>
          </a:p>
          <a:p>
            <a:r>
              <a:rPr lang="en-US" dirty="0"/>
              <a:t>	-Getting to know one of the protocols aimed for open source, hard RT capable</a:t>
            </a:r>
          </a:p>
          <a:p>
            <a:r>
              <a:rPr lang="en-US" dirty="0"/>
              <a:t>	-Summarizing information</a:t>
            </a:r>
          </a:p>
          <a:p>
            <a:r>
              <a:rPr lang="en-US" dirty="0"/>
              <a:t>	-Abstraction and understanding of several resources(only for the standard there are 6 specifications, for ESI is another specification, 2 datasheets MCU+LAN9252 and theory behind the justification)</a:t>
            </a:r>
          </a:p>
          <a:p>
            <a:endParaRPr lang="en-US" dirty="0"/>
          </a:p>
          <a:p>
            <a:r>
              <a:rPr lang="en-US" dirty="0"/>
              <a:t>-Framework, starting point, flexible, understandable, “formal” multitasking approach</a:t>
            </a:r>
          </a:p>
          <a:p>
            <a:r>
              <a:rPr lang="en-US" dirty="0"/>
              <a:t>-Advantages of using CMSIS-Abstraction layer for multiple RTOS</a:t>
            </a:r>
          </a:p>
          <a:p>
            <a:r>
              <a:rPr lang="en-US" dirty="0"/>
              <a:t>	-Modules depending on further applications</a:t>
            </a:r>
          </a:p>
          <a:p>
            <a:r>
              <a:rPr lang="en-US" dirty="0"/>
              <a:t>	-Response for the Industrial Internet of Things, less gateways, anywhere, anything, anytime</a:t>
            </a:r>
          </a:p>
          <a:p>
            <a:r>
              <a:rPr lang="en-US" dirty="0"/>
              <a:t>	-Response to EDGE computing ---- Neuronal Networks</a:t>
            </a:r>
          </a:p>
          <a:p>
            <a:r>
              <a:rPr lang="en-US" dirty="0"/>
              <a:t>		-In the last years some topics have been open for development</a:t>
            </a:r>
            <a:br>
              <a:rPr lang="en-US" dirty="0"/>
            </a:br>
            <a:r>
              <a:rPr lang="en-US" dirty="0"/>
              <a:t>		-Process data on the edge, standard solutions in low-cost hardware</a:t>
            </a:r>
          </a:p>
          <a:p>
            <a:r>
              <a:rPr lang="en-US" dirty="0"/>
              <a:t>			-CMSIS NN, UNIKERNELS, dockers and </a:t>
            </a:r>
            <a:r>
              <a:rPr lang="en-US" dirty="0" err="1"/>
              <a:t>unikernels</a:t>
            </a:r>
            <a:r>
              <a:rPr lang="en-US" dirty="0"/>
              <a:t> are suited for microcomputers</a:t>
            </a:r>
          </a:p>
          <a:p>
            <a:r>
              <a:rPr lang="en-US" dirty="0"/>
              <a:t>	-Any application over a standardized industrial communication protocol</a:t>
            </a:r>
          </a:p>
          <a:p>
            <a:r>
              <a:rPr lang="en-US" dirty="0"/>
              <a:t>	-Safety applications: CMSIS to multicore </a:t>
            </a:r>
            <a:r>
              <a:rPr lang="en-US" dirty="0" err="1"/>
              <a:t>mcus</a:t>
            </a:r>
            <a:r>
              <a:rPr lang="en-US" dirty="0"/>
              <a:t>, synchronization, redundancy on the programming + </a:t>
            </a:r>
            <a:r>
              <a:rPr lang="en-US" dirty="0" err="1"/>
              <a:t>FSoE</a:t>
            </a:r>
            <a:r>
              <a:rPr lang="en-US" dirty="0"/>
              <a:t> &gt;&gt; opens the gate for certification</a:t>
            </a:r>
          </a:p>
          <a:p>
            <a:r>
              <a:rPr lang="en-US" dirty="0"/>
              <a:t>	</a:t>
            </a:r>
            <a:br>
              <a:rPr lang="en-US" dirty="0"/>
            </a:br>
            <a:endParaRPr lang="en-US" dirty="0"/>
          </a:p>
          <a:p>
            <a:br>
              <a:rPr lang="en-US" dirty="0"/>
            </a:br>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2</a:t>
            </a:fld>
            <a:endParaRPr lang="en-US"/>
          </a:p>
        </p:txBody>
      </p:sp>
    </p:spTree>
    <p:extLst>
      <p:ext uri="{BB962C8B-B14F-4D97-AF65-F5344CB8AC3E}">
        <p14:creationId xmlns:p14="http://schemas.microsoft.com/office/powerpoint/2010/main" val="15369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3</a:t>
            </a:fld>
            <a:endParaRPr lang="en-US"/>
          </a:p>
        </p:txBody>
      </p:sp>
    </p:spTree>
    <p:extLst>
      <p:ext uri="{BB962C8B-B14F-4D97-AF65-F5344CB8AC3E}">
        <p14:creationId xmlns:p14="http://schemas.microsoft.com/office/powerpoint/2010/main" val="1932823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LAN9252 is the ESC</a:t>
            </a:r>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6</a:t>
            </a:fld>
            <a:endParaRPr lang="en-US"/>
          </a:p>
        </p:txBody>
      </p:sp>
    </p:spTree>
    <p:extLst>
      <p:ext uri="{BB962C8B-B14F-4D97-AF65-F5344CB8AC3E}">
        <p14:creationId xmlns:p14="http://schemas.microsoft.com/office/powerpoint/2010/main" val="67842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Moore and Mealy State machine representations:</a:t>
            </a:r>
          </a:p>
          <a:p>
            <a:pPr lvl="1"/>
            <a:r>
              <a:rPr lang="en-US" dirty="0"/>
              <a:t>Mealy: Output/actions dependent on the state and inputs, actions represented on transition</a:t>
            </a:r>
          </a:p>
          <a:p>
            <a:pPr lvl="1"/>
            <a:r>
              <a:rPr lang="en-US" dirty="0"/>
              <a:t>Moore: </a:t>
            </a:r>
            <a:r>
              <a:rPr lang="en-US" dirty="0" err="1"/>
              <a:t>Outpurs</a:t>
            </a:r>
            <a:r>
              <a:rPr lang="en-US" dirty="0"/>
              <a:t>/actions only depend on the state and are represented inside the same state</a:t>
            </a:r>
          </a:p>
          <a:p>
            <a:br>
              <a:rPr lang="en-US" dirty="0"/>
            </a:br>
            <a:r>
              <a:rPr lang="en-US" dirty="0"/>
              <a:t>Timed automaton (pl) – Finite State Machine with extended clock valuations. </a:t>
            </a:r>
            <a:br>
              <a:rPr lang="en-US" dirty="0"/>
            </a:br>
            <a:r>
              <a:rPr lang="en-US" dirty="0"/>
              <a:t>UPPAAL is software dedicated to verification of RT systems</a:t>
            </a:r>
          </a:p>
          <a:p>
            <a:r>
              <a:rPr lang="en-US" dirty="0"/>
              <a:t>--Mainly used for verification of the automaton and their safety, liveness or reachability </a:t>
            </a:r>
            <a:r>
              <a:rPr lang="en-US" dirty="0" err="1"/>
              <a:t>prorperties</a:t>
            </a:r>
            <a:r>
              <a:rPr lang="en-US" dirty="0"/>
              <a:t>.</a:t>
            </a:r>
          </a:p>
          <a:p>
            <a:r>
              <a:rPr lang="en-US" dirty="0"/>
              <a:t>-Synchronization channels are implemented as global variables that are accessible over different timed automaton.</a:t>
            </a:r>
          </a:p>
          <a:p>
            <a:r>
              <a:rPr lang="en-US" dirty="0"/>
              <a:t>?! Symbols implemented</a:t>
            </a:r>
          </a:p>
        </p:txBody>
      </p:sp>
      <p:sp>
        <p:nvSpPr>
          <p:cNvPr id="4" name="Slide Number Placeholder 3"/>
          <p:cNvSpPr>
            <a:spLocks noGrp="1"/>
          </p:cNvSpPr>
          <p:nvPr>
            <p:ph type="sldNum" sz="quarter" idx="5"/>
          </p:nvPr>
        </p:nvSpPr>
        <p:spPr/>
        <p:txBody>
          <a:bodyPr/>
          <a:lstStyle/>
          <a:p>
            <a:fld id="{12F676CB-30B1-4750-8B63-A054314F31E1}" type="slidenum">
              <a:rPr lang="en-US" smtClean="0"/>
              <a:t>7</a:t>
            </a:fld>
            <a:endParaRPr lang="en-US"/>
          </a:p>
        </p:txBody>
      </p:sp>
    </p:spTree>
    <p:extLst>
      <p:ext uri="{BB962C8B-B14F-4D97-AF65-F5344CB8AC3E}">
        <p14:creationId xmlns:p14="http://schemas.microsoft.com/office/powerpoint/2010/main" val="24508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SOES &gt;&gt; library that only provided an example with LAN9252 and LINUX</a:t>
            </a:r>
            <a:br>
              <a:rPr lang="en-US" dirty="0"/>
            </a:br>
            <a:r>
              <a:rPr lang="en-US" dirty="0"/>
              <a:t>-SOES app modified to be a very simple SM</a:t>
            </a:r>
            <a:br>
              <a:rPr lang="en-US" dirty="0"/>
            </a:br>
            <a:r>
              <a:rPr lang="en-US" dirty="0"/>
              <a:t>-SOES synchronization SM</a:t>
            </a:r>
            <a:br>
              <a:rPr lang="en-US" dirty="0"/>
            </a:br>
            <a:r>
              <a:rPr lang="en-US" dirty="0"/>
              <a:t>-</a:t>
            </a:r>
            <a:r>
              <a:rPr lang="en-US" dirty="0" err="1"/>
              <a:t>osFunctions</a:t>
            </a:r>
            <a:r>
              <a:rPr lang="en-US" dirty="0"/>
              <a:t>, namely Time Management functions provided by OS, virtual timers</a:t>
            </a:r>
          </a:p>
        </p:txBody>
      </p:sp>
      <p:sp>
        <p:nvSpPr>
          <p:cNvPr id="4" name="Slide Number Placeholder 3"/>
          <p:cNvSpPr>
            <a:spLocks noGrp="1"/>
          </p:cNvSpPr>
          <p:nvPr>
            <p:ph type="sldNum" sz="quarter" idx="5"/>
          </p:nvPr>
        </p:nvSpPr>
        <p:spPr/>
        <p:txBody>
          <a:bodyPr/>
          <a:lstStyle/>
          <a:p>
            <a:fld id="{12F676CB-30B1-4750-8B63-A054314F31E1}" type="slidenum">
              <a:rPr lang="en-US" smtClean="0"/>
              <a:t>9</a:t>
            </a:fld>
            <a:endParaRPr lang="en-US"/>
          </a:p>
        </p:txBody>
      </p:sp>
    </p:spTree>
    <p:extLst>
      <p:ext uri="{BB962C8B-B14F-4D97-AF65-F5344CB8AC3E}">
        <p14:creationId xmlns:p14="http://schemas.microsoft.com/office/powerpoint/2010/main" val="158473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interaction of the DSMs as functional blocks within the system.</a:t>
            </a:r>
          </a:p>
          <a:p>
            <a:r>
              <a:rPr lang="en-US" dirty="0"/>
              <a:t>Rather a practical approach in the representation of the State Machines</a:t>
            </a:r>
            <a:br>
              <a:rPr lang="en-US" dirty="0"/>
            </a:br>
            <a:r>
              <a:rPr lang="en-US" dirty="0"/>
              <a:t>Go directly to the ECAT+SOES</a:t>
            </a:r>
          </a:p>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10</a:t>
            </a:fld>
            <a:endParaRPr lang="en-US"/>
          </a:p>
        </p:txBody>
      </p:sp>
    </p:spTree>
    <p:extLst>
      <p:ext uri="{BB962C8B-B14F-4D97-AF65-F5344CB8AC3E}">
        <p14:creationId xmlns:p14="http://schemas.microsoft.com/office/powerpoint/2010/main" val="1912973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Relevant  DSM for the handling of events and errors.</a:t>
            </a:r>
          </a:p>
          <a:p>
            <a:r>
              <a:rPr lang="en-US" dirty="0"/>
              <a:t>The terminate state is not an error but though so for this prototype.</a:t>
            </a:r>
            <a:br>
              <a:rPr lang="en-US" dirty="0"/>
            </a:br>
            <a:r>
              <a:rPr lang="en-US" dirty="0"/>
              <a:t>Mainly good points are:</a:t>
            </a:r>
          </a:p>
          <a:p>
            <a:r>
              <a:rPr lang="en-US" dirty="0"/>
              <a:t>	-Flexible and modular so specific functions for specific error handling can be added.</a:t>
            </a:r>
          </a:p>
          <a:p>
            <a:r>
              <a:rPr lang="en-US" dirty="0"/>
              <a:t>	-As well as an ECAT command handler</a:t>
            </a:r>
          </a:p>
        </p:txBody>
      </p:sp>
      <p:sp>
        <p:nvSpPr>
          <p:cNvPr id="4" name="Slide Number Placeholder 3"/>
          <p:cNvSpPr>
            <a:spLocks noGrp="1"/>
          </p:cNvSpPr>
          <p:nvPr>
            <p:ph type="sldNum" sz="quarter" idx="5"/>
          </p:nvPr>
        </p:nvSpPr>
        <p:spPr/>
        <p:txBody>
          <a:bodyPr/>
          <a:lstStyle/>
          <a:p>
            <a:fld id="{12F676CB-30B1-4750-8B63-A054314F31E1}" type="slidenum">
              <a:rPr lang="en-US" smtClean="0"/>
              <a:t>11</a:t>
            </a:fld>
            <a:endParaRPr lang="en-US"/>
          </a:p>
        </p:txBody>
      </p:sp>
    </p:spTree>
    <p:extLst>
      <p:ext uri="{BB962C8B-B14F-4D97-AF65-F5344CB8AC3E}">
        <p14:creationId xmlns:p14="http://schemas.microsoft.com/office/powerpoint/2010/main" val="479961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13</a:t>
            </a:fld>
            <a:endParaRPr lang="en-US"/>
          </a:p>
        </p:txBody>
      </p:sp>
    </p:spTree>
    <p:extLst>
      <p:ext uri="{BB962C8B-B14F-4D97-AF65-F5344CB8AC3E}">
        <p14:creationId xmlns:p14="http://schemas.microsoft.com/office/powerpoint/2010/main" val="3531054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pic>
        <p:nvPicPr>
          <p:cNvPr id="3" name="Grafik 2" descr="Ein Bild, das Computer, Tastatur, Laptop, Vogel enthält.&#10;&#10;Automatisch generierte Beschreibung">
            <a:extLst>
              <a:ext uri="{FF2B5EF4-FFF2-40B4-BE49-F238E27FC236}">
                <a16:creationId xmlns:a16="http://schemas.microsoft.com/office/drawing/2014/main" id="{C2A83203-F390-40F1-BD1E-BCE1E3D27144}"/>
              </a:ext>
            </a:extLst>
          </p:cNvPr>
          <p:cNvPicPr>
            <a:picLocks noChangeAspect="1"/>
          </p:cNvPicPr>
          <p:nvPr/>
        </p:nvPicPr>
        <p:blipFill rotWithShape="1">
          <a:blip r:embed="rId2">
            <a:extLst>
              <a:ext uri="{28A0092B-C50C-407E-A947-70E740481C1C}">
                <a14:useLocalDpi xmlns:a14="http://schemas.microsoft.com/office/drawing/2010/main" val="0"/>
              </a:ext>
            </a:extLst>
          </a:blip>
          <a:srcRect t="44750"/>
          <a:stretch/>
        </p:blipFill>
        <p:spPr>
          <a:xfrm>
            <a:off x="0" y="2188520"/>
            <a:ext cx="12192000" cy="4661914"/>
          </a:xfrm>
          <a:prstGeom prst="rect">
            <a:avLst/>
          </a:prstGeom>
        </p:spPr>
      </p:pic>
      <p:sp>
        <p:nvSpPr>
          <p:cNvPr id="10" name="Titel 1"/>
          <p:cNvSpPr>
            <a:spLocks noGrp="1"/>
          </p:cNvSpPr>
          <p:nvPr>
            <p:ph type="title" hasCustomPrompt="1"/>
          </p:nvPr>
        </p:nvSpPr>
        <p:spPr>
          <a:xfrm>
            <a:off x="5057323" y="4422287"/>
            <a:ext cx="6726690" cy="568309"/>
          </a:xfrm>
          <a:prstGeom prst="rect">
            <a:avLst/>
          </a:prstGeom>
        </p:spPr>
        <p:txBody>
          <a:bodyPr/>
          <a:lstStyle>
            <a:lvl1pPr algn="l">
              <a:defRPr sz="2800" b="0" baseline="0">
                <a:solidFill>
                  <a:schemeClr val="bg1"/>
                </a:solidFill>
                <a:highlight>
                  <a:srgbClr val="111B21"/>
                </a:highlight>
                <a:latin typeface="+mj-lt"/>
              </a:defRPr>
            </a:lvl1pPr>
          </a:lstStyle>
          <a:p>
            <a:r>
              <a:rPr lang="en-US" noProof="0" dirty="0"/>
              <a:t>Klick for Editing Master</a:t>
            </a:r>
          </a:p>
        </p:txBody>
      </p:sp>
      <p:sp>
        <p:nvSpPr>
          <p:cNvPr id="12" name="Datumsplatzhalter 6">
            <a:extLst>
              <a:ext uri="{FF2B5EF4-FFF2-40B4-BE49-F238E27FC236}">
                <a16:creationId xmlns:a16="http://schemas.microsoft.com/office/drawing/2014/main" id="{E2269969-2347-4B34-9C93-91456E585AFE}"/>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
        <p:nvSpPr>
          <p:cNvPr id="4" name="Rechteck 3">
            <a:extLst>
              <a:ext uri="{FF2B5EF4-FFF2-40B4-BE49-F238E27FC236}">
                <a16:creationId xmlns:a16="http://schemas.microsoft.com/office/drawing/2014/main" id="{8C6EBE9E-358C-4D06-AF18-678374D06E5C}"/>
              </a:ext>
            </a:extLst>
          </p:cNvPr>
          <p:cNvSpPr/>
          <p:nvPr/>
        </p:nvSpPr>
        <p:spPr>
          <a:xfrm>
            <a:off x="0" y="1305242"/>
            <a:ext cx="12192000" cy="1656184"/>
          </a:xfrm>
          <a:prstGeom prst="rect">
            <a:avLst/>
          </a:prstGeom>
          <a:gradFill flip="none" rotWithShape="1">
            <a:gsLst>
              <a:gs pos="59000">
                <a:schemeClr val="bg1"/>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3" name="Grafik 12">
            <a:extLst>
              <a:ext uri="{FF2B5EF4-FFF2-40B4-BE49-F238E27FC236}">
                <a16:creationId xmlns:a16="http://schemas.microsoft.com/office/drawing/2014/main" id="{0B32A68B-2252-4B15-97A1-DACD55B0B72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337" y="174982"/>
            <a:ext cx="4536503" cy="938018"/>
          </a:xfrm>
          <a:prstGeom prst="rect">
            <a:avLst/>
          </a:prstGeom>
        </p:spPr>
      </p:pic>
      <p:sp>
        <p:nvSpPr>
          <p:cNvPr id="7" name="Textfeld 6">
            <a:extLst>
              <a:ext uri="{FF2B5EF4-FFF2-40B4-BE49-F238E27FC236}">
                <a16:creationId xmlns:a16="http://schemas.microsoft.com/office/drawing/2014/main" id="{61EF1D82-EB6E-40FA-B00C-CD11882F4F4E}"/>
              </a:ext>
            </a:extLst>
          </p:cNvPr>
          <p:cNvSpPr txBox="1"/>
          <p:nvPr/>
        </p:nvSpPr>
        <p:spPr>
          <a:xfrm>
            <a:off x="2147284" y="841752"/>
            <a:ext cx="2417650" cy="276999"/>
          </a:xfrm>
          <a:prstGeom prst="rect">
            <a:avLst/>
          </a:prstGeom>
          <a:noFill/>
        </p:spPr>
        <p:txBody>
          <a:bodyPr wrap="none" rtlCol="0">
            <a:spAutoFit/>
          </a:bodyPr>
          <a:lstStyle/>
          <a:p>
            <a:r>
              <a:rPr lang="de-DE" sz="1200" spc="300" dirty="0">
                <a:solidFill>
                  <a:schemeClr val="accent1"/>
                </a:solidFill>
                <a:latin typeface="Lato Light" panose="020F0302020204030203" pitchFamily="34" charset="0"/>
              </a:rPr>
              <a:t>WE SERVE HUMANITY</a:t>
            </a:r>
          </a:p>
        </p:txBody>
      </p:sp>
    </p:spTree>
    <p:extLst>
      <p:ext uri="{BB962C8B-B14F-4D97-AF65-F5344CB8AC3E}">
        <p14:creationId xmlns:p14="http://schemas.microsoft.com/office/powerpoint/2010/main" val="152993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V06">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7" name="Grafik 6">
            <a:extLst>
              <a:ext uri="{FF2B5EF4-FFF2-40B4-BE49-F238E27FC236}">
                <a16:creationId xmlns:a16="http://schemas.microsoft.com/office/drawing/2014/main" id="{64BB044B-454D-4BA4-958D-EAAD79B86F9E}"/>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0" name="Datumsplatzhalter 6">
            <a:extLst>
              <a:ext uri="{FF2B5EF4-FFF2-40B4-BE49-F238E27FC236}">
                <a16:creationId xmlns:a16="http://schemas.microsoft.com/office/drawing/2014/main" id="{41B9FEC2-718E-4A78-85DC-3B3DD9AB9D74}"/>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30857874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V07">
    <p:spTree>
      <p:nvGrpSpPr>
        <p:cNvPr id="1" name=""/>
        <p:cNvGrpSpPr/>
        <p:nvPr/>
      </p:nvGrpSpPr>
      <p:grpSpPr>
        <a:xfrm>
          <a:off x="0" y="0"/>
          <a:ext cx="0" cy="0"/>
          <a:chOff x="0" y="0"/>
          <a:chExt cx="0" cy="0"/>
        </a:xfrm>
      </p:grpSpPr>
      <p:sp>
        <p:nvSpPr>
          <p:cNvPr id="2" name="Rechtwinkliges Dreieck 1">
            <a:extLst>
              <a:ext uri="{FF2B5EF4-FFF2-40B4-BE49-F238E27FC236}">
                <a16:creationId xmlns:a16="http://schemas.microsoft.com/office/drawing/2014/main" id="{12DA5983-07A3-4C02-BAEA-5EFB57012F2D}"/>
              </a:ext>
            </a:extLst>
          </p:cNvPr>
          <p:cNvSpPr/>
          <p:nvPr/>
        </p:nvSpPr>
        <p:spPr>
          <a:xfrm flipH="1">
            <a:off x="3719736" y="0"/>
            <a:ext cx="4752528"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htwinkliges Dreieck 9">
            <a:extLst>
              <a:ext uri="{FF2B5EF4-FFF2-40B4-BE49-F238E27FC236}">
                <a16:creationId xmlns:a16="http://schemas.microsoft.com/office/drawing/2014/main" id="{10E6FE22-F736-4366-8A0F-2E84F3C04AE3}"/>
              </a:ext>
            </a:extLst>
          </p:cNvPr>
          <p:cNvSpPr/>
          <p:nvPr/>
        </p:nvSpPr>
        <p:spPr>
          <a:xfrm rot="10800000" flipH="1">
            <a:off x="3719736" y="0"/>
            <a:ext cx="4752528"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hteck 2"/>
          <p:cNvSpPr/>
          <p:nvPr/>
        </p:nvSpPr>
        <p:spPr>
          <a:xfrm>
            <a:off x="8472264" y="0"/>
            <a:ext cx="37197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81ABDD66-C9B7-41EE-8268-60EBA23E7CB5}"/>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1" name="Datumsplatzhalter 6">
            <a:extLst>
              <a:ext uri="{FF2B5EF4-FFF2-40B4-BE49-F238E27FC236}">
                <a16:creationId xmlns:a16="http://schemas.microsoft.com/office/drawing/2014/main" id="{B3E85180-54BC-447A-8762-89F9D1FA83A4}"/>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17453384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V08">
    <p:spTree>
      <p:nvGrpSpPr>
        <p:cNvPr id="1" name=""/>
        <p:cNvGrpSpPr/>
        <p:nvPr/>
      </p:nvGrpSpPr>
      <p:grpSpPr>
        <a:xfrm>
          <a:off x="0" y="0"/>
          <a:ext cx="0" cy="0"/>
          <a:chOff x="0" y="0"/>
          <a:chExt cx="0" cy="0"/>
        </a:xfrm>
      </p:grpSpPr>
      <p:sp>
        <p:nvSpPr>
          <p:cNvPr id="3" name="Rechteck 2"/>
          <p:cNvSpPr/>
          <p:nvPr/>
        </p:nvSpPr>
        <p:spPr>
          <a:xfrm>
            <a:off x="-24680" y="0"/>
            <a:ext cx="849694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Rechtwinkliges Dreieck 1">
            <a:extLst>
              <a:ext uri="{FF2B5EF4-FFF2-40B4-BE49-F238E27FC236}">
                <a16:creationId xmlns:a16="http://schemas.microsoft.com/office/drawing/2014/main" id="{12DA5983-07A3-4C02-BAEA-5EFB57012F2D}"/>
              </a:ext>
            </a:extLst>
          </p:cNvPr>
          <p:cNvSpPr/>
          <p:nvPr/>
        </p:nvSpPr>
        <p:spPr>
          <a:xfrm flipH="1">
            <a:off x="3719736" y="0"/>
            <a:ext cx="4752528"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htwinkliges Dreieck 9">
            <a:extLst>
              <a:ext uri="{FF2B5EF4-FFF2-40B4-BE49-F238E27FC236}">
                <a16:creationId xmlns:a16="http://schemas.microsoft.com/office/drawing/2014/main" id="{10E6FE22-F736-4366-8A0F-2E84F3C04AE3}"/>
              </a:ext>
            </a:extLst>
          </p:cNvPr>
          <p:cNvSpPr/>
          <p:nvPr/>
        </p:nvSpPr>
        <p:spPr>
          <a:xfrm flipH="1">
            <a:off x="3719736" y="0"/>
            <a:ext cx="4752528"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tx1"/>
                </a:solidFill>
              </a:defRPr>
            </a:lvl1pPr>
            <a:lvl2pPr marL="742950" indent="-285750">
              <a:buFont typeface="Calibri Light" panose="020F0302020204030204" pitchFamily="34" charset="0"/>
              <a:buChar char="»"/>
              <a:defRPr sz="1600" baseline="0">
                <a:solidFill>
                  <a:schemeClr val="tx1"/>
                </a:solidFill>
              </a:defRPr>
            </a:lvl2pPr>
            <a:lvl3pPr marL="1143000" indent="-228600">
              <a:buFont typeface="Calibri Light" panose="020F0302020204030204" pitchFamily="34" charset="0"/>
              <a:buChar char="»"/>
              <a:defRPr sz="1600">
                <a:solidFill>
                  <a:schemeClr val="tx1"/>
                </a:solidFill>
              </a:defRPr>
            </a:lvl3pPr>
            <a:lvl4pPr marL="1600200" indent="-228600">
              <a:buFont typeface="Calibri Light" panose="020F0302020204030204" pitchFamily="34" charset="0"/>
              <a:buChar char="»"/>
              <a:defRPr sz="1600">
                <a:solidFill>
                  <a:schemeClr val="tx1"/>
                </a:solidFill>
              </a:defRPr>
            </a:lvl4pPr>
            <a:lvl5pPr marL="2057400" indent="-228600">
              <a:buFont typeface="Calibri Light" panose="020F0302020204030204" pitchFamily="34" charset="0"/>
              <a:buChar char="»"/>
              <a:defRPr sz="1600">
                <a:solidFill>
                  <a:schemeClr val="tx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81ABDD66-C9B7-41EE-8268-60EBA23E7CB5}"/>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1" name="Datumsplatzhalter 6">
            <a:extLst>
              <a:ext uri="{FF2B5EF4-FFF2-40B4-BE49-F238E27FC236}">
                <a16:creationId xmlns:a16="http://schemas.microsoft.com/office/drawing/2014/main" id="{B3E85180-54BC-447A-8762-89F9D1FA83A4}"/>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363430662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V09">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E87275A2-903F-431C-B590-83169B40890A}"/>
              </a:ext>
            </a:extLst>
          </p:cNvPr>
          <p:cNvSpPr/>
          <p:nvPr/>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A844B387-6D8D-4347-997F-7AEC694007DF}"/>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0" name="Datumsplatzhalter 6">
            <a:extLst>
              <a:ext uri="{FF2B5EF4-FFF2-40B4-BE49-F238E27FC236}">
                <a16:creationId xmlns:a16="http://schemas.microsoft.com/office/drawing/2014/main" id="{069DBEFA-EAAC-4A05-8306-B634B54FB6E9}"/>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14986126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yle Gu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STYLE GUIDE</a:t>
            </a:r>
          </a:p>
        </p:txBody>
      </p:sp>
      <p:pic>
        <p:nvPicPr>
          <p:cNvPr id="8" name="Grafik 7">
            <a:extLst>
              <a:ext uri="{FF2B5EF4-FFF2-40B4-BE49-F238E27FC236}">
                <a16:creationId xmlns:a16="http://schemas.microsoft.com/office/drawing/2014/main" id="{6555EF67-688C-4AB0-8C1F-159C9F947DB9}"/>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0" name="Datumsplatzhalter 6">
            <a:extLst>
              <a:ext uri="{FF2B5EF4-FFF2-40B4-BE49-F238E27FC236}">
                <a16:creationId xmlns:a16="http://schemas.microsoft.com/office/drawing/2014/main" id="{476B16AF-81C9-4B82-BEE6-FD54514CFD13}"/>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
        <p:nvSpPr>
          <p:cNvPr id="6" name="Rechteck 5">
            <a:extLst>
              <a:ext uri="{FF2B5EF4-FFF2-40B4-BE49-F238E27FC236}">
                <a16:creationId xmlns:a16="http://schemas.microsoft.com/office/drawing/2014/main" id="{4F32BC6A-9B5E-41EA-8A64-406A429DE38B}"/>
              </a:ext>
            </a:extLst>
          </p:cNvPr>
          <p:cNvSpPr/>
          <p:nvPr/>
        </p:nvSpPr>
        <p:spPr>
          <a:xfrm>
            <a:off x="8472264" y="1702207"/>
            <a:ext cx="2592288" cy="567991"/>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hteck 8">
            <a:extLst>
              <a:ext uri="{FF2B5EF4-FFF2-40B4-BE49-F238E27FC236}">
                <a16:creationId xmlns:a16="http://schemas.microsoft.com/office/drawing/2014/main" id="{B230FBB0-899E-407A-9344-476324552252}"/>
              </a:ext>
            </a:extLst>
          </p:cNvPr>
          <p:cNvSpPr/>
          <p:nvPr/>
        </p:nvSpPr>
        <p:spPr>
          <a:xfrm>
            <a:off x="8472264" y="2426244"/>
            <a:ext cx="2592288" cy="567991"/>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feld 10">
            <a:extLst>
              <a:ext uri="{FF2B5EF4-FFF2-40B4-BE49-F238E27FC236}">
                <a16:creationId xmlns:a16="http://schemas.microsoft.com/office/drawing/2014/main" id="{987CA7DA-393D-4824-A95B-94445CE6FD55}"/>
              </a:ext>
            </a:extLst>
          </p:cNvPr>
          <p:cNvSpPr txBox="1"/>
          <p:nvPr/>
        </p:nvSpPr>
        <p:spPr>
          <a:xfrm>
            <a:off x="3791744" y="6524625"/>
            <a:ext cx="2880320" cy="276999"/>
          </a:xfrm>
          <a:prstGeom prst="rect">
            <a:avLst/>
          </a:prstGeom>
          <a:noFill/>
        </p:spPr>
        <p:txBody>
          <a:bodyPr wrap="square" rtlCol="0">
            <a:spAutoFit/>
          </a:bodyPr>
          <a:lstStyle/>
          <a:p>
            <a:r>
              <a:rPr lang="en-US" sz="1200" dirty="0">
                <a:solidFill>
                  <a:schemeClr val="accent2"/>
                </a:solidFill>
                <a:latin typeface="Lato Light" panose="020F0302020204030203" pitchFamily="34" charset="0"/>
              </a:rPr>
              <a:t>Delete this page from final presentation </a:t>
            </a:r>
          </a:p>
        </p:txBody>
      </p:sp>
      <p:sp>
        <p:nvSpPr>
          <p:cNvPr id="12" name="Ellipse 11">
            <a:extLst>
              <a:ext uri="{FF2B5EF4-FFF2-40B4-BE49-F238E27FC236}">
                <a16:creationId xmlns:a16="http://schemas.microsoft.com/office/drawing/2014/main" id="{FCE51E41-BDB8-4AE9-ADF5-270452EC93FB}"/>
              </a:ext>
            </a:extLst>
          </p:cNvPr>
          <p:cNvSpPr>
            <a:spLocks noChangeAspect="1"/>
          </p:cNvSpPr>
          <p:nvPr/>
        </p:nvSpPr>
        <p:spPr>
          <a:xfrm>
            <a:off x="554298" y="1621277"/>
            <a:ext cx="720000" cy="720000"/>
          </a:xfrm>
          <a:prstGeom prst="ellipse">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Ellipse 12">
            <a:extLst>
              <a:ext uri="{FF2B5EF4-FFF2-40B4-BE49-F238E27FC236}">
                <a16:creationId xmlns:a16="http://schemas.microsoft.com/office/drawing/2014/main" id="{CD84997A-BDE8-4315-8B38-1DC58260D684}"/>
              </a:ext>
            </a:extLst>
          </p:cNvPr>
          <p:cNvSpPr>
            <a:spLocks noChangeAspect="1"/>
          </p:cNvSpPr>
          <p:nvPr/>
        </p:nvSpPr>
        <p:spPr>
          <a:xfrm>
            <a:off x="559773" y="2709000"/>
            <a:ext cx="720000" cy="720000"/>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Ellipse 13">
            <a:extLst>
              <a:ext uri="{FF2B5EF4-FFF2-40B4-BE49-F238E27FC236}">
                <a16:creationId xmlns:a16="http://schemas.microsoft.com/office/drawing/2014/main" id="{F4FF720A-442C-45DA-82FC-ED5AA3202BCF}"/>
              </a:ext>
            </a:extLst>
          </p:cNvPr>
          <p:cNvSpPr>
            <a:spLocks noChangeAspect="1"/>
          </p:cNvSpPr>
          <p:nvPr/>
        </p:nvSpPr>
        <p:spPr>
          <a:xfrm>
            <a:off x="4516521" y="1622745"/>
            <a:ext cx="540000" cy="540000"/>
          </a:xfrm>
          <a:prstGeom prst="ellipse">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Ellipse 14">
            <a:extLst>
              <a:ext uri="{FF2B5EF4-FFF2-40B4-BE49-F238E27FC236}">
                <a16:creationId xmlns:a16="http://schemas.microsoft.com/office/drawing/2014/main" id="{F6EABD70-9CA4-4919-B7B0-C5858387C369}"/>
              </a:ext>
            </a:extLst>
          </p:cNvPr>
          <p:cNvSpPr>
            <a:spLocks noChangeAspect="1"/>
          </p:cNvSpPr>
          <p:nvPr/>
        </p:nvSpPr>
        <p:spPr>
          <a:xfrm>
            <a:off x="4516521" y="2257862"/>
            <a:ext cx="540000" cy="540000"/>
          </a:xfrm>
          <a:prstGeom prst="ellipse">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Ellipse 15">
            <a:extLst>
              <a:ext uri="{FF2B5EF4-FFF2-40B4-BE49-F238E27FC236}">
                <a16:creationId xmlns:a16="http://schemas.microsoft.com/office/drawing/2014/main" id="{D6CA86B0-B995-4469-9992-7A7FE35D7BFD}"/>
              </a:ext>
            </a:extLst>
          </p:cNvPr>
          <p:cNvSpPr>
            <a:spLocks noChangeAspect="1"/>
          </p:cNvSpPr>
          <p:nvPr/>
        </p:nvSpPr>
        <p:spPr>
          <a:xfrm>
            <a:off x="4516521" y="2892980"/>
            <a:ext cx="540000" cy="540000"/>
          </a:xfrm>
          <a:prstGeom prst="ellipse">
            <a:avLst/>
          </a:prstGeom>
          <a:solidFill>
            <a:schemeClr val="accent4"/>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E72E678E-AB5D-4DE1-9D7B-142F19C6AF49}"/>
              </a:ext>
            </a:extLst>
          </p:cNvPr>
          <p:cNvSpPr txBox="1"/>
          <p:nvPr/>
        </p:nvSpPr>
        <p:spPr>
          <a:xfrm>
            <a:off x="489287" y="1186837"/>
            <a:ext cx="2366353" cy="246221"/>
          </a:xfrm>
          <a:prstGeom prst="rect">
            <a:avLst/>
          </a:prstGeom>
          <a:noFill/>
        </p:spPr>
        <p:txBody>
          <a:bodyPr wrap="none" rtlCol="0">
            <a:spAutoFit/>
          </a:bodyPr>
          <a:lstStyle>
            <a:defPPr>
              <a:defRPr lang="de-DE"/>
            </a:defPPr>
            <a:lvl1pPr>
              <a:defRPr sz="1000" spc="600">
                <a:solidFill>
                  <a:schemeClr val="accent3"/>
                </a:solidFill>
              </a:defRPr>
            </a:lvl1pPr>
          </a:lstStyle>
          <a:p>
            <a:r>
              <a:rPr lang="de-DE" dirty="0">
                <a:solidFill>
                  <a:schemeClr val="accent2"/>
                </a:solidFill>
              </a:rPr>
              <a:t>PRIMARY COLORS</a:t>
            </a:r>
          </a:p>
        </p:txBody>
      </p:sp>
      <p:sp>
        <p:nvSpPr>
          <p:cNvPr id="18" name="Textfeld 17">
            <a:extLst>
              <a:ext uri="{FF2B5EF4-FFF2-40B4-BE49-F238E27FC236}">
                <a16:creationId xmlns:a16="http://schemas.microsoft.com/office/drawing/2014/main" id="{6135671A-C1C7-479C-AEAA-728DF3F1AE5A}"/>
              </a:ext>
            </a:extLst>
          </p:cNvPr>
          <p:cNvSpPr txBox="1"/>
          <p:nvPr/>
        </p:nvSpPr>
        <p:spPr>
          <a:xfrm>
            <a:off x="4418360" y="1186837"/>
            <a:ext cx="2366353" cy="246221"/>
          </a:xfrm>
          <a:prstGeom prst="rect">
            <a:avLst/>
          </a:prstGeom>
          <a:noFill/>
        </p:spPr>
        <p:txBody>
          <a:bodyPr wrap="none" rtlCol="0">
            <a:spAutoFit/>
          </a:bodyPr>
          <a:lstStyle>
            <a:defPPr>
              <a:defRPr lang="de-DE"/>
            </a:defPPr>
            <a:lvl1pPr>
              <a:defRPr sz="1000" spc="600">
                <a:solidFill>
                  <a:schemeClr val="accent3"/>
                </a:solidFill>
              </a:defRPr>
            </a:lvl1pPr>
          </a:lstStyle>
          <a:p>
            <a:r>
              <a:rPr lang="de-DE" dirty="0">
                <a:solidFill>
                  <a:schemeClr val="accent2"/>
                </a:solidFill>
              </a:rPr>
              <a:t>PRIMARY COLORS</a:t>
            </a:r>
          </a:p>
        </p:txBody>
      </p:sp>
      <p:sp>
        <p:nvSpPr>
          <p:cNvPr id="19" name="Textfeld 18">
            <a:extLst>
              <a:ext uri="{FF2B5EF4-FFF2-40B4-BE49-F238E27FC236}">
                <a16:creationId xmlns:a16="http://schemas.microsoft.com/office/drawing/2014/main" id="{BE85B298-A992-4422-9EED-27E5834C1560}"/>
              </a:ext>
            </a:extLst>
          </p:cNvPr>
          <p:cNvSpPr txBox="1"/>
          <p:nvPr/>
        </p:nvSpPr>
        <p:spPr>
          <a:xfrm>
            <a:off x="1444307" y="1627334"/>
            <a:ext cx="2047355" cy="707886"/>
          </a:xfrm>
          <a:prstGeom prst="rect">
            <a:avLst/>
          </a:prstGeom>
          <a:noFill/>
        </p:spPr>
        <p:txBody>
          <a:bodyPr wrap="none" rtlCol="0">
            <a:spAutoFit/>
          </a:bodyPr>
          <a:lstStyle/>
          <a:p>
            <a:r>
              <a:rPr lang="de-DE" sz="1000" b="1" spc="300" dirty="0"/>
              <a:t>DARK BLUE</a:t>
            </a:r>
          </a:p>
          <a:p>
            <a:r>
              <a:rPr lang="de-DE" sz="1000" spc="300" dirty="0"/>
              <a:t>#202b32</a:t>
            </a:r>
          </a:p>
          <a:p>
            <a:r>
              <a:rPr lang="de-DE" sz="1000" spc="300" dirty="0"/>
              <a:t>R 32 G 43 B 50</a:t>
            </a:r>
          </a:p>
          <a:p>
            <a:r>
              <a:rPr lang="de-DE" sz="1000" spc="300" dirty="0"/>
              <a:t>C 84 M 65 Y 55 K 66</a:t>
            </a:r>
          </a:p>
        </p:txBody>
      </p:sp>
      <p:sp>
        <p:nvSpPr>
          <p:cNvPr id="20" name="Textfeld 19">
            <a:extLst>
              <a:ext uri="{FF2B5EF4-FFF2-40B4-BE49-F238E27FC236}">
                <a16:creationId xmlns:a16="http://schemas.microsoft.com/office/drawing/2014/main" id="{313C1F10-25FA-4460-A7AB-E47299288C23}"/>
              </a:ext>
            </a:extLst>
          </p:cNvPr>
          <p:cNvSpPr txBox="1"/>
          <p:nvPr/>
        </p:nvSpPr>
        <p:spPr>
          <a:xfrm>
            <a:off x="1444307" y="2715057"/>
            <a:ext cx="1883849" cy="707886"/>
          </a:xfrm>
          <a:prstGeom prst="rect">
            <a:avLst/>
          </a:prstGeom>
          <a:noFill/>
        </p:spPr>
        <p:txBody>
          <a:bodyPr wrap="none" rtlCol="0">
            <a:spAutoFit/>
          </a:bodyPr>
          <a:lstStyle/>
          <a:p>
            <a:r>
              <a:rPr lang="de-DE" sz="1000" b="1" spc="300" dirty="0"/>
              <a:t>WHITE</a:t>
            </a:r>
          </a:p>
          <a:p>
            <a:r>
              <a:rPr lang="de-DE" sz="1000" spc="300" dirty="0"/>
              <a:t>#ffffff</a:t>
            </a:r>
          </a:p>
          <a:p>
            <a:r>
              <a:rPr lang="de-DE" sz="1000" spc="300" dirty="0"/>
              <a:t>R 250 G 250 B 250</a:t>
            </a:r>
          </a:p>
          <a:p>
            <a:r>
              <a:rPr lang="de-DE" sz="1000" spc="300" dirty="0"/>
              <a:t>C 0 M 0 Y 0 K 0</a:t>
            </a:r>
          </a:p>
        </p:txBody>
      </p:sp>
      <p:sp>
        <p:nvSpPr>
          <p:cNvPr id="21" name="Textfeld 20">
            <a:extLst>
              <a:ext uri="{FF2B5EF4-FFF2-40B4-BE49-F238E27FC236}">
                <a16:creationId xmlns:a16="http://schemas.microsoft.com/office/drawing/2014/main" id="{109632B4-AB6E-4B3B-A223-6CF26E5D8B81}"/>
              </a:ext>
            </a:extLst>
          </p:cNvPr>
          <p:cNvSpPr txBox="1"/>
          <p:nvPr/>
        </p:nvSpPr>
        <p:spPr>
          <a:xfrm>
            <a:off x="5279574" y="1604890"/>
            <a:ext cx="1824538" cy="584775"/>
          </a:xfrm>
          <a:prstGeom prst="rect">
            <a:avLst/>
          </a:prstGeom>
          <a:noFill/>
        </p:spPr>
        <p:txBody>
          <a:bodyPr wrap="none" rtlCol="0">
            <a:spAutoFit/>
          </a:bodyPr>
          <a:lstStyle/>
          <a:p>
            <a:r>
              <a:rPr lang="de-DE" sz="800" b="1" spc="300" dirty="0"/>
              <a:t>MEDIUM GREY</a:t>
            </a:r>
          </a:p>
          <a:p>
            <a:r>
              <a:rPr lang="pt-BR" sz="800" spc="300" dirty="0"/>
              <a:t>#5a5a5a</a:t>
            </a:r>
          </a:p>
          <a:p>
            <a:r>
              <a:rPr lang="pt-BR" sz="800" spc="300" dirty="0"/>
              <a:t>R 90 G 90 B 90</a:t>
            </a:r>
          </a:p>
          <a:p>
            <a:r>
              <a:rPr lang="pt-BR" sz="800" spc="300" dirty="0"/>
              <a:t>C 59 M 49 Y 48 K 40</a:t>
            </a:r>
            <a:endParaRPr lang="de-DE" sz="800" spc="300" dirty="0"/>
          </a:p>
        </p:txBody>
      </p:sp>
      <p:sp>
        <p:nvSpPr>
          <p:cNvPr id="22" name="Textfeld 21">
            <a:extLst>
              <a:ext uri="{FF2B5EF4-FFF2-40B4-BE49-F238E27FC236}">
                <a16:creationId xmlns:a16="http://schemas.microsoft.com/office/drawing/2014/main" id="{377B923F-0C4B-4723-8629-BE48ABB09B52}"/>
              </a:ext>
            </a:extLst>
          </p:cNvPr>
          <p:cNvSpPr txBox="1"/>
          <p:nvPr/>
        </p:nvSpPr>
        <p:spPr>
          <a:xfrm>
            <a:off x="5279574" y="2232986"/>
            <a:ext cx="1628972" cy="584775"/>
          </a:xfrm>
          <a:prstGeom prst="rect">
            <a:avLst/>
          </a:prstGeom>
          <a:noFill/>
        </p:spPr>
        <p:txBody>
          <a:bodyPr wrap="none" rtlCol="0">
            <a:spAutoFit/>
          </a:bodyPr>
          <a:lstStyle/>
          <a:p>
            <a:r>
              <a:rPr lang="de-DE" sz="800" b="1" spc="300" dirty="0"/>
              <a:t>LIGHT RED</a:t>
            </a:r>
          </a:p>
          <a:p>
            <a:r>
              <a:rPr lang="pt-BR" sz="800" spc="300" dirty="0"/>
              <a:t>#d92949</a:t>
            </a:r>
          </a:p>
          <a:p>
            <a:r>
              <a:rPr lang="pt-BR" sz="800" spc="300" dirty="0"/>
              <a:t>R 217 G 41 B 73</a:t>
            </a:r>
          </a:p>
          <a:p>
            <a:r>
              <a:rPr lang="pt-BR" sz="800" spc="300" dirty="0"/>
              <a:t>C 8 M 94 Y 61 K 1</a:t>
            </a:r>
            <a:endParaRPr lang="de-DE" sz="800" spc="300" dirty="0"/>
          </a:p>
        </p:txBody>
      </p:sp>
      <p:sp>
        <p:nvSpPr>
          <p:cNvPr id="23" name="Textfeld 22">
            <a:extLst>
              <a:ext uri="{FF2B5EF4-FFF2-40B4-BE49-F238E27FC236}">
                <a16:creationId xmlns:a16="http://schemas.microsoft.com/office/drawing/2014/main" id="{FF5DE8EF-9D65-4713-B4D0-F5BD23B42049}"/>
              </a:ext>
            </a:extLst>
          </p:cNvPr>
          <p:cNvSpPr txBox="1"/>
          <p:nvPr/>
        </p:nvSpPr>
        <p:spPr>
          <a:xfrm>
            <a:off x="5279574" y="2870592"/>
            <a:ext cx="1824538" cy="584775"/>
          </a:xfrm>
          <a:prstGeom prst="rect">
            <a:avLst/>
          </a:prstGeom>
          <a:noFill/>
        </p:spPr>
        <p:txBody>
          <a:bodyPr wrap="none" rtlCol="0">
            <a:spAutoFit/>
          </a:bodyPr>
          <a:lstStyle/>
          <a:p>
            <a:r>
              <a:rPr lang="de-DE" sz="800" b="1" spc="300" dirty="0"/>
              <a:t>MEDIUM BLUE</a:t>
            </a:r>
          </a:p>
          <a:p>
            <a:r>
              <a:rPr lang="pt-BR" sz="800" spc="300" dirty="0"/>
              <a:t>#365575</a:t>
            </a:r>
          </a:p>
          <a:p>
            <a:r>
              <a:rPr lang="pt-BR" sz="800" spc="300" dirty="0"/>
              <a:t>R 54 G 85 B 117</a:t>
            </a:r>
          </a:p>
          <a:p>
            <a:r>
              <a:rPr lang="pt-BR" sz="800" spc="300" dirty="0"/>
              <a:t>C 85 M 62 Y 35 K 16</a:t>
            </a:r>
            <a:endParaRPr lang="de-DE" sz="800" spc="300" dirty="0"/>
          </a:p>
        </p:txBody>
      </p:sp>
      <p:pic>
        <p:nvPicPr>
          <p:cNvPr id="24" name="Grafik 23">
            <a:extLst>
              <a:ext uri="{FF2B5EF4-FFF2-40B4-BE49-F238E27FC236}">
                <a16:creationId xmlns:a16="http://schemas.microsoft.com/office/drawing/2014/main" id="{541EC069-0427-4238-ADC3-E416821799F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0256" y="2428644"/>
            <a:ext cx="2748492" cy="568308"/>
          </a:xfrm>
          <a:prstGeom prst="rect">
            <a:avLst/>
          </a:prstGeom>
        </p:spPr>
      </p:pic>
      <p:pic>
        <p:nvPicPr>
          <p:cNvPr id="25" name="Grafik 24">
            <a:extLst>
              <a:ext uri="{FF2B5EF4-FFF2-40B4-BE49-F238E27FC236}">
                <a16:creationId xmlns:a16="http://schemas.microsoft.com/office/drawing/2014/main" id="{7FAF483E-6506-45C1-9356-227BFE7C8AF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00256" y="1701890"/>
            <a:ext cx="2748492" cy="568308"/>
          </a:xfrm>
          <a:prstGeom prst="rect">
            <a:avLst/>
          </a:prstGeom>
        </p:spPr>
      </p:pic>
      <p:sp>
        <p:nvSpPr>
          <p:cNvPr id="26" name="Textfeld 25">
            <a:extLst>
              <a:ext uri="{FF2B5EF4-FFF2-40B4-BE49-F238E27FC236}">
                <a16:creationId xmlns:a16="http://schemas.microsoft.com/office/drawing/2014/main" id="{527F8148-B0B4-4A84-8EB9-FA7682725684}"/>
              </a:ext>
            </a:extLst>
          </p:cNvPr>
          <p:cNvSpPr txBox="1"/>
          <p:nvPr/>
        </p:nvSpPr>
        <p:spPr>
          <a:xfrm>
            <a:off x="8376814" y="1186836"/>
            <a:ext cx="1930337" cy="246221"/>
          </a:xfrm>
          <a:prstGeom prst="rect">
            <a:avLst/>
          </a:prstGeom>
          <a:noFill/>
        </p:spPr>
        <p:txBody>
          <a:bodyPr wrap="none" rtlCol="0">
            <a:spAutoFit/>
          </a:bodyPr>
          <a:lstStyle>
            <a:defPPr>
              <a:defRPr lang="de-DE"/>
            </a:defPPr>
            <a:lvl1pPr>
              <a:defRPr sz="1000" spc="600">
                <a:solidFill>
                  <a:schemeClr val="accent3"/>
                </a:solidFill>
              </a:defRPr>
            </a:lvl1pPr>
          </a:lstStyle>
          <a:p>
            <a:r>
              <a:rPr lang="de-DE" dirty="0">
                <a:solidFill>
                  <a:schemeClr val="accent2"/>
                </a:solidFill>
              </a:rPr>
              <a:t>LOGO COLORS</a:t>
            </a:r>
          </a:p>
        </p:txBody>
      </p:sp>
      <p:sp>
        <p:nvSpPr>
          <p:cNvPr id="27" name="Textfeld 26">
            <a:extLst>
              <a:ext uri="{FF2B5EF4-FFF2-40B4-BE49-F238E27FC236}">
                <a16:creationId xmlns:a16="http://schemas.microsoft.com/office/drawing/2014/main" id="{5CE3F35F-B1A0-499F-95BD-4E1D88886F70}"/>
              </a:ext>
            </a:extLst>
          </p:cNvPr>
          <p:cNvSpPr txBox="1"/>
          <p:nvPr/>
        </p:nvSpPr>
        <p:spPr>
          <a:xfrm>
            <a:off x="489286" y="4374991"/>
            <a:ext cx="4047903" cy="1477328"/>
          </a:xfrm>
          <a:prstGeom prst="rect">
            <a:avLst/>
          </a:prstGeom>
          <a:noFill/>
        </p:spPr>
        <p:txBody>
          <a:bodyPr wrap="none" rtlCol="0">
            <a:spAutoFit/>
          </a:bodyPr>
          <a:lstStyle/>
          <a:p>
            <a:r>
              <a:rPr lang="de-DE" dirty="0">
                <a:solidFill>
                  <a:schemeClr val="accent2"/>
                </a:solidFill>
                <a:latin typeface="+mj-lt"/>
              </a:rPr>
              <a:t>Nebulosa Black</a:t>
            </a:r>
          </a:p>
          <a:p>
            <a:endParaRPr lang="de-DE" dirty="0">
              <a:latin typeface="+mj-lt"/>
            </a:endParaRPr>
          </a:p>
          <a:p>
            <a:r>
              <a:rPr lang="de-DE" sz="1200" dirty="0">
                <a:latin typeface="+mj-lt"/>
              </a:rPr>
              <a:t>USED FOR HEADER </a:t>
            </a:r>
            <a:r>
              <a:rPr lang="de-DE" sz="1200" b="1" dirty="0"/>
              <a:t>/</a:t>
            </a:r>
            <a:r>
              <a:rPr lang="de-DE" sz="1200" b="1" dirty="0">
                <a:latin typeface="+mj-lt"/>
              </a:rPr>
              <a:t> </a:t>
            </a:r>
            <a:r>
              <a:rPr lang="de-DE" sz="1200" dirty="0">
                <a:latin typeface="+mj-lt"/>
              </a:rPr>
              <a:t>TITLE</a:t>
            </a:r>
          </a:p>
          <a:p>
            <a:endParaRPr lang="de-DE" sz="1200" dirty="0">
              <a:latin typeface="+mj-lt"/>
            </a:endParaRPr>
          </a:p>
          <a:p>
            <a:r>
              <a:rPr lang="de-DE" sz="1000" spc="300" dirty="0">
                <a:latin typeface="+mj-lt"/>
              </a:rPr>
              <a:t>Aa Bb Cc Dd Ee Ff Gg Hh Ii Jj Kk</a:t>
            </a:r>
          </a:p>
          <a:p>
            <a:r>
              <a:rPr lang="de-DE" sz="1000" spc="300" dirty="0">
                <a:latin typeface="+mj-lt"/>
              </a:rPr>
              <a:t>Ll Mm Nn Oo Pp Qq Rr Ss Tt Uu</a:t>
            </a:r>
          </a:p>
          <a:p>
            <a:r>
              <a:rPr lang="de-DE" sz="1000" spc="300" dirty="0">
                <a:latin typeface="+mj-lt"/>
              </a:rPr>
              <a:t>Vv Ww Xx Yy Zz</a:t>
            </a:r>
          </a:p>
        </p:txBody>
      </p:sp>
      <p:sp>
        <p:nvSpPr>
          <p:cNvPr id="28" name="Textfeld 27">
            <a:extLst>
              <a:ext uri="{FF2B5EF4-FFF2-40B4-BE49-F238E27FC236}">
                <a16:creationId xmlns:a16="http://schemas.microsoft.com/office/drawing/2014/main" id="{EFB813DD-0083-4624-9A16-A6F8D2412130}"/>
              </a:ext>
            </a:extLst>
          </p:cNvPr>
          <p:cNvSpPr txBox="1"/>
          <p:nvPr/>
        </p:nvSpPr>
        <p:spPr>
          <a:xfrm>
            <a:off x="5989335" y="4374991"/>
            <a:ext cx="3179075" cy="1477328"/>
          </a:xfrm>
          <a:prstGeom prst="rect">
            <a:avLst/>
          </a:prstGeom>
          <a:noFill/>
        </p:spPr>
        <p:txBody>
          <a:bodyPr wrap="none" rtlCol="0">
            <a:spAutoFit/>
          </a:bodyPr>
          <a:lstStyle/>
          <a:p>
            <a:r>
              <a:rPr lang="de-DE" dirty="0">
                <a:solidFill>
                  <a:schemeClr val="accent2"/>
                </a:solidFill>
              </a:rPr>
              <a:t>Lato Regular</a:t>
            </a:r>
          </a:p>
          <a:p>
            <a:endParaRPr lang="de-DE" dirty="0"/>
          </a:p>
          <a:p>
            <a:r>
              <a:rPr lang="de-DE" sz="1200" dirty="0"/>
              <a:t>USED FOR TEXT </a:t>
            </a:r>
            <a:r>
              <a:rPr lang="de-DE" sz="1200" b="1" dirty="0"/>
              <a:t>/ </a:t>
            </a:r>
            <a:r>
              <a:rPr lang="de-DE" sz="1200" dirty="0"/>
              <a:t>BODY COPY</a:t>
            </a:r>
          </a:p>
          <a:p>
            <a:endParaRPr lang="de-DE" sz="1200" dirty="0"/>
          </a:p>
          <a:p>
            <a:r>
              <a:rPr lang="de-DE" sz="1000" spc="300" dirty="0"/>
              <a:t>Aa Bb Cc Dd Ee Ff Gg Hh Ii Jj Kk</a:t>
            </a:r>
          </a:p>
          <a:p>
            <a:r>
              <a:rPr lang="de-DE" sz="1000" spc="300" dirty="0"/>
              <a:t>Ll Mm Nn Oo Pp Qq Rr Ss Tt Uu</a:t>
            </a:r>
          </a:p>
          <a:p>
            <a:r>
              <a:rPr lang="de-DE" sz="1000" spc="300" dirty="0"/>
              <a:t>Vv Ww Xx Yy Zz</a:t>
            </a:r>
          </a:p>
        </p:txBody>
      </p:sp>
    </p:spTree>
    <p:extLst>
      <p:ext uri="{BB962C8B-B14F-4D97-AF65-F5344CB8AC3E}">
        <p14:creationId xmlns:p14="http://schemas.microsoft.com/office/powerpoint/2010/main" val="33242268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Slide Third Right">
    <p:spTree>
      <p:nvGrpSpPr>
        <p:cNvPr id="1" name=""/>
        <p:cNvGrpSpPr/>
        <p:nvPr/>
      </p:nvGrpSpPr>
      <p:grpSpPr>
        <a:xfrm>
          <a:off x="0" y="0"/>
          <a:ext cx="0" cy="0"/>
          <a:chOff x="0" y="0"/>
          <a:chExt cx="0" cy="0"/>
        </a:xfrm>
      </p:grpSpPr>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22636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Plai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Klick for Editing Master</a:t>
            </a:r>
          </a:p>
        </p:txBody>
      </p:sp>
      <p:sp>
        <p:nvSpPr>
          <p:cNvPr id="7" name="Textplatzhalter 6"/>
          <p:cNvSpPr>
            <a:spLocks noGrp="1"/>
          </p:cNvSpPr>
          <p:nvPr>
            <p:ph type="body" sz="quarter" idx="10" hasCustomPrompt="1"/>
          </p:nvPr>
        </p:nvSpPr>
        <p:spPr>
          <a:xfrm>
            <a:off x="423844" y="1268139"/>
            <a:ext cx="1136016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6555EF67-688C-4AB0-8C1F-159C9F947DB9}"/>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0" name="Datumsplatzhalter 6">
            <a:extLst>
              <a:ext uri="{FF2B5EF4-FFF2-40B4-BE49-F238E27FC236}">
                <a16:creationId xmlns:a16="http://schemas.microsoft.com/office/drawing/2014/main" id="{476B16AF-81C9-4B82-BEE6-FD54514CFD13}"/>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38563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Hexagon">
    <p:spTree>
      <p:nvGrpSpPr>
        <p:cNvPr id="1" name=""/>
        <p:cNvGrpSpPr/>
        <p:nvPr/>
      </p:nvGrpSpPr>
      <p:grpSpPr>
        <a:xfrm>
          <a:off x="0" y="0"/>
          <a:ext cx="0" cy="0"/>
          <a:chOff x="0" y="0"/>
          <a:chExt cx="0" cy="0"/>
        </a:xfrm>
      </p:grpSpPr>
      <p:pic>
        <p:nvPicPr>
          <p:cNvPr id="6" name="Grafik 5" descr="Ein Bild, das Computer, Tastatur, Laptop, Vogel enthält.&#10;&#10;Automatisch generierte Beschreibung">
            <a:extLst>
              <a:ext uri="{FF2B5EF4-FFF2-40B4-BE49-F238E27FC236}">
                <a16:creationId xmlns:a16="http://schemas.microsoft.com/office/drawing/2014/main" id="{81D3C3BF-0643-4127-8EE1-78A95E9C5A8A}"/>
              </a:ext>
            </a:extLst>
          </p:cNvPr>
          <p:cNvPicPr>
            <a:picLocks noChangeAspect="1"/>
          </p:cNvPicPr>
          <p:nvPr/>
        </p:nvPicPr>
        <p:blipFill rotWithShape="1">
          <a:blip r:embed="rId2">
            <a:extLst>
              <a:ext uri="{28A0092B-C50C-407E-A947-70E740481C1C}">
                <a14:useLocalDpi xmlns:a14="http://schemas.microsoft.com/office/drawing/2010/main" val="0"/>
              </a:ext>
            </a:extLst>
          </a:blip>
          <a:srcRect t="44750"/>
          <a:stretch/>
        </p:blipFill>
        <p:spPr>
          <a:xfrm>
            <a:off x="0" y="2188520"/>
            <a:ext cx="12192000" cy="4661914"/>
          </a:xfrm>
          <a:prstGeom prst="rect">
            <a:avLst/>
          </a:prstGeom>
        </p:spPr>
      </p:pic>
      <p:sp>
        <p:nvSpPr>
          <p:cNvPr id="9" name="Rechteck 8">
            <a:extLst>
              <a:ext uri="{FF2B5EF4-FFF2-40B4-BE49-F238E27FC236}">
                <a16:creationId xmlns:a16="http://schemas.microsoft.com/office/drawing/2014/main" id="{B826B2A3-E7A3-4A8E-8CED-499F3488B754}"/>
              </a:ext>
            </a:extLst>
          </p:cNvPr>
          <p:cNvSpPr/>
          <p:nvPr/>
        </p:nvSpPr>
        <p:spPr>
          <a:xfrm>
            <a:off x="0" y="1305242"/>
            <a:ext cx="12192000" cy="1656184"/>
          </a:xfrm>
          <a:prstGeom prst="rect">
            <a:avLst/>
          </a:prstGeom>
          <a:gradFill flip="none" rotWithShape="1">
            <a:gsLst>
              <a:gs pos="59000">
                <a:schemeClr val="bg1"/>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Klick for Editing Master</a:t>
            </a:r>
          </a:p>
        </p:txBody>
      </p:sp>
      <p:sp>
        <p:nvSpPr>
          <p:cNvPr id="7" name="Textplatzhalter 6"/>
          <p:cNvSpPr>
            <a:spLocks noGrp="1"/>
          </p:cNvSpPr>
          <p:nvPr>
            <p:ph type="body" sz="quarter" idx="10" hasCustomPrompt="1"/>
          </p:nvPr>
        </p:nvSpPr>
        <p:spPr>
          <a:xfrm>
            <a:off x="423844" y="1268139"/>
            <a:ext cx="1136016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6555EF67-688C-4AB0-8C1F-159C9F947DB9}"/>
              </a:ext>
            </a:extLst>
          </p:cNvPr>
          <p:cNvPicPr>
            <a:picLocks noChangeAspect="1"/>
          </p:cNvPicPr>
          <p:nvPr/>
        </p:nvPicPr>
        <p:blipFill rotWithShape="1">
          <a:blip r:embed="rId3">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0" name="Datumsplatzhalter 6">
            <a:extLst>
              <a:ext uri="{FF2B5EF4-FFF2-40B4-BE49-F238E27FC236}">
                <a16:creationId xmlns:a16="http://schemas.microsoft.com/office/drawing/2014/main" id="{476B16AF-81C9-4B82-BEE6-FD54514CFD13}"/>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986203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d">
    <p:spTree>
      <p:nvGrpSpPr>
        <p:cNvPr id="1" name=""/>
        <p:cNvGrpSpPr/>
        <p:nvPr/>
      </p:nvGrpSpPr>
      <p:grpSpPr>
        <a:xfrm>
          <a:off x="0" y="0"/>
          <a:ext cx="0" cy="0"/>
          <a:chOff x="0" y="0"/>
          <a:chExt cx="0" cy="0"/>
        </a:xfrm>
      </p:grpSpPr>
      <p:pic>
        <p:nvPicPr>
          <p:cNvPr id="3" name="Grafik 2" descr="Ein Bild, das Computer, Tastatur, Laptop, Vogel enthält.&#10;&#10;Automatisch generierte Beschreibung">
            <a:extLst>
              <a:ext uri="{FF2B5EF4-FFF2-40B4-BE49-F238E27FC236}">
                <a16:creationId xmlns:a16="http://schemas.microsoft.com/office/drawing/2014/main" id="{C2A83203-F390-40F1-BD1E-BCE1E3D27144}"/>
              </a:ext>
            </a:extLst>
          </p:cNvPr>
          <p:cNvPicPr>
            <a:picLocks noChangeAspect="1"/>
          </p:cNvPicPr>
          <p:nvPr/>
        </p:nvPicPr>
        <p:blipFill rotWithShape="1">
          <a:blip r:embed="rId2">
            <a:extLst>
              <a:ext uri="{28A0092B-C50C-407E-A947-70E740481C1C}">
                <a14:useLocalDpi xmlns:a14="http://schemas.microsoft.com/office/drawing/2010/main" val="0"/>
              </a:ext>
            </a:extLst>
          </a:blip>
          <a:srcRect t="44750"/>
          <a:stretch/>
        </p:blipFill>
        <p:spPr>
          <a:xfrm>
            <a:off x="0" y="2188520"/>
            <a:ext cx="12192000" cy="4661914"/>
          </a:xfrm>
          <a:prstGeom prst="rect">
            <a:avLst/>
          </a:prstGeom>
        </p:spPr>
      </p:pic>
      <p:sp>
        <p:nvSpPr>
          <p:cNvPr id="10" name="Titel 1"/>
          <p:cNvSpPr>
            <a:spLocks noGrp="1"/>
          </p:cNvSpPr>
          <p:nvPr>
            <p:ph type="title" hasCustomPrompt="1"/>
          </p:nvPr>
        </p:nvSpPr>
        <p:spPr>
          <a:xfrm>
            <a:off x="5057323" y="4422287"/>
            <a:ext cx="6726690" cy="568309"/>
          </a:xfrm>
          <a:prstGeom prst="rect">
            <a:avLst/>
          </a:prstGeom>
        </p:spPr>
        <p:txBody>
          <a:bodyPr/>
          <a:lstStyle>
            <a:lvl1pPr algn="l">
              <a:defRPr sz="2800" b="0" baseline="0">
                <a:solidFill>
                  <a:schemeClr val="bg1"/>
                </a:solidFill>
                <a:highlight>
                  <a:srgbClr val="111B21"/>
                </a:highlight>
                <a:latin typeface="+mj-lt"/>
              </a:defRPr>
            </a:lvl1pPr>
          </a:lstStyle>
          <a:p>
            <a:r>
              <a:rPr lang="en-US" noProof="0" dirty="0"/>
              <a:t>Klick for Editing Master</a:t>
            </a:r>
          </a:p>
        </p:txBody>
      </p:sp>
      <p:sp>
        <p:nvSpPr>
          <p:cNvPr id="12" name="Datumsplatzhalter 6">
            <a:extLst>
              <a:ext uri="{FF2B5EF4-FFF2-40B4-BE49-F238E27FC236}">
                <a16:creationId xmlns:a16="http://schemas.microsoft.com/office/drawing/2014/main" id="{E2269969-2347-4B34-9C93-91456E585AFE}"/>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
        <p:nvSpPr>
          <p:cNvPr id="4" name="Rechteck 3">
            <a:extLst>
              <a:ext uri="{FF2B5EF4-FFF2-40B4-BE49-F238E27FC236}">
                <a16:creationId xmlns:a16="http://schemas.microsoft.com/office/drawing/2014/main" id="{8C6EBE9E-358C-4D06-AF18-678374D06E5C}"/>
              </a:ext>
            </a:extLst>
          </p:cNvPr>
          <p:cNvSpPr/>
          <p:nvPr/>
        </p:nvSpPr>
        <p:spPr>
          <a:xfrm>
            <a:off x="0" y="1305242"/>
            <a:ext cx="12192000" cy="1656184"/>
          </a:xfrm>
          <a:prstGeom prst="rect">
            <a:avLst/>
          </a:prstGeom>
          <a:gradFill flip="none" rotWithShape="1">
            <a:gsLst>
              <a:gs pos="59000">
                <a:schemeClr val="bg1"/>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3" name="Grafik 12">
            <a:extLst>
              <a:ext uri="{FF2B5EF4-FFF2-40B4-BE49-F238E27FC236}">
                <a16:creationId xmlns:a16="http://schemas.microsoft.com/office/drawing/2014/main" id="{0B32A68B-2252-4B15-97A1-DACD55B0B72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337" y="174982"/>
            <a:ext cx="4536503" cy="938018"/>
          </a:xfrm>
          <a:prstGeom prst="rect">
            <a:avLst/>
          </a:prstGeom>
        </p:spPr>
      </p:pic>
      <p:sp>
        <p:nvSpPr>
          <p:cNvPr id="7" name="Textfeld 6">
            <a:extLst>
              <a:ext uri="{FF2B5EF4-FFF2-40B4-BE49-F238E27FC236}">
                <a16:creationId xmlns:a16="http://schemas.microsoft.com/office/drawing/2014/main" id="{61EF1D82-EB6E-40FA-B00C-CD11882F4F4E}"/>
              </a:ext>
            </a:extLst>
          </p:cNvPr>
          <p:cNvSpPr txBox="1"/>
          <p:nvPr/>
        </p:nvSpPr>
        <p:spPr>
          <a:xfrm>
            <a:off x="2147284" y="841752"/>
            <a:ext cx="2417650" cy="276999"/>
          </a:xfrm>
          <a:prstGeom prst="rect">
            <a:avLst/>
          </a:prstGeom>
          <a:noFill/>
        </p:spPr>
        <p:txBody>
          <a:bodyPr wrap="none" rtlCol="0">
            <a:spAutoFit/>
          </a:bodyPr>
          <a:lstStyle/>
          <a:p>
            <a:r>
              <a:rPr lang="de-DE" sz="1200" spc="300" dirty="0">
                <a:solidFill>
                  <a:schemeClr val="accent1"/>
                </a:solidFill>
                <a:latin typeface="Lato Light" panose="020F0302020204030203" pitchFamily="34" charset="0"/>
              </a:rPr>
              <a:t>WE SERVE HUMANITY</a:t>
            </a:r>
          </a:p>
        </p:txBody>
      </p:sp>
      <p:sp>
        <p:nvSpPr>
          <p:cNvPr id="8" name="Textfeld 7">
            <a:extLst>
              <a:ext uri="{FF2B5EF4-FFF2-40B4-BE49-F238E27FC236}">
                <a16:creationId xmlns:a16="http://schemas.microsoft.com/office/drawing/2014/main" id="{E798330F-E960-424C-81F1-F3FAD3F10918}"/>
              </a:ext>
            </a:extLst>
          </p:cNvPr>
          <p:cNvSpPr txBox="1"/>
          <p:nvPr/>
        </p:nvSpPr>
        <p:spPr>
          <a:xfrm>
            <a:off x="407988" y="5744168"/>
            <a:ext cx="3239740" cy="781176"/>
          </a:xfrm>
          <a:prstGeom prst="rect">
            <a:avLst/>
          </a:prstGeom>
          <a:noFill/>
        </p:spPr>
        <p:txBody>
          <a:bodyPr wrap="square" rtlCol="0">
            <a:spAutoFit/>
          </a:bodyPr>
          <a:lstStyle/>
          <a:p>
            <a:pPr algn="just">
              <a:lnSpc>
                <a:spcPct val="130000"/>
              </a:lnSpc>
            </a:pPr>
            <a:r>
              <a:rPr lang="en-US" sz="500" dirty="0">
                <a:latin typeface="Lato Light" panose="020F0302020204030203" pitchFamily="34" charset="0"/>
              </a:rPr>
              <a:t>This document and all information contained herein is the sole property of </a:t>
            </a:r>
            <a:r>
              <a:rPr lang="de-DE" sz="500" dirty="0">
                <a:latin typeface="Lato Light" panose="020F0302020204030203" pitchFamily="34" charset="0"/>
              </a:rPr>
              <a:t>HAN‘S ROBOT GERMANY</a:t>
            </a:r>
            <a:r>
              <a:rPr lang="en-US" sz="500" dirty="0">
                <a:latin typeface="Lato Light" panose="020F0302020204030203" pitchFamily="34" charset="0"/>
              </a:rPr>
              <a:t>. No intellectual property rights are granted by the delivery of this document or the disclosure of its content. This document shall not be reproduced or disclosed to a third party without the express written consent of </a:t>
            </a:r>
            <a:r>
              <a:rPr lang="de-DE" sz="500" dirty="0">
                <a:latin typeface="Lato Light" panose="020F0302020204030203" pitchFamily="34" charset="0"/>
              </a:rPr>
              <a:t>HAN‘S ROBOT GERMANY</a:t>
            </a:r>
            <a:r>
              <a:rPr lang="en-US" sz="500" dirty="0">
                <a:latin typeface="Lato Light" panose="020F0302020204030203" pitchFamily="34" charset="0"/>
              </a:rPr>
              <a:t>. This document and its content shall not be used for any purpose other than that for which it is supplied. The statements made herein do not constitute an offer. They are based on the mentioned assumptions and are expressed in good faith. Where the supporting grounds for these statements are not shown, </a:t>
            </a:r>
            <a:r>
              <a:rPr lang="de-DE" sz="500" dirty="0">
                <a:latin typeface="Lato Light" panose="020F0302020204030203" pitchFamily="34" charset="0"/>
              </a:rPr>
              <a:t>HAN‘S ROBOT GERMANY </a:t>
            </a:r>
            <a:r>
              <a:rPr lang="en-US" sz="500" dirty="0">
                <a:latin typeface="Lato Light" panose="020F0302020204030203" pitchFamily="34" charset="0"/>
              </a:rPr>
              <a:t>will be pleased to explain the basis thereof.</a:t>
            </a:r>
            <a:endParaRPr lang="de-DE" sz="500" dirty="0">
              <a:latin typeface="Lato Light" panose="020F0302020204030203" pitchFamily="34" charset="0"/>
            </a:endParaRPr>
          </a:p>
        </p:txBody>
      </p:sp>
      <p:sp>
        <p:nvSpPr>
          <p:cNvPr id="9" name="Textfeld 8">
            <a:extLst>
              <a:ext uri="{FF2B5EF4-FFF2-40B4-BE49-F238E27FC236}">
                <a16:creationId xmlns:a16="http://schemas.microsoft.com/office/drawing/2014/main" id="{554C6F87-8AA9-4D2D-8739-4F81D04B94C1}"/>
              </a:ext>
            </a:extLst>
          </p:cNvPr>
          <p:cNvSpPr txBox="1"/>
          <p:nvPr/>
        </p:nvSpPr>
        <p:spPr>
          <a:xfrm>
            <a:off x="407988" y="5437469"/>
            <a:ext cx="3239740" cy="369332"/>
          </a:xfrm>
          <a:prstGeom prst="rect">
            <a:avLst/>
          </a:prstGeom>
          <a:noFill/>
        </p:spPr>
        <p:txBody>
          <a:bodyPr wrap="square" rtlCol="0">
            <a:spAutoFit/>
          </a:bodyPr>
          <a:lstStyle/>
          <a:p>
            <a:r>
              <a:rPr lang="en-US" sz="600" dirty="0">
                <a:latin typeface="Lato Light" panose="020F0302020204030203" pitchFamily="34" charset="0"/>
              </a:rPr>
              <a:t>© by HAN‘S ROBOT GERMANY</a:t>
            </a:r>
            <a:br>
              <a:rPr lang="en-US" sz="600" dirty="0">
                <a:latin typeface="Lato Light" panose="020F0302020204030203" pitchFamily="34" charset="0"/>
              </a:rPr>
            </a:br>
            <a:r>
              <a:rPr lang="en-US" sz="600" dirty="0">
                <a:latin typeface="Lato Light" panose="020F0302020204030203" pitchFamily="34" charset="0"/>
              </a:rPr>
              <a:t>All Rights reserved.</a:t>
            </a:r>
            <a:br>
              <a:rPr lang="en-US" sz="600" dirty="0">
                <a:latin typeface="Lato Light" panose="020F0302020204030203" pitchFamily="34" charset="0"/>
              </a:rPr>
            </a:br>
            <a:r>
              <a:rPr lang="en-US" sz="600" dirty="0">
                <a:latin typeface="Lato Light" panose="020F0302020204030203" pitchFamily="34" charset="0"/>
              </a:rPr>
              <a:t>Confidential and proprietary document.</a:t>
            </a:r>
            <a:endParaRPr lang="de-DE" sz="600" dirty="0">
              <a:latin typeface="Lato Light" panose="020F0302020204030203" pitchFamily="34" charset="0"/>
            </a:endParaRPr>
          </a:p>
        </p:txBody>
      </p:sp>
    </p:spTree>
    <p:extLst>
      <p:ext uri="{BB962C8B-B14F-4D97-AF65-F5344CB8AC3E}">
        <p14:creationId xmlns:p14="http://schemas.microsoft.com/office/powerpoint/2010/main" val="333148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V01">
    <p:spTree>
      <p:nvGrpSpPr>
        <p:cNvPr id="1" name=""/>
        <p:cNvGrpSpPr/>
        <p:nvPr/>
      </p:nvGrpSpPr>
      <p:grpSpPr>
        <a:xfrm>
          <a:off x="0" y="0"/>
          <a:ext cx="0" cy="0"/>
          <a:chOff x="0" y="0"/>
          <a:chExt cx="0" cy="0"/>
        </a:xfrm>
      </p:grpSpPr>
      <p:sp>
        <p:nvSpPr>
          <p:cNvPr id="3" name="Rechteck 2"/>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3B22A5A3-E1B5-43B6-81AF-5A9697CDF1FC}"/>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0" name="Datumsplatzhalter 6">
            <a:extLst>
              <a:ext uri="{FF2B5EF4-FFF2-40B4-BE49-F238E27FC236}">
                <a16:creationId xmlns:a16="http://schemas.microsoft.com/office/drawing/2014/main" id="{D7DEF120-9B31-42F9-8964-106B911F14B7}"/>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18059550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V02">
    <p:spTree>
      <p:nvGrpSpPr>
        <p:cNvPr id="1" name=""/>
        <p:cNvGrpSpPr/>
        <p:nvPr/>
      </p:nvGrpSpPr>
      <p:grpSpPr>
        <a:xfrm>
          <a:off x="0" y="0"/>
          <a:ext cx="0" cy="0"/>
          <a:chOff x="0" y="0"/>
          <a:chExt cx="0" cy="0"/>
        </a:xfrm>
      </p:grpSpPr>
      <p:sp>
        <p:nvSpPr>
          <p:cNvPr id="3" name="Rechteck 2"/>
          <p:cNvSpPr/>
          <p:nvPr/>
        </p:nvSpPr>
        <p:spPr>
          <a:xfrm>
            <a:off x="34"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itel 1"/>
          <p:cNvSpPr>
            <a:spLocks noGrp="1"/>
          </p:cNvSpPr>
          <p:nvPr>
            <p:ph type="title" hasCustomPrompt="1"/>
          </p:nvPr>
        </p:nvSpPr>
        <p:spPr>
          <a:xfrm>
            <a:off x="423845" y="333375"/>
            <a:ext cx="5672155"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4"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5"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tx1"/>
                </a:solidFill>
              </a:defRPr>
            </a:lvl1pPr>
            <a:lvl2pPr marL="742950" indent="-285750">
              <a:buFont typeface="Calibri Light" panose="020F0302020204030204" pitchFamily="34" charset="0"/>
              <a:buChar char="»"/>
              <a:defRPr sz="1600" baseline="0">
                <a:solidFill>
                  <a:schemeClr val="tx1"/>
                </a:solidFill>
              </a:defRPr>
            </a:lvl2pPr>
            <a:lvl3pPr marL="1143000" indent="-228600">
              <a:buFont typeface="Calibri Light" panose="020F0302020204030204" pitchFamily="34" charset="0"/>
              <a:buChar char="»"/>
              <a:defRPr sz="1600">
                <a:solidFill>
                  <a:schemeClr val="tx1"/>
                </a:solidFill>
              </a:defRPr>
            </a:lvl3pPr>
            <a:lvl4pPr marL="1600200" indent="-228600">
              <a:buFont typeface="Calibri Light" panose="020F0302020204030204" pitchFamily="34" charset="0"/>
              <a:buChar char="»"/>
              <a:defRPr sz="1600">
                <a:solidFill>
                  <a:schemeClr val="tx1"/>
                </a:solidFill>
              </a:defRPr>
            </a:lvl4pPr>
            <a:lvl5pPr marL="2057400" indent="-228600">
              <a:buFont typeface="Calibri Light" panose="020F0302020204030204" pitchFamily="34" charset="0"/>
              <a:buChar char="»"/>
              <a:defRPr sz="1600">
                <a:solidFill>
                  <a:schemeClr val="tx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2D7CC0DC-9C35-42B1-A520-352DE2D67241}"/>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2" name="Datumsplatzhalter 6">
            <a:extLst>
              <a:ext uri="{FF2B5EF4-FFF2-40B4-BE49-F238E27FC236}">
                <a16:creationId xmlns:a16="http://schemas.microsoft.com/office/drawing/2014/main" id="{EB7ACA0A-D9AC-4242-A27B-3634D5510C37}"/>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217893459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V03">
    <p:spTree>
      <p:nvGrpSpPr>
        <p:cNvPr id="1" name=""/>
        <p:cNvGrpSpPr/>
        <p:nvPr/>
      </p:nvGrpSpPr>
      <p:grpSpPr>
        <a:xfrm>
          <a:off x="0" y="0"/>
          <a:ext cx="0" cy="0"/>
          <a:chOff x="0" y="0"/>
          <a:chExt cx="0" cy="0"/>
        </a:xfrm>
      </p:grpSpPr>
      <p:sp>
        <p:nvSpPr>
          <p:cNvPr id="3" name="Rechteck 2"/>
          <p:cNvSpPr/>
          <p:nvPr/>
        </p:nvSpPr>
        <p:spPr>
          <a:xfrm>
            <a:off x="8256240" y="0"/>
            <a:ext cx="393576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618EA41E-8688-458F-86A8-C8E7637FABB0}"/>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1" name="Datumsplatzhalter 6">
            <a:extLst>
              <a:ext uri="{FF2B5EF4-FFF2-40B4-BE49-F238E27FC236}">
                <a16:creationId xmlns:a16="http://schemas.microsoft.com/office/drawing/2014/main" id="{0E5EF541-BDD0-4E21-9EB3-DB49A38F6A8B}"/>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261753054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V04">
    <p:spTree>
      <p:nvGrpSpPr>
        <p:cNvPr id="1" name=""/>
        <p:cNvGrpSpPr/>
        <p:nvPr/>
      </p:nvGrpSpPr>
      <p:grpSpPr>
        <a:xfrm>
          <a:off x="0" y="0"/>
          <a:ext cx="0" cy="0"/>
          <a:chOff x="0" y="0"/>
          <a:chExt cx="0" cy="0"/>
        </a:xfrm>
      </p:grpSpPr>
      <p:sp>
        <p:nvSpPr>
          <p:cNvPr id="3" name="Rechteck 2"/>
          <p:cNvSpPr/>
          <p:nvPr/>
        </p:nvSpPr>
        <p:spPr>
          <a:xfrm>
            <a:off x="9192344" y="0"/>
            <a:ext cx="29996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id="{A4457591-FBA6-4931-BB3A-0932F7CAE012}"/>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2" name="Datumsplatzhalter 6">
            <a:extLst>
              <a:ext uri="{FF2B5EF4-FFF2-40B4-BE49-F238E27FC236}">
                <a16:creationId xmlns:a16="http://schemas.microsoft.com/office/drawing/2014/main" id="{F8FB9337-60E4-4376-8A8D-600F7C7D2B74}"/>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53563969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V05">
    <p:spTree>
      <p:nvGrpSpPr>
        <p:cNvPr id="1" name=""/>
        <p:cNvGrpSpPr/>
        <p:nvPr/>
      </p:nvGrpSpPr>
      <p:grpSpPr>
        <a:xfrm>
          <a:off x="0" y="0"/>
          <a:ext cx="0" cy="0"/>
          <a:chOff x="0" y="0"/>
          <a:chExt cx="0" cy="0"/>
        </a:xfrm>
      </p:grpSpPr>
      <p:sp>
        <p:nvSpPr>
          <p:cNvPr id="3" name="Rechteck 2"/>
          <p:cNvSpPr/>
          <p:nvPr/>
        </p:nvSpPr>
        <p:spPr>
          <a:xfrm>
            <a:off x="0" y="342900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11360168" cy="2160861"/>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id="{E9A1C32A-1F16-4EF6-BD03-E6B3D07A1B88}"/>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2" name="Datumsplatzhalter 6">
            <a:extLst>
              <a:ext uri="{FF2B5EF4-FFF2-40B4-BE49-F238E27FC236}">
                <a16:creationId xmlns:a16="http://schemas.microsoft.com/office/drawing/2014/main" id="{062EABD7-52A9-44DB-ADDD-8A6308939AEF}"/>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266497857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2284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57">
          <p15:clr>
            <a:srgbClr val="F26B43"/>
          </p15:clr>
        </p15:guide>
        <p15:guide id="4" pos="7423">
          <p15:clr>
            <a:srgbClr val="F26B43"/>
          </p15:clr>
        </p15:guide>
        <p15:guide id="5" orient="horz" pos="4110">
          <p15:clr>
            <a:srgbClr val="F26B43"/>
          </p15:clr>
        </p15:guide>
        <p15:guide id="6" orient="horz" pos="21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arm-software.github.io/CMSIS_5/General/html/LICENSE.tx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rm-software.github.io/CMSIS_5/RTOS2/html/group__rtx5__specific__functions.html#gaf1745a88f9cc60b609ab1c8076bd346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arm-software.github.io/CMSIS_5/General/html/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5057" y="2883244"/>
            <a:ext cx="7813375" cy="1886466"/>
          </a:xfrm>
        </p:spPr>
        <p:txBody>
          <a:bodyPr>
            <a:normAutofit/>
          </a:bodyPr>
          <a:lstStyle/>
          <a:p>
            <a:r>
              <a:rPr lang="en-US" sz="3200" dirty="0">
                <a:solidFill>
                  <a:schemeClr val="tx1"/>
                </a:solidFill>
              </a:rPr>
              <a:t>Development of an Embedded Communication Hub for the Acquisition of</a:t>
            </a:r>
            <a:br>
              <a:rPr lang="en-US" sz="3200" dirty="0">
                <a:solidFill>
                  <a:schemeClr val="tx1"/>
                </a:solidFill>
              </a:rPr>
            </a:br>
            <a:r>
              <a:rPr lang="en-US" sz="3200" dirty="0">
                <a:solidFill>
                  <a:schemeClr val="tx1"/>
                </a:solidFill>
              </a:rPr>
              <a:t>Sensor Data in a Robotic System</a:t>
            </a:r>
          </a:p>
        </p:txBody>
      </p:sp>
      <p:sp>
        <p:nvSpPr>
          <p:cNvPr id="3" name="Subtitle 2"/>
          <p:cNvSpPr>
            <a:spLocks noGrp="1"/>
          </p:cNvSpPr>
          <p:nvPr>
            <p:ph type="subTitle" idx="4294967295"/>
          </p:nvPr>
        </p:nvSpPr>
        <p:spPr>
          <a:xfrm>
            <a:off x="5503863" y="5172075"/>
            <a:ext cx="6688137" cy="1143000"/>
          </a:xfrm>
          <a:prstGeom prst="rect">
            <a:avLst/>
          </a:prstGeom>
        </p:spPr>
        <p:txBody>
          <a:bodyPr>
            <a:normAutofit/>
          </a:bodyPr>
          <a:lstStyle/>
          <a:p>
            <a:pPr marL="0" indent="0" algn="ctr">
              <a:buNone/>
            </a:pPr>
            <a:r>
              <a:rPr lang="en-US" sz="2400" dirty="0"/>
              <a:t>Project Thesis</a:t>
            </a:r>
            <a:br>
              <a:rPr lang="en-US" dirty="0"/>
            </a:br>
            <a:r>
              <a:rPr lang="en-US" sz="1900" dirty="0"/>
              <a:t>Juan Carlos Reyes Andrade, ICS</a:t>
            </a:r>
          </a:p>
        </p:txBody>
      </p:sp>
      <p:sp>
        <p:nvSpPr>
          <p:cNvPr id="4" name="Rechteck 9">
            <a:extLst>
              <a:ext uri="{FF2B5EF4-FFF2-40B4-BE49-F238E27FC236}">
                <a16:creationId xmlns:a16="http://schemas.microsoft.com/office/drawing/2014/main" id="{3E60BEC7-C069-4EFF-A68A-0A488E76480D}"/>
              </a:ext>
            </a:extLst>
          </p:cNvPr>
          <p:cNvSpPr/>
          <p:nvPr/>
        </p:nvSpPr>
        <p:spPr>
          <a:xfrm>
            <a:off x="10476264" y="986155"/>
            <a:ext cx="1345342" cy="169554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rtl="0" eaLnBrk="1" fontAlgn="auto" hangingPunct="1">
              <a:lnSpc>
                <a:spcPct val="100000"/>
              </a:lnSpc>
              <a:spcBef>
                <a:spcPts val="0"/>
              </a:spcBef>
              <a:spcAft>
                <a:spcPts val="0"/>
              </a:spcAft>
            </a:pPr>
            <a:endParaRPr lang="de-DE" sz="2100" b="0" i="0" u="none" baseline="0" dirty="0">
              <a:solidFill>
                <a:srgbClr val="FFFFFF"/>
              </a:solidFill>
              <a:latin typeface="Arial" panose="020B0604020202020204" pitchFamily="34" charset="0"/>
            </a:endParaRPr>
          </a:p>
        </p:txBody>
      </p:sp>
      <p:pic>
        <p:nvPicPr>
          <p:cNvPr id="5" name="Bildplatzhalter 5">
            <a:extLst>
              <a:ext uri="{FF2B5EF4-FFF2-40B4-BE49-F238E27FC236}">
                <a16:creationId xmlns:a16="http://schemas.microsoft.com/office/drawing/2014/main" id="{12AA660D-A8BD-4F64-B73B-7DA693639A01}"/>
              </a:ext>
            </a:extLst>
          </p:cNvPr>
          <p:cNvPicPr>
            <a:picLocks noChangeAspect="1"/>
          </p:cNvPicPr>
          <p:nvPr/>
        </p:nvPicPr>
        <p:blipFill>
          <a:blip r:embed="rId3" cstate="print">
            <a:extLst>
              <a:ext uri="{28A0092B-C50C-407E-A947-70E740481C1C}">
                <a14:useLocalDpi xmlns:a14="http://schemas.microsoft.com/office/drawing/2010/main" val="0"/>
              </a:ext>
            </a:extLst>
          </a:blip>
          <a:srcRect l="9015" r="9015"/>
          <a:stretch>
            <a:fillRect/>
          </a:stretch>
        </p:blipFill>
        <p:spPr>
          <a:xfrm>
            <a:off x="10531468" y="2210291"/>
            <a:ext cx="1240940" cy="414137"/>
          </a:xfrm>
          <a:prstGeom prst="rect">
            <a:avLst/>
          </a:prstGeom>
        </p:spPr>
      </p:pic>
      <p:pic>
        <p:nvPicPr>
          <p:cNvPr id="6" name="Grafik 8">
            <a:extLst>
              <a:ext uri="{FF2B5EF4-FFF2-40B4-BE49-F238E27FC236}">
                <a16:creationId xmlns:a16="http://schemas.microsoft.com/office/drawing/2014/main" id="{77254EB0-5740-4979-B7C3-0297E3F306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63150" y="1097520"/>
            <a:ext cx="1176706" cy="941364"/>
          </a:xfrm>
          <a:prstGeom prst="rect">
            <a:avLst/>
          </a:prstGeom>
        </p:spPr>
      </p:pic>
    </p:spTree>
    <p:extLst>
      <p:ext uri="{BB962C8B-B14F-4D97-AF65-F5344CB8AC3E}">
        <p14:creationId xmlns:p14="http://schemas.microsoft.com/office/powerpoint/2010/main" val="2966995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F470-C2EA-4DCB-958A-5B509862EFF8}"/>
              </a:ext>
            </a:extLst>
          </p:cNvPr>
          <p:cNvSpPr>
            <a:spLocks noGrp="1"/>
          </p:cNvSpPr>
          <p:nvPr>
            <p:ph type="title"/>
          </p:nvPr>
        </p:nvSpPr>
        <p:spPr/>
        <p:txBody>
          <a:bodyPr/>
          <a:lstStyle/>
          <a:p>
            <a:r>
              <a:rPr lang="en-US" dirty="0"/>
              <a:t>Structure</a:t>
            </a:r>
          </a:p>
        </p:txBody>
      </p:sp>
      <p:sp>
        <p:nvSpPr>
          <p:cNvPr id="3" name="Text Placeholder 2">
            <a:extLst>
              <a:ext uri="{FF2B5EF4-FFF2-40B4-BE49-F238E27FC236}">
                <a16:creationId xmlns:a16="http://schemas.microsoft.com/office/drawing/2014/main" id="{412DC713-C200-4451-B2CE-6DB90A18B4BA}"/>
              </a:ext>
            </a:extLst>
          </p:cNvPr>
          <p:cNvSpPr>
            <a:spLocks noGrp="1"/>
          </p:cNvSpPr>
          <p:nvPr>
            <p:ph type="body" sz="quarter" idx="10"/>
          </p:nvPr>
        </p:nvSpPr>
        <p:spPr/>
        <p:txBody>
          <a:bodyPr/>
          <a:lstStyle/>
          <a:p>
            <a:endParaRPr lang="en-US" dirty="0"/>
          </a:p>
        </p:txBody>
      </p:sp>
      <p:pic>
        <p:nvPicPr>
          <p:cNvPr id="5" name="Picture 4" descr="Table&#10;&#10;Description automatically generated">
            <a:extLst>
              <a:ext uri="{FF2B5EF4-FFF2-40B4-BE49-F238E27FC236}">
                <a16:creationId xmlns:a16="http://schemas.microsoft.com/office/drawing/2014/main" id="{40FB280A-DA59-49CC-AAA2-514ED5784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080" y="2168857"/>
            <a:ext cx="8042757" cy="3989513"/>
          </a:xfrm>
          <a:prstGeom prst="rect">
            <a:avLst/>
          </a:prstGeom>
        </p:spPr>
      </p:pic>
      <p:sp>
        <p:nvSpPr>
          <p:cNvPr id="4" name="Rectangle 3">
            <a:extLst>
              <a:ext uri="{FF2B5EF4-FFF2-40B4-BE49-F238E27FC236}">
                <a16:creationId xmlns:a16="http://schemas.microsoft.com/office/drawing/2014/main" id="{138A6D99-B7CB-4B1F-8C2C-33C35CB2BB42}"/>
              </a:ext>
            </a:extLst>
          </p:cNvPr>
          <p:cNvSpPr/>
          <p:nvPr/>
        </p:nvSpPr>
        <p:spPr>
          <a:xfrm>
            <a:off x="3261361" y="2616578"/>
            <a:ext cx="711200" cy="50254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3912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6CF5-11D2-42E6-A360-451CC50D8570}"/>
              </a:ext>
            </a:extLst>
          </p:cNvPr>
          <p:cNvSpPr>
            <a:spLocks noGrp="1"/>
          </p:cNvSpPr>
          <p:nvPr>
            <p:ph type="title"/>
          </p:nvPr>
        </p:nvSpPr>
        <p:spPr/>
        <p:txBody>
          <a:bodyPr/>
          <a:lstStyle/>
          <a:p>
            <a:r>
              <a:rPr lang="en-US" dirty="0"/>
              <a:t>Synchronization/DSMs II</a:t>
            </a:r>
          </a:p>
        </p:txBody>
      </p:sp>
      <p:sp>
        <p:nvSpPr>
          <p:cNvPr id="3" name="Text Placeholder 2">
            <a:extLst>
              <a:ext uri="{FF2B5EF4-FFF2-40B4-BE49-F238E27FC236}">
                <a16:creationId xmlns:a16="http://schemas.microsoft.com/office/drawing/2014/main" id="{7BC4CE0B-78BC-444F-B13F-3490A0CDC989}"/>
              </a:ext>
            </a:extLst>
          </p:cNvPr>
          <p:cNvSpPr>
            <a:spLocks noGrp="1"/>
          </p:cNvSpPr>
          <p:nvPr>
            <p:ph type="body" sz="quarter" idx="10"/>
          </p:nvPr>
        </p:nvSpPr>
        <p:spPr/>
        <p:txBody>
          <a:bodyPr/>
          <a:lstStyle/>
          <a:p>
            <a:r>
              <a:rPr lang="en-US" dirty="0"/>
              <a:t>Flexible and modular </a:t>
            </a:r>
          </a:p>
          <a:p>
            <a:r>
              <a:rPr lang="en-US" dirty="0"/>
              <a:t>Functions for specific error handling </a:t>
            </a:r>
            <a:br>
              <a:rPr lang="en-US" dirty="0"/>
            </a:br>
            <a:r>
              <a:rPr lang="en-US" dirty="0"/>
              <a:t>can be added.</a:t>
            </a:r>
          </a:p>
          <a:p>
            <a:r>
              <a:rPr lang="en-US" dirty="0"/>
              <a:t>ECAT command as well</a:t>
            </a:r>
          </a:p>
          <a:p>
            <a:endParaRPr lang="en-US" dirty="0"/>
          </a:p>
        </p:txBody>
      </p:sp>
      <p:pic>
        <p:nvPicPr>
          <p:cNvPr id="7" name="Picture 6" descr="Diagram&#10;&#10;Description automatically generated">
            <a:extLst>
              <a:ext uri="{FF2B5EF4-FFF2-40B4-BE49-F238E27FC236}">
                <a16:creationId xmlns:a16="http://schemas.microsoft.com/office/drawing/2014/main" id="{EAAEA449-EAEF-451C-9CA5-D45C4CF62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790" y="1195462"/>
            <a:ext cx="6512801" cy="5453457"/>
          </a:xfrm>
          <a:prstGeom prst="rect">
            <a:avLst/>
          </a:prstGeom>
        </p:spPr>
      </p:pic>
      <p:sp>
        <p:nvSpPr>
          <p:cNvPr id="4" name="Rectangle 3">
            <a:extLst>
              <a:ext uri="{FF2B5EF4-FFF2-40B4-BE49-F238E27FC236}">
                <a16:creationId xmlns:a16="http://schemas.microsoft.com/office/drawing/2014/main" id="{BB0ABBAA-EE1A-45AF-8102-D903321C09BD}"/>
              </a:ext>
            </a:extLst>
          </p:cNvPr>
          <p:cNvSpPr/>
          <p:nvPr/>
        </p:nvSpPr>
        <p:spPr>
          <a:xfrm>
            <a:off x="6433733" y="2813445"/>
            <a:ext cx="912998"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41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EEE1-D508-4B57-88C4-507CE415D0AC}"/>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9F46C7A4-8CD3-4CFB-9650-60DE67316994}"/>
              </a:ext>
            </a:extLst>
          </p:cNvPr>
          <p:cNvSpPr>
            <a:spLocks noGrp="1"/>
          </p:cNvSpPr>
          <p:nvPr>
            <p:ph type="body" sz="quarter" idx="10"/>
          </p:nvPr>
        </p:nvSpPr>
        <p:spPr/>
        <p:txBody>
          <a:bodyPr/>
          <a:lstStyle/>
          <a:p>
            <a:r>
              <a:rPr lang="en-US" dirty="0"/>
              <a:t>Fixed priorities</a:t>
            </a:r>
          </a:p>
          <a:p>
            <a:r>
              <a:rPr lang="en-US" dirty="0"/>
              <a:t>Preemption allowed and round robin execution for same priority tasks</a:t>
            </a:r>
          </a:p>
          <a:p>
            <a:r>
              <a:rPr lang="en-US" dirty="0" err="1"/>
              <a:t>osThreadX</a:t>
            </a:r>
            <a:r>
              <a:rPr lang="en-US" dirty="0"/>
              <a:t>, </a:t>
            </a:r>
            <a:r>
              <a:rPr lang="en-US" dirty="0" err="1"/>
              <a:t>osEventFlagsX</a:t>
            </a:r>
            <a:r>
              <a:rPr lang="en-US" dirty="0"/>
              <a:t>, </a:t>
            </a:r>
            <a:r>
              <a:rPr lang="en-US" dirty="0" err="1"/>
              <a:t>osTimerX</a:t>
            </a:r>
            <a:r>
              <a:rPr lang="en-US" dirty="0"/>
              <a:t>, </a:t>
            </a:r>
            <a:r>
              <a:rPr lang="en-US" dirty="0" err="1"/>
              <a:t>osWaitX</a:t>
            </a:r>
            <a:r>
              <a:rPr lang="en-US" dirty="0"/>
              <a:t> functions</a:t>
            </a:r>
          </a:p>
        </p:txBody>
      </p:sp>
      <p:pic>
        <p:nvPicPr>
          <p:cNvPr id="5" name="Picture 4">
            <a:extLst>
              <a:ext uri="{FF2B5EF4-FFF2-40B4-BE49-F238E27FC236}">
                <a16:creationId xmlns:a16="http://schemas.microsoft.com/office/drawing/2014/main" id="{75E323EE-CB88-409A-AED2-EAB1B5DCEAC4}"/>
              </a:ext>
            </a:extLst>
          </p:cNvPr>
          <p:cNvPicPr>
            <a:picLocks noChangeAspect="1"/>
          </p:cNvPicPr>
          <p:nvPr/>
        </p:nvPicPr>
        <p:blipFill>
          <a:blip r:embed="rId2"/>
          <a:stretch>
            <a:fillRect/>
          </a:stretch>
        </p:blipFill>
        <p:spPr>
          <a:xfrm>
            <a:off x="2108670" y="2305684"/>
            <a:ext cx="7473480" cy="3109595"/>
          </a:xfrm>
          <a:prstGeom prst="rect">
            <a:avLst/>
          </a:prstGeom>
        </p:spPr>
      </p:pic>
    </p:spTree>
    <p:extLst>
      <p:ext uri="{BB962C8B-B14F-4D97-AF65-F5344CB8AC3E}">
        <p14:creationId xmlns:p14="http://schemas.microsoft.com/office/powerpoint/2010/main" val="289864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7711-7789-448A-85DD-60F80F1B25E9}"/>
              </a:ext>
            </a:extLst>
          </p:cNvPr>
          <p:cNvSpPr>
            <a:spLocks noGrp="1"/>
          </p:cNvSpPr>
          <p:nvPr>
            <p:ph type="title"/>
          </p:nvPr>
        </p:nvSpPr>
        <p:spPr/>
        <p:txBody>
          <a:bodyPr/>
          <a:lstStyle/>
          <a:p>
            <a:r>
              <a:rPr lang="en-US" dirty="0"/>
              <a:t>Synchronization with CMSIS-RTOS</a:t>
            </a:r>
          </a:p>
        </p:txBody>
      </p:sp>
      <p:sp>
        <p:nvSpPr>
          <p:cNvPr id="3" name="Text Placeholder 2">
            <a:extLst>
              <a:ext uri="{FF2B5EF4-FFF2-40B4-BE49-F238E27FC236}">
                <a16:creationId xmlns:a16="http://schemas.microsoft.com/office/drawing/2014/main" id="{DE952A0E-3DDE-4A10-8A5C-08BC27FA8E71}"/>
              </a:ext>
            </a:extLst>
          </p:cNvPr>
          <p:cNvSpPr>
            <a:spLocks noGrp="1"/>
          </p:cNvSpPr>
          <p:nvPr>
            <p:ph type="body" sz="quarter" idx="10"/>
          </p:nvPr>
        </p:nvSpPr>
        <p:spPr/>
        <p:txBody>
          <a:bodyPr/>
          <a:lstStyle/>
          <a:p>
            <a:r>
              <a:rPr lang="en-US" dirty="0"/>
              <a:t>Events and errors</a:t>
            </a:r>
          </a:p>
          <a:p>
            <a:r>
              <a:rPr lang="en-US" dirty="0"/>
              <a:t>Changes are updated within the shared variable through the event handler to notify the LED to change the current color</a:t>
            </a:r>
          </a:p>
        </p:txBody>
      </p:sp>
      <p:pic>
        <p:nvPicPr>
          <p:cNvPr id="5" name="Picture 4">
            <a:extLst>
              <a:ext uri="{FF2B5EF4-FFF2-40B4-BE49-F238E27FC236}">
                <a16:creationId xmlns:a16="http://schemas.microsoft.com/office/drawing/2014/main" id="{433F7E15-FABF-464B-80FB-663D503B6093}"/>
              </a:ext>
            </a:extLst>
          </p:cNvPr>
          <p:cNvPicPr>
            <a:picLocks noChangeAspect="1"/>
          </p:cNvPicPr>
          <p:nvPr/>
        </p:nvPicPr>
        <p:blipFill>
          <a:blip r:embed="rId3"/>
          <a:stretch>
            <a:fillRect/>
          </a:stretch>
        </p:blipFill>
        <p:spPr>
          <a:xfrm>
            <a:off x="2569093" y="2426089"/>
            <a:ext cx="5654936" cy="2936217"/>
          </a:xfrm>
          <a:prstGeom prst="rect">
            <a:avLst/>
          </a:prstGeom>
        </p:spPr>
      </p:pic>
      <p:sp>
        <p:nvSpPr>
          <p:cNvPr id="4" name="Rectangle 3">
            <a:extLst>
              <a:ext uri="{FF2B5EF4-FFF2-40B4-BE49-F238E27FC236}">
                <a16:creationId xmlns:a16="http://schemas.microsoft.com/office/drawing/2014/main" id="{28561B49-8918-4C16-B22F-AEE186CD6FBE}"/>
              </a:ext>
            </a:extLst>
          </p:cNvPr>
          <p:cNvSpPr/>
          <p:nvPr/>
        </p:nvSpPr>
        <p:spPr>
          <a:xfrm>
            <a:off x="2651761" y="3894197"/>
            <a:ext cx="1503680"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11D0A9-DC34-40C0-BDA3-E6747A4AC7C9}"/>
              </a:ext>
            </a:extLst>
          </p:cNvPr>
          <p:cNvSpPr/>
          <p:nvPr/>
        </p:nvSpPr>
        <p:spPr>
          <a:xfrm>
            <a:off x="5049521" y="4696837"/>
            <a:ext cx="2032000"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B5ED75-64F9-46F1-9A40-8FFC1D529701}"/>
              </a:ext>
            </a:extLst>
          </p:cNvPr>
          <p:cNvSpPr/>
          <p:nvPr/>
        </p:nvSpPr>
        <p:spPr>
          <a:xfrm>
            <a:off x="2651760" y="2800123"/>
            <a:ext cx="1686559"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59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811D-133A-46D4-A6BD-BE6B0E0CFDA9}"/>
              </a:ext>
            </a:extLst>
          </p:cNvPr>
          <p:cNvSpPr>
            <a:spLocks noGrp="1"/>
          </p:cNvSpPr>
          <p:nvPr>
            <p:ph type="title"/>
          </p:nvPr>
        </p:nvSpPr>
        <p:spPr/>
        <p:txBody>
          <a:bodyPr/>
          <a:lstStyle/>
          <a:p>
            <a:r>
              <a:rPr lang="en-US" dirty="0"/>
              <a:t>Results: Brief information about the </a:t>
            </a:r>
            <a:r>
              <a:rPr lang="en-US" dirty="0" err="1"/>
              <a:t>EtherCAT</a:t>
            </a:r>
            <a:r>
              <a:rPr lang="en-US" dirty="0"/>
              <a:t> protocol</a:t>
            </a:r>
          </a:p>
        </p:txBody>
      </p:sp>
      <p:sp>
        <p:nvSpPr>
          <p:cNvPr id="3" name="Text Placeholder 2">
            <a:extLst>
              <a:ext uri="{FF2B5EF4-FFF2-40B4-BE49-F238E27FC236}">
                <a16:creationId xmlns:a16="http://schemas.microsoft.com/office/drawing/2014/main" id="{F2F03E7D-789E-4153-B827-2CC635037CB9}"/>
              </a:ext>
            </a:extLst>
          </p:cNvPr>
          <p:cNvSpPr>
            <a:spLocks noGrp="1"/>
          </p:cNvSpPr>
          <p:nvPr>
            <p:ph type="body" sz="quarter" idx="10"/>
          </p:nvPr>
        </p:nvSpPr>
        <p:spPr/>
        <p:txBody>
          <a:bodyPr/>
          <a:lstStyle/>
          <a:p>
            <a:r>
              <a:rPr lang="en-US" dirty="0"/>
              <a:t>AL State Machine</a:t>
            </a:r>
          </a:p>
          <a:p>
            <a:r>
              <a:rPr lang="en-US" dirty="0" err="1"/>
              <a:t>EtherCAT</a:t>
            </a:r>
            <a:r>
              <a:rPr lang="en-US" dirty="0"/>
              <a:t> Frame within an </a:t>
            </a:r>
          </a:p>
          <a:p>
            <a:r>
              <a:rPr lang="en-US" dirty="0"/>
              <a:t>Reference: </a:t>
            </a:r>
            <a:r>
              <a:rPr lang="en-US" dirty="0" err="1"/>
              <a:t>EtherCAT</a:t>
            </a:r>
            <a:r>
              <a:rPr lang="en-US" dirty="0"/>
              <a:t> Specification – Part 6, pp 98 </a:t>
            </a:r>
          </a:p>
        </p:txBody>
      </p:sp>
      <p:pic>
        <p:nvPicPr>
          <p:cNvPr id="5" name="Picture 4">
            <a:extLst>
              <a:ext uri="{FF2B5EF4-FFF2-40B4-BE49-F238E27FC236}">
                <a16:creationId xmlns:a16="http://schemas.microsoft.com/office/drawing/2014/main" id="{570945A6-7A7E-4D24-94D6-3DC8DE1380E7}"/>
              </a:ext>
            </a:extLst>
          </p:cNvPr>
          <p:cNvPicPr>
            <a:picLocks noChangeAspect="1"/>
          </p:cNvPicPr>
          <p:nvPr/>
        </p:nvPicPr>
        <p:blipFill>
          <a:blip r:embed="rId2"/>
          <a:stretch>
            <a:fillRect/>
          </a:stretch>
        </p:blipFill>
        <p:spPr>
          <a:xfrm>
            <a:off x="423844" y="2506037"/>
            <a:ext cx="4160721" cy="3249731"/>
          </a:xfrm>
          <a:prstGeom prst="rect">
            <a:avLst/>
          </a:prstGeom>
        </p:spPr>
      </p:pic>
    </p:spTree>
    <p:extLst>
      <p:ext uri="{BB962C8B-B14F-4D97-AF65-F5344CB8AC3E}">
        <p14:creationId xmlns:p14="http://schemas.microsoft.com/office/powerpoint/2010/main" val="194316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Text Placeholder 2"/>
          <p:cNvSpPr>
            <a:spLocks noGrp="1"/>
          </p:cNvSpPr>
          <p:nvPr>
            <p:ph type="body" sz="quarter" idx="10"/>
          </p:nvPr>
        </p:nvSpPr>
        <p:spPr/>
        <p:txBody>
          <a:bodyPr/>
          <a:lstStyle/>
          <a:p>
            <a:r>
              <a:rPr lang="en-US" dirty="0"/>
              <a:t>Transaction</a:t>
            </a:r>
          </a:p>
        </p:txBody>
      </p:sp>
      <p:sp>
        <p:nvSpPr>
          <p:cNvPr id="9" name="TextBox 8">
            <a:extLst>
              <a:ext uri="{FF2B5EF4-FFF2-40B4-BE49-F238E27FC236}">
                <a16:creationId xmlns:a16="http://schemas.microsoft.com/office/drawing/2014/main" id="{CFF842CC-D0ED-4161-A734-53E7D3917B48}"/>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7</a:t>
            </a:r>
            <a:endParaRPr lang="en-US" dirty="0">
              <a:solidFill>
                <a:schemeClr val="accent1"/>
              </a:solidFill>
            </a:endParaRPr>
          </a:p>
        </p:txBody>
      </p:sp>
      <p:pic>
        <p:nvPicPr>
          <p:cNvPr id="6" name="Picture 5" descr="Table&#10;&#10;Description automatically generated">
            <a:extLst>
              <a:ext uri="{FF2B5EF4-FFF2-40B4-BE49-F238E27FC236}">
                <a16:creationId xmlns:a16="http://schemas.microsoft.com/office/drawing/2014/main" id="{3AA0B1E7-E0A8-47E5-A8F4-F0C75F23D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925" y="4729065"/>
            <a:ext cx="8820150" cy="1371600"/>
          </a:xfrm>
          <a:prstGeom prst="rect">
            <a:avLst/>
          </a:prstGeom>
        </p:spPr>
      </p:pic>
      <p:pic>
        <p:nvPicPr>
          <p:cNvPr id="5" name="Picture 4">
            <a:extLst>
              <a:ext uri="{FF2B5EF4-FFF2-40B4-BE49-F238E27FC236}">
                <a16:creationId xmlns:a16="http://schemas.microsoft.com/office/drawing/2014/main" id="{E24D3F59-F38D-43D1-B046-ED46A49DC2E5}"/>
              </a:ext>
            </a:extLst>
          </p:cNvPr>
          <p:cNvPicPr>
            <a:picLocks noChangeAspect="1"/>
          </p:cNvPicPr>
          <p:nvPr/>
        </p:nvPicPr>
        <p:blipFill>
          <a:blip r:embed="rId4"/>
          <a:stretch>
            <a:fillRect/>
          </a:stretch>
        </p:blipFill>
        <p:spPr>
          <a:xfrm rot="10800000">
            <a:off x="1153064" y="1688624"/>
            <a:ext cx="9885872" cy="2620848"/>
          </a:xfrm>
          <a:prstGeom prst="rect">
            <a:avLst/>
          </a:prstGeom>
        </p:spPr>
      </p:pic>
      <p:sp>
        <p:nvSpPr>
          <p:cNvPr id="12" name="TextBox 11">
            <a:extLst>
              <a:ext uri="{FF2B5EF4-FFF2-40B4-BE49-F238E27FC236}">
                <a16:creationId xmlns:a16="http://schemas.microsoft.com/office/drawing/2014/main" id="{5F7A742F-EBE3-4907-B20A-F55E669FC4AD}"/>
              </a:ext>
            </a:extLst>
          </p:cNvPr>
          <p:cNvSpPr txBox="1"/>
          <p:nvPr/>
        </p:nvSpPr>
        <p:spPr>
          <a:xfrm>
            <a:off x="1858992" y="5933997"/>
            <a:ext cx="6098874" cy="646331"/>
          </a:xfrm>
          <a:prstGeom prst="rect">
            <a:avLst/>
          </a:prstGeom>
          <a:noFill/>
        </p:spPr>
        <p:txBody>
          <a:bodyPr wrap="square">
            <a:spAutoFit/>
          </a:bodyPr>
          <a:lstStyle/>
          <a:p>
            <a:r>
              <a:rPr lang="en-US" sz="800" b="0" i="0" dirty="0">
                <a:solidFill>
                  <a:srgbClr val="242021"/>
                </a:solidFill>
                <a:effectLst/>
                <a:latin typeface="TheSansOsF-Plain"/>
              </a:rPr>
              <a:t>Ethernet frame (IEEE</a:t>
            </a:r>
            <a:r>
              <a:rPr lang="en-US" sz="800" b="0" i="0" dirty="0">
                <a:solidFill>
                  <a:srgbClr val="242021"/>
                </a:solidFill>
                <a:effectLst/>
                <a:latin typeface="TheSans-Caps"/>
              </a:rPr>
              <a:t>802</a:t>
            </a:r>
            <a:r>
              <a:rPr lang="en-US" sz="800" b="0" i="0" dirty="0">
                <a:solidFill>
                  <a:srgbClr val="242021"/>
                </a:solidFill>
                <a:effectLst/>
                <a:latin typeface="TheSansOsF-Plain"/>
              </a:rPr>
              <a:t>.</a:t>
            </a:r>
            <a:r>
              <a:rPr lang="en-US" sz="800" b="0" i="0" dirty="0">
                <a:solidFill>
                  <a:srgbClr val="242021"/>
                </a:solidFill>
                <a:effectLst/>
                <a:latin typeface="TheSans-Caps"/>
              </a:rPr>
              <a:t>3</a:t>
            </a:r>
            <a:r>
              <a:rPr lang="en-US" sz="800" b="0" i="0" dirty="0">
                <a:solidFill>
                  <a:srgbClr val="242021"/>
                </a:solidFill>
                <a:effectLst/>
                <a:latin typeface="TheSansOsF-Plain"/>
              </a:rPr>
              <a:t>): </a:t>
            </a:r>
            <a:r>
              <a:rPr lang="en-US" sz="800" b="0" i="0" dirty="0">
                <a:solidFill>
                  <a:srgbClr val="242021"/>
                </a:solidFill>
                <a:effectLst/>
                <a:latin typeface="TheSans-Caps"/>
              </a:rPr>
              <a:t>64</a:t>
            </a:r>
            <a:r>
              <a:rPr lang="en-US" sz="800" b="0" i="0" dirty="0">
                <a:solidFill>
                  <a:srgbClr val="242021"/>
                </a:solidFill>
                <a:effectLst/>
                <a:latin typeface="TheSansOsF-Plain"/>
              </a:rPr>
              <a:t>-</a:t>
            </a:r>
            <a:r>
              <a:rPr lang="en-US" sz="800" b="0" i="0" dirty="0">
                <a:solidFill>
                  <a:srgbClr val="242021"/>
                </a:solidFill>
                <a:effectLst/>
                <a:latin typeface="TheSans-Caps"/>
              </a:rPr>
              <a:t>1518 </a:t>
            </a:r>
            <a:r>
              <a:rPr lang="en-US" sz="800" b="0" i="0" dirty="0">
                <a:solidFill>
                  <a:srgbClr val="242021"/>
                </a:solidFill>
                <a:effectLst/>
                <a:latin typeface="TheSansOsF-Plain"/>
              </a:rPr>
              <a:t>Bytes (up to </a:t>
            </a:r>
            <a:r>
              <a:rPr lang="en-US" sz="800" b="0" i="0" dirty="0">
                <a:solidFill>
                  <a:srgbClr val="242021"/>
                </a:solidFill>
                <a:effectLst/>
                <a:latin typeface="TheSans-Caps"/>
              </a:rPr>
              <a:t>1522 </a:t>
            </a:r>
            <a:r>
              <a:rPr lang="en-US" sz="800" b="0" i="0" dirty="0">
                <a:solidFill>
                  <a:srgbClr val="242021"/>
                </a:solidFill>
                <a:effectLst/>
                <a:latin typeface="TheSansOsF-Plain"/>
              </a:rPr>
              <a:t>Bytes if VLAN is used)</a:t>
            </a:r>
            <a:r>
              <a:rPr lang="en-US" dirty="0"/>
              <a:t> </a:t>
            </a:r>
            <a:br>
              <a:rPr lang="en-US" dirty="0"/>
            </a:br>
            <a:endParaRPr lang="en-US" dirty="0"/>
          </a:p>
        </p:txBody>
      </p:sp>
      <p:sp>
        <p:nvSpPr>
          <p:cNvPr id="11" name="Oval 10">
            <a:extLst>
              <a:ext uri="{FF2B5EF4-FFF2-40B4-BE49-F238E27FC236}">
                <a16:creationId xmlns:a16="http://schemas.microsoft.com/office/drawing/2014/main" id="{29CBE868-5A6D-48D6-B9BC-E754708819A0}"/>
              </a:ext>
            </a:extLst>
          </p:cNvPr>
          <p:cNvSpPr/>
          <p:nvPr/>
        </p:nvSpPr>
        <p:spPr>
          <a:xfrm rot="10800000">
            <a:off x="11044237" y="1765719"/>
            <a:ext cx="276225" cy="274320"/>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DA08591-EA4C-4BE8-A478-F30C279C7C1A}"/>
              </a:ext>
            </a:extLst>
          </p:cNvPr>
          <p:cNvSpPr/>
          <p:nvPr/>
        </p:nvSpPr>
        <p:spPr>
          <a:xfrm rot="10800000">
            <a:off x="3600450" y="4307006"/>
            <a:ext cx="276225" cy="274320"/>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9547312-81E8-4CE2-8CEB-B018B9D4AEC5}"/>
              </a:ext>
            </a:extLst>
          </p:cNvPr>
          <p:cNvSpPr/>
          <p:nvPr/>
        </p:nvSpPr>
        <p:spPr>
          <a:xfrm>
            <a:off x="9499479" y="5075149"/>
            <a:ext cx="396996" cy="182651"/>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0EA788C-3AC4-4581-8FDA-332FB1D5823C}"/>
              </a:ext>
            </a:extLst>
          </p:cNvPr>
          <p:cNvSpPr/>
          <p:nvPr/>
        </p:nvSpPr>
        <p:spPr>
          <a:xfrm>
            <a:off x="9499479" y="5739091"/>
            <a:ext cx="396996" cy="182651"/>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A5E6353-15B1-4F04-BAA3-6334EF990962}"/>
              </a:ext>
            </a:extLst>
          </p:cNvPr>
          <p:cNvSpPr/>
          <p:nvPr/>
        </p:nvSpPr>
        <p:spPr>
          <a:xfrm>
            <a:off x="8023042" y="5075149"/>
            <a:ext cx="663757" cy="182651"/>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086C6FA-129A-44F5-BC51-18222398520A}"/>
              </a:ext>
            </a:extLst>
          </p:cNvPr>
          <p:cNvSpPr/>
          <p:nvPr/>
        </p:nvSpPr>
        <p:spPr>
          <a:xfrm>
            <a:off x="8744579" y="5075148"/>
            <a:ext cx="663756" cy="182651"/>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288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9420-21CC-4CBA-B30F-B1A90B9125EA}"/>
              </a:ext>
            </a:extLst>
          </p:cNvPr>
          <p:cNvSpPr>
            <a:spLocks noGrp="1"/>
          </p:cNvSpPr>
          <p:nvPr>
            <p:ph type="title"/>
          </p:nvPr>
        </p:nvSpPr>
        <p:spPr/>
        <p:txBody>
          <a:bodyPr/>
          <a:lstStyle/>
          <a:p>
            <a:r>
              <a:rPr lang="en-US" dirty="0"/>
              <a:t>Results: successful</a:t>
            </a:r>
          </a:p>
        </p:txBody>
      </p:sp>
      <p:sp>
        <p:nvSpPr>
          <p:cNvPr id="3" name="Text Placeholder 2">
            <a:extLst>
              <a:ext uri="{FF2B5EF4-FFF2-40B4-BE49-F238E27FC236}">
                <a16:creationId xmlns:a16="http://schemas.microsoft.com/office/drawing/2014/main" id="{5128AE20-551B-4674-8682-F2ABCE71B3B3}"/>
              </a:ext>
            </a:extLst>
          </p:cNvPr>
          <p:cNvSpPr>
            <a:spLocks noGrp="1"/>
          </p:cNvSpPr>
          <p:nvPr>
            <p:ph type="body" sz="quarter" idx="10"/>
          </p:nvPr>
        </p:nvSpPr>
        <p:spPr/>
        <p:txBody>
          <a:bodyPr/>
          <a:lstStyle/>
          <a:p>
            <a:r>
              <a:rPr lang="en-US" dirty="0"/>
              <a:t>Data packets obtained through Wireshark running on Master PC (TwinCAT3)</a:t>
            </a:r>
          </a:p>
        </p:txBody>
      </p:sp>
      <p:pic>
        <p:nvPicPr>
          <p:cNvPr id="5" name="Picture 4" descr="Graphical user interface, text, application, email&#10;&#10;Description automatically generated">
            <a:extLst>
              <a:ext uri="{FF2B5EF4-FFF2-40B4-BE49-F238E27FC236}">
                <a16:creationId xmlns:a16="http://schemas.microsoft.com/office/drawing/2014/main" id="{BF74AC0F-A7B6-403F-9A88-18D0E18E5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298" y="4705303"/>
            <a:ext cx="4972050" cy="171450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D8CC92A1-6C84-4BD6-9739-E2BA13CDD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204" y="2499824"/>
            <a:ext cx="5467350" cy="2105025"/>
          </a:xfrm>
          <a:prstGeom prst="rect">
            <a:avLst/>
          </a:prstGeom>
        </p:spPr>
      </p:pic>
      <p:sp>
        <p:nvSpPr>
          <p:cNvPr id="13" name="Rectangle 12">
            <a:extLst>
              <a:ext uri="{FF2B5EF4-FFF2-40B4-BE49-F238E27FC236}">
                <a16:creationId xmlns:a16="http://schemas.microsoft.com/office/drawing/2014/main" id="{6D98C455-73E6-44C9-BA68-59F4D76C6173}"/>
              </a:ext>
            </a:extLst>
          </p:cNvPr>
          <p:cNvSpPr/>
          <p:nvPr/>
        </p:nvSpPr>
        <p:spPr>
          <a:xfrm>
            <a:off x="2593853" y="3461010"/>
            <a:ext cx="558921" cy="187065"/>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F48C20DA-EB3A-4A22-8CD0-C8A57D949F44}"/>
              </a:ext>
            </a:extLst>
          </p:cNvPr>
          <p:cNvGrpSpPr/>
          <p:nvPr/>
        </p:nvGrpSpPr>
        <p:grpSpPr>
          <a:xfrm>
            <a:off x="6658283" y="2508576"/>
            <a:ext cx="4953000" cy="1733550"/>
            <a:chOff x="6696383" y="2433149"/>
            <a:chExt cx="4953000" cy="1733550"/>
          </a:xfrm>
        </p:grpSpPr>
        <p:pic>
          <p:nvPicPr>
            <p:cNvPr id="9" name="Picture 8" descr="Graphical user interface, text, application&#10;&#10;Description automatically generated">
              <a:extLst>
                <a:ext uri="{FF2B5EF4-FFF2-40B4-BE49-F238E27FC236}">
                  <a16:creationId xmlns:a16="http://schemas.microsoft.com/office/drawing/2014/main" id="{A4D44BB2-F5F1-4849-8CC6-91625ACB82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383" y="2433149"/>
              <a:ext cx="4953000" cy="1733550"/>
            </a:xfrm>
            <a:prstGeom prst="rect">
              <a:avLst/>
            </a:prstGeom>
          </p:spPr>
        </p:pic>
        <p:sp>
          <p:nvSpPr>
            <p:cNvPr id="15" name="Rectangle 14">
              <a:extLst>
                <a:ext uri="{FF2B5EF4-FFF2-40B4-BE49-F238E27FC236}">
                  <a16:creationId xmlns:a16="http://schemas.microsoft.com/office/drawing/2014/main" id="{3E41C25E-88A8-491A-A798-702E851483E6}"/>
                </a:ext>
              </a:extLst>
            </p:cNvPr>
            <p:cNvSpPr/>
            <p:nvPr/>
          </p:nvSpPr>
          <p:spPr>
            <a:xfrm>
              <a:off x="8175503" y="3222932"/>
              <a:ext cx="558921" cy="187065"/>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D72C59-AADB-4445-B5A8-05588661F0D2}"/>
                </a:ext>
              </a:extLst>
            </p:cNvPr>
            <p:cNvSpPr/>
            <p:nvPr/>
          </p:nvSpPr>
          <p:spPr>
            <a:xfrm>
              <a:off x="8912472" y="3707133"/>
              <a:ext cx="1003053" cy="198117"/>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66B23AA9-CD9F-4138-A04F-8A7EE75E3056}"/>
              </a:ext>
            </a:extLst>
          </p:cNvPr>
          <p:cNvSpPr/>
          <p:nvPr/>
        </p:nvSpPr>
        <p:spPr>
          <a:xfrm>
            <a:off x="5594473" y="5983609"/>
            <a:ext cx="1244477" cy="18859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109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p>
        </p:txBody>
      </p:sp>
      <p:sp>
        <p:nvSpPr>
          <p:cNvPr id="3" name="Text Placeholder 2"/>
          <p:cNvSpPr>
            <a:spLocks noGrp="1"/>
          </p:cNvSpPr>
          <p:nvPr>
            <p:ph type="body" sz="quarter" idx="10"/>
          </p:nvPr>
        </p:nvSpPr>
        <p:spPr/>
        <p:txBody>
          <a:bodyPr/>
          <a:lstStyle/>
          <a:p>
            <a:r>
              <a:rPr lang="en-US" dirty="0"/>
              <a:t>PCB</a:t>
            </a:r>
          </a:p>
        </p:txBody>
      </p:sp>
      <p:sp>
        <p:nvSpPr>
          <p:cNvPr id="9" name="TextBox 8">
            <a:extLst>
              <a:ext uri="{FF2B5EF4-FFF2-40B4-BE49-F238E27FC236}">
                <a16:creationId xmlns:a16="http://schemas.microsoft.com/office/drawing/2014/main" id="{CFF842CC-D0ED-4161-A734-53E7D3917B48}"/>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7</a:t>
            </a:r>
            <a:endParaRPr lang="en-US" dirty="0">
              <a:solidFill>
                <a:schemeClr val="accent1"/>
              </a:solidFill>
            </a:endParaRPr>
          </a:p>
        </p:txBody>
      </p:sp>
      <p:pic>
        <p:nvPicPr>
          <p:cNvPr id="5" name="Picture 4" descr="A circuit board&#10;&#10;Description automatically generated">
            <a:extLst>
              <a:ext uri="{FF2B5EF4-FFF2-40B4-BE49-F238E27FC236}">
                <a16:creationId xmlns:a16="http://schemas.microsoft.com/office/drawing/2014/main" id="{8D70B829-D8CB-479A-8368-95FE61A75F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5374" y="1994214"/>
            <a:ext cx="2618091" cy="2471738"/>
          </a:xfrm>
          <a:prstGeom prst="rect">
            <a:avLst/>
          </a:prstGeom>
        </p:spPr>
      </p:pic>
      <p:pic>
        <p:nvPicPr>
          <p:cNvPr id="7" name="Picture 6" descr="A circuit board&#10;&#10;Description automatically generated">
            <a:extLst>
              <a:ext uri="{FF2B5EF4-FFF2-40B4-BE49-F238E27FC236}">
                <a16:creationId xmlns:a16="http://schemas.microsoft.com/office/drawing/2014/main" id="{D83034B9-8F86-4F01-9D04-BCF434CB4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7581" y="3319266"/>
            <a:ext cx="3809999" cy="2471737"/>
          </a:xfrm>
          <a:prstGeom prst="rect">
            <a:avLst/>
          </a:prstGeom>
        </p:spPr>
      </p:pic>
      <p:pic>
        <p:nvPicPr>
          <p:cNvPr id="11" name="Picture 10" descr="A circuit board&#10;&#10;Description automatically generated">
            <a:extLst>
              <a:ext uri="{FF2B5EF4-FFF2-40B4-BE49-F238E27FC236}">
                <a16:creationId xmlns:a16="http://schemas.microsoft.com/office/drawing/2014/main" id="{AF539030-389A-4E6E-A9A6-61344737AF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7581" y="930397"/>
            <a:ext cx="3809999" cy="2381250"/>
          </a:xfrm>
          <a:prstGeom prst="rect">
            <a:avLst/>
          </a:prstGeom>
        </p:spPr>
      </p:pic>
      <p:pic>
        <p:nvPicPr>
          <p:cNvPr id="13" name="Picture 12" descr="A circuit board&#10;&#10;Description automatically generated">
            <a:extLst>
              <a:ext uri="{FF2B5EF4-FFF2-40B4-BE49-F238E27FC236}">
                <a16:creationId xmlns:a16="http://schemas.microsoft.com/office/drawing/2014/main" id="{8C6DDD10-E0F8-49E7-B866-79827B620A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800" y="1905032"/>
            <a:ext cx="2900310" cy="2650102"/>
          </a:xfrm>
          <a:prstGeom prst="rect">
            <a:avLst/>
          </a:prstGeom>
        </p:spPr>
      </p:pic>
    </p:spTree>
    <p:extLst>
      <p:ext uri="{BB962C8B-B14F-4D97-AF65-F5344CB8AC3E}">
        <p14:creationId xmlns:p14="http://schemas.microsoft.com/office/powerpoint/2010/main" val="391803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and further development</a:t>
            </a:r>
          </a:p>
        </p:txBody>
      </p:sp>
      <p:sp>
        <p:nvSpPr>
          <p:cNvPr id="6" name="Text Placeholder 5"/>
          <p:cNvSpPr>
            <a:spLocks noGrp="1"/>
          </p:cNvSpPr>
          <p:nvPr>
            <p:ph type="body" sz="quarter" idx="10"/>
          </p:nvPr>
        </p:nvSpPr>
        <p:spPr/>
        <p:txBody>
          <a:bodyPr/>
          <a:lstStyle/>
          <a:p>
            <a:r>
              <a:rPr lang="en-US" dirty="0"/>
              <a:t>Firmware based on a deterministic, modular and flexible approach was achieved</a:t>
            </a:r>
          </a:p>
          <a:p>
            <a:r>
              <a:rPr lang="en-US" dirty="0"/>
              <a:t>CMSIS Abstraction layer for RTOS is an open standardized API, so flexible interoperability with other RTOS is granted.</a:t>
            </a:r>
          </a:p>
          <a:p>
            <a:r>
              <a:rPr lang="en-US" dirty="0"/>
              <a:t>CMSIS package also allows other standardized APIs, for example CMSIS NN and CMSIS SVD</a:t>
            </a:r>
          </a:p>
          <a:p>
            <a:r>
              <a:rPr lang="en-US" dirty="0"/>
              <a:t>Open industrial protocol for further development of reliable industrial applications</a:t>
            </a:r>
          </a:p>
          <a:p>
            <a:r>
              <a:rPr lang="en-US" dirty="0"/>
              <a:t>Modular and flexible firmware + experience in working with libraries</a:t>
            </a:r>
          </a:p>
        </p:txBody>
      </p:sp>
      <p:sp>
        <p:nvSpPr>
          <p:cNvPr id="52" name="TextBox 51">
            <a:extLst>
              <a:ext uri="{FF2B5EF4-FFF2-40B4-BE49-F238E27FC236}">
                <a16:creationId xmlns:a16="http://schemas.microsoft.com/office/drawing/2014/main" id="{59942465-50E6-4C47-8A94-EF160F581D80}"/>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8</a:t>
            </a:r>
            <a:endParaRPr lang="en-US" dirty="0">
              <a:solidFill>
                <a:schemeClr val="accent1"/>
              </a:solidFill>
            </a:endParaRPr>
          </a:p>
        </p:txBody>
      </p:sp>
    </p:spTree>
    <p:extLst>
      <p:ext uri="{BB962C8B-B14F-4D97-AF65-F5344CB8AC3E}">
        <p14:creationId xmlns:p14="http://schemas.microsoft.com/office/powerpoint/2010/main" val="278186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AF31-6EA4-4A6B-BBAB-A36A619C4EC9}"/>
              </a:ext>
            </a:extLst>
          </p:cNvPr>
          <p:cNvSpPr>
            <a:spLocks noGrp="1"/>
          </p:cNvSpPr>
          <p:nvPr>
            <p:ph type="title"/>
          </p:nvPr>
        </p:nvSpPr>
        <p:spPr/>
        <p:txBody>
          <a:bodyPr/>
          <a:lstStyle/>
          <a:p>
            <a:r>
              <a:rPr lang="en-US" dirty="0"/>
              <a:t>Further development</a:t>
            </a:r>
          </a:p>
        </p:txBody>
      </p:sp>
      <p:sp>
        <p:nvSpPr>
          <p:cNvPr id="3" name="Text Placeholder 2">
            <a:extLst>
              <a:ext uri="{FF2B5EF4-FFF2-40B4-BE49-F238E27FC236}">
                <a16:creationId xmlns:a16="http://schemas.microsoft.com/office/drawing/2014/main" id="{A225C922-94B3-4B4F-A044-6EC709C01F91}"/>
              </a:ext>
            </a:extLst>
          </p:cNvPr>
          <p:cNvSpPr>
            <a:spLocks noGrp="1"/>
          </p:cNvSpPr>
          <p:nvPr>
            <p:ph type="body" sz="quarter" idx="10"/>
          </p:nvPr>
        </p:nvSpPr>
        <p:spPr/>
        <p:txBody>
          <a:bodyPr/>
          <a:lstStyle/>
          <a:p>
            <a:r>
              <a:rPr lang="en-US" dirty="0" err="1"/>
              <a:t>FSoE</a:t>
            </a:r>
            <a:r>
              <a:rPr lang="en-US" dirty="0"/>
              <a:t> Safety related</a:t>
            </a:r>
          </a:p>
          <a:p>
            <a:pPr lvl="1"/>
            <a:r>
              <a:rPr lang="en-US" dirty="0"/>
              <a:t>Multi core embedded systems for redundancy features &gt;&gt; Multi core RTOS </a:t>
            </a:r>
          </a:p>
          <a:p>
            <a:r>
              <a:rPr lang="en-US" dirty="0" err="1"/>
              <a:t>SoE</a:t>
            </a:r>
            <a:r>
              <a:rPr lang="en-US" dirty="0"/>
              <a:t> Hard real time applications – DC JITTER! </a:t>
            </a:r>
          </a:p>
          <a:p>
            <a:r>
              <a:rPr lang="en-US" dirty="0"/>
              <a:t>Dependability analysis of the Firmware + Hardware</a:t>
            </a:r>
          </a:p>
          <a:p>
            <a:r>
              <a:rPr lang="en-US" dirty="0"/>
              <a:t>Software verification of the State Machines with CMSIS tools and optimization of the Hardware resources and execution times for a better and more formal scheduling.</a:t>
            </a:r>
          </a:p>
          <a:p>
            <a:endParaRPr lang="en-US" dirty="0"/>
          </a:p>
        </p:txBody>
      </p:sp>
    </p:spTree>
    <p:extLst>
      <p:ext uri="{BB962C8B-B14F-4D97-AF65-F5344CB8AC3E}">
        <p14:creationId xmlns:p14="http://schemas.microsoft.com/office/powerpoint/2010/main" val="35761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type="body" sz="quarter" idx="10"/>
          </p:nvPr>
        </p:nvSpPr>
        <p:spPr/>
        <p:txBody>
          <a:bodyPr/>
          <a:lstStyle/>
          <a:p>
            <a:pPr marL="914400" lvl="1" indent="-457200">
              <a:buFont typeface="+mj-lt"/>
              <a:buAutoNum type="arabicPeriod"/>
            </a:pPr>
            <a:r>
              <a:rPr lang="en-US" sz="2400" dirty="0"/>
              <a:t>Background: </a:t>
            </a:r>
          </a:p>
          <a:p>
            <a:pPr marL="1314450" lvl="2" indent="-457200"/>
            <a:r>
              <a:rPr lang="en-US" sz="2400" dirty="0"/>
              <a:t>RTE Networks, </a:t>
            </a:r>
            <a:r>
              <a:rPr lang="en-US" sz="2400" dirty="0" err="1"/>
              <a:t>IIoT</a:t>
            </a:r>
            <a:r>
              <a:rPr lang="en-US" sz="2400" dirty="0"/>
              <a:t>, </a:t>
            </a:r>
            <a:r>
              <a:rPr lang="en-US" sz="2400" dirty="0" err="1"/>
              <a:t>EtherCAT</a:t>
            </a:r>
            <a:endParaRPr lang="en-US" sz="2400" dirty="0"/>
          </a:p>
          <a:p>
            <a:pPr marL="914400" lvl="1" indent="-457200">
              <a:buFont typeface="+mj-lt"/>
              <a:buAutoNum type="arabicPeriod"/>
            </a:pPr>
            <a:r>
              <a:rPr lang="en-US" sz="2400" dirty="0"/>
              <a:t>Objectives summary</a:t>
            </a:r>
          </a:p>
          <a:p>
            <a:pPr marL="914400" lvl="1" indent="-457200">
              <a:buFont typeface="+mj-lt"/>
              <a:buAutoNum type="arabicPeriod"/>
            </a:pPr>
            <a:r>
              <a:rPr lang="en-US" sz="2400" dirty="0"/>
              <a:t>Layered structure of solution</a:t>
            </a:r>
          </a:p>
          <a:p>
            <a:pPr marL="914400" lvl="1" indent="-457200">
              <a:buFont typeface="+mj-lt"/>
              <a:buAutoNum type="arabicPeriod"/>
            </a:pPr>
            <a:r>
              <a:rPr lang="en-US" sz="2400" dirty="0"/>
              <a:t>Implementation: </a:t>
            </a:r>
          </a:p>
          <a:p>
            <a:pPr marL="1314450" lvl="2" indent="-457200"/>
            <a:r>
              <a:rPr lang="en-US" sz="2400" dirty="0"/>
              <a:t>DSMs and RTOS</a:t>
            </a:r>
          </a:p>
          <a:p>
            <a:pPr marL="800100" lvl="1" indent="-342900">
              <a:buFont typeface="+mj-lt"/>
              <a:buAutoNum type="arabicPeriod"/>
            </a:pPr>
            <a:r>
              <a:rPr lang="en-US" sz="2400" dirty="0"/>
              <a:t>Results:</a:t>
            </a:r>
          </a:p>
          <a:p>
            <a:pPr marL="1200150" lvl="2" indent="-342900"/>
            <a:r>
              <a:rPr lang="en-US" sz="2400" dirty="0"/>
              <a:t>Successful transaction</a:t>
            </a:r>
          </a:p>
          <a:p>
            <a:pPr marL="1200150" lvl="2" indent="-342900"/>
            <a:r>
              <a:rPr lang="en-US" sz="2400" dirty="0"/>
              <a:t>PCB</a:t>
            </a:r>
          </a:p>
          <a:p>
            <a:pPr marL="800100" lvl="1" indent="-342900">
              <a:buFont typeface="+mj-lt"/>
              <a:buAutoNum type="arabicPeriod"/>
            </a:pPr>
            <a:r>
              <a:rPr lang="en-US" sz="2400" dirty="0"/>
              <a:t>Conclusions and further work</a:t>
            </a:r>
          </a:p>
          <a:p>
            <a:pPr marL="800100" lvl="1" indent="-342900">
              <a:buFont typeface="+mj-lt"/>
              <a:buAutoNum type="arabicPeriod"/>
            </a:pPr>
            <a:r>
              <a:rPr lang="en-US" sz="2400" dirty="0"/>
              <a:t>Questions</a:t>
            </a:r>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0CFF4FC6-168A-4E7D-80FD-9732B05CBFE9}"/>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2</a:t>
            </a:r>
            <a:endParaRPr lang="en-US" dirty="0">
              <a:solidFill>
                <a:schemeClr val="bg2"/>
              </a:solidFill>
            </a:endParaRPr>
          </a:p>
        </p:txBody>
      </p:sp>
    </p:spTree>
    <p:extLst>
      <p:ext uri="{BB962C8B-B14F-4D97-AF65-F5344CB8AC3E}">
        <p14:creationId xmlns:p14="http://schemas.microsoft.com/office/powerpoint/2010/main" val="15850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798" y="4224579"/>
            <a:ext cx="6726690" cy="1797281"/>
          </a:xfrm>
        </p:spPr>
        <p:txBody>
          <a:bodyPr>
            <a:normAutofit/>
          </a:bodyPr>
          <a:lstStyle/>
          <a:p>
            <a:r>
              <a:rPr lang="en-US" sz="4400" dirty="0"/>
              <a:t>Questions</a:t>
            </a:r>
          </a:p>
        </p:txBody>
      </p:sp>
      <p:sp>
        <p:nvSpPr>
          <p:cNvPr id="3" name="TextBox 2">
            <a:extLst>
              <a:ext uri="{FF2B5EF4-FFF2-40B4-BE49-F238E27FC236}">
                <a16:creationId xmlns:a16="http://schemas.microsoft.com/office/drawing/2014/main" id="{6C454EAD-B3DC-4EF2-B16E-873CB4D85602}"/>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9</a:t>
            </a:r>
            <a:endParaRPr lang="en-US" dirty="0">
              <a:solidFill>
                <a:schemeClr val="bg2"/>
              </a:solidFill>
            </a:endParaRPr>
          </a:p>
        </p:txBody>
      </p:sp>
    </p:spTree>
    <p:extLst>
      <p:ext uri="{BB962C8B-B14F-4D97-AF65-F5344CB8AC3E}">
        <p14:creationId xmlns:p14="http://schemas.microsoft.com/office/powerpoint/2010/main" val="182738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798" y="4224579"/>
            <a:ext cx="6726690" cy="1797281"/>
          </a:xfrm>
        </p:spPr>
        <p:txBody>
          <a:bodyPr>
            <a:normAutofit/>
          </a:bodyPr>
          <a:lstStyle/>
          <a:p>
            <a:r>
              <a:rPr lang="en-US" sz="4400" dirty="0" err="1"/>
              <a:t>Dankeschön</a:t>
            </a:r>
            <a:r>
              <a:rPr lang="en-US" sz="4400" dirty="0"/>
              <a:t> </a:t>
            </a:r>
            <a:r>
              <a:rPr lang="en-US" sz="4400" dirty="0" err="1"/>
              <a:t>für</a:t>
            </a:r>
            <a:r>
              <a:rPr lang="en-US" sz="4400" dirty="0"/>
              <a:t> </a:t>
            </a:r>
            <a:r>
              <a:rPr lang="en-US" sz="4400" dirty="0" err="1"/>
              <a:t>Ihre</a:t>
            </a:r>
            <a:r>
              <a:rPr lang="en-US" sz="4400" dirty="0"/>
              <a:t> </a:t>
            </a:r>
            <a:r>
              <a:rPr lang="en-US" sz="4400" dirty="0" err="1"/>
              <a:t>Aufmerksamkeit</a:t>
            </a:r>
            <a:r>
              <a:rPr lang="en-US" sz="4400" dirty="0"/>
              <a:t>!</a:t>
            </a:r>
          </a:p>
        </p:txBody>
      </p:sp>
      <p:sp>
        <p:nvSpPr>
          <p:cNvPr id="3" name="TextBox 2">
            <a:extLst>
              <a:ext uri="{FF2B5EF4-FFF2-40B4-BE49-F238E27FC236}">
                <a16:creationId xmlns:a16="http://schemas.microsoft.com/office/drawing/2014/main" id="{9A1007B8-6921-481E-9D0D-0F03A4EB21B0}"/>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10</a:t>
            </a:r>
            <a:endParaRPr lang="en-US" dirty="0">
              <a:solidFill>
                <a:schemeClr val="bg2"/>
              </a:solidFill>
            </a:endParaRPr>
          </a:p>
        </p:txBody>
      </p:sp>
    </p:spTree>
    <p:extLst>
      <p:ext uri="{BB962C8B-B14F-4D97-AF65-F5344CB8AC3E}">
        <p14:creationId xmlns:p14="http://schemas.microsoft.com/office/powerpoint/2010/main" val="242311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de-DE" dirty="0"/>
              <a:t>Extra information</a:t>
            </a:r>
            <a:endParaRPr lang="en-US" dirty="0"/>
          </a:p>
        </p:txBody>
      </p:sp>
      <p:sp>
        <p:nvSpPr>
          <p:cNvPr id="3" name="TextBox 2">
            <a:extLst>
              <a:ext uri="{FF2B5EF4-FFF2-40B4-BE49-F238E27FC236}">
                <a16:creationId xmlns:a16="http://schemas.microsoft.com/office/drawing/2014/main" id="{B6AA5E51-3235-4A2C-B452-D51774A383BB}"/>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11</a:t>
            </a:r>
            <a:endParaRPr lang="en-US" dirty="0">
              <a:solidFill>
                <a:schemeClr val="accent1"/>
              </a:solidFill>
            </a:endParaRPr>
          </a:p>
        </p:txBody>
      </p:sp>
    </p:spTree>
    <p:extLst>
      <p:ext uri="{BB962C8B-B14F-4D97-AF65-F5344CB8AC3E}">
        <p14:creationId xmlns:p14="http://schemas.microsoft.com/office/powerpoint/2010/main" val="1202115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1D8C-44D8-4EAB-A96E-EAF044684AE7}"/>
              </a:ext>
            </a:extLst>
          </p:cNvPr>
          <p:cNvSpPr>
            <a:spLocks noGrp="1"/>
          </p:cNvSpPr>
          <p:nvPr>
            <p:ph type="title"/>
          </p:nvPr>
        </p:nvSpPr>
        <p:spPr/>
        <p:txBody>
          <a:bodyPr/>
          <a:lstStyle/>
          <a:p>
            <a:r>
              <a:rPr lang="en-US" dirty="0"/>
              <a:t>Photos</a:t>
            </a:r>
          </a:p>
        </p:txBody>
      </p:sp>
      <p:sp>
        <p:nvSpPr>
          <p:cNvPr id="3" name="Text Placeholder 2">
            <a:extLst>
              <a:ext uri="{FF2B5EF4-FFF2-40B4-BE49-F238E27FC236}">
                <a16:creationId xmlns:a16="http://schemas.microsoft.com/office/drawing/2014/main" id="{9C66FE1E-D5F8-4481-851E-FB48C39D2EB5}"/>
              </a:ext>
            </a:extLst>
          </p:cNvPr>
          <p:cNvSpPr>
            <a:spLocks noGrp="1"/>
          </p:cNvSpPr>
          <p:nvPr>
            <p:ph type="body" sz="quarter" idx="10"/>
          </p:nvPr>
        </p:nvSpPr>
        <p:spPr/>
        <p:txBody>
          <a:bodyPr/>
          <a:lstStyle/>
          <a:p>
            <a:endParaRPr lang="en-US" dirty="0"/>
          </a:p>
        </p:txBody>
      </p:sp>
      <p:pic>
        <p:nvPicPr>
          <p:cNvPr id="5" name="Picture 4" descr="A picture containing monitor, light, sitting, blue&#10;&#10;Description automatically generated">
            <a:extLst>
              <a:ext uri="{FF2B5EF4-FFF2-40B4-BE49-F238E27FC236}">
                <a16:creationId xmlns:a16="http://schemas.microsoft.com/office/drawing/2014/main" id="{DD2EDA78-C3D0-47A8-A3CD-B035FC8840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896184" y="2653980"/>
            <a:ext cx="2524564" cy="5251094"/>
          </a:xfrm>
          <a:prstGeom prst="rect">
            <a:avLst/>
          </a:prstGeom>
        </p:spPr>
      </p:pic>
      <p:pic>
        <p:nvPicPr>
          <p:cNvPr id="7" name="Picture 6" descr="A bright light in a dark room&#10;&#10;Description automatically generated">
            <a:extLst>
              <a:ext uri="{FF2B5EF4-FFF2-40B4-BE49-F238E27FC236}">
                <a16:creationId xmlns:a16="http://schemas.microsoft.com/office/drawing/2014/main" id="{344E5B34-DB31-41CD-B64E-6CE2615E79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7062" y="1283858"/>
            <a:ext cx="5251094" cy="2524564"/>
          </a:xfrm>
          <a:prstGeom prst="rect">
            <a:avLst/>
          </a:prstGeom>
        </p:spPr>
      </p:pic>
      <p:pic>
        <p:nvPicPr>
          <p:cNvPr id="9" name="Picture 8" descr="A picture containing table, light, sitting, lit&#10;&#10;Description automatically generated">
            <a:extLst>
              <a:ext uri="{FF2B5EF4-FFF2-40B4-BE49-F238E27FC236}">
                <a16:creationId xmlns:a16="http://schemas.microsoft.com/office/drawing/2014/main" id="{F03CCA92-D38A-4E48-9DA1-15617733FD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771252" y="2653979"/>
            <a:ext cx="2524565" cy="5251096"/>
          </a:xfrm>
          <a:prstGeom prst="rect">
            <a:avLst/>
          </a:prstGeom>
        </p:spPr>
      </p:pic>
      <p:pic>
        <p:nvPicPr>
          <p:cNvPr id="11" name="Picture 10" descr="A picture containing light, green, outdoor, traffic&#10;&#10;Description automatically generated">
            <a:extLst>
              <a:ext uri="{FF2B5EF4-FFF2-40B4-BE49-F238E27FC236}">
                <a16:creationId xmlns:a16="http://schemas.microsoft.com/office/drawing/2014/main" id="{FA718732-C9A0-48ED-9B1D-D8BAC22585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844" y="1283858"/>
            <a:ext cx="5251093" cy="2524564"/>
          </a:xfrm>
          <a:prstGeom prst="rect">
            <a:avLst/>
          </a:prstGeom>
        </p:spPr>
      </p:pic>
    </p:spTree>
    <p:extLst>
      <p:ext uri="{BB962C8B-B14F-4D97-AF65-F5344CB8AC3E}">
        <p14:creationId xmlns:p14="http://schemas.microsoft.com/office/powerpoint/2010/main" val="2986230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BCD7-0350-4B3F-93AA-71C23F85B0B1}"/>
              </a:ext>
            </a:extLst>
          </p:cNvPr>
          <p:cNvSpPr>
            <a:spLocks noGrp="1"/>
          </p:cNvSpPr>
          <p:nvPr>
            <p:ph type="title"/>
          </p:nvPr>
        </p:nvSpPr>
        <p:spPr/>
        <p:txBody>
          <a:bodyPr/>
          <a:lstStyle/>
          <a:p>
            <a:r>
              <a:rPr lang="en-US" dirty="0"/>
              <a:t>Synchronization with CMSIS-RTOS</a:t>
            </a:r>
          </a:p>
        </p:txBody>
      </p:sp>
      <p:sp>
        <p:nvSpPr>
          <p:cNvPr id="3" name="Text Placeholder 2">
            <a:extLst>
              <a:ext uri="{FF2B5EF4-FFF2-40B4-BE49-F238E27FC236}">
                <a16:creationId xmlns:a16="http://schemas.microsoft.com/office/drawing/2014/main" id="{FB3C06D2-DCD6-40B2-A98E-341706987967}"/>
              </a:ext>
            </a:extLst>
          </p:cNvPr>
          <p:cNvSpPr>
            <a:spLocks noGrp="1"/>
          </p:cNvSpPr>
          <p:nvPr>
            <p:ph type="body" sz="quarter" idx="10"/>
          </p:nvPr>
        </p:nvSpPr>
        <p:spPr/>
        <p:txBody>
          <a:bodyPr/>
          <a:lstStyle/>
          <a:p>
            <a:r>
              <a:rPr lang="en-US" dirty="0"/>
              <a:t>Synchronization methods:</a:t>
            </a:r>
          </a:p>
          <a:p>
            <a:pPr lvl="1"/>
            <a:r>
              <a:rPr lang="en-US" dirty="0" err="1"/>
              <a:t>EventFlags</a:t>
            </a:r>
            <a:r>
              <a:rPr lang="en-US" dirty="0"/>
              <a:t>  (extension of </a:t>
            </a:r>
            <a:r>
              <a:rPr lang="en-US" dirty="0" err="1"/>
              <a:t>ThreadFlags</a:t>
            </a:r>
            <a:r>
              <a:rPr lang="en-US" dirty="0"/>
              <a:t>)</a:t>
            </a:r>
          </a:p>
          <a:p>
            <a:r>
              <a:rPr lang="en-US" dirty="0"/>
              <a:t>Semaphores: </a:t>
            </a:r>
          </a:p>
          <a:p>
            <a:pPr lvl="1"/>
            <a:r>
              <a:rPr lang="en-US" dirty="0" err="1"/>
              <a:t>signalling</a:t>
            </a:r>
            <a:r>
              <a:rPr lang="en-US" dirty="0"/>
              <a:t>, </a:t>
            </a:r>
          </a:p>
          <a:p>
            <a:pPr lvl="1"/>
            <a:r>
              <a:rPr lang="en-US" dirty="0"/>
              <a:t>multiplex, </a:t>
            </a:r>
          </a:p>
          <a:p>
            <a:pPr lvl="1"/>
            <a:r>
              <a:rPr lang="en-US" dirty="0"/>
              <a:t>rendezvous, </a:t>
            </a:r>
          </a:p>
          <a:p>
            <a:pPr lvl="1"/>
            <a:r>
              <a:rPr lang="en-US" dirty="0"/>
              <a:t>barrier turnstile, </a:t>
            </a:r>
          </a:p>
          <a:p>
            <a:pPr lvl="1"/>
            <a:r>
              <a:rPr lang="en-US" dirty="0"/>
              <a:t>semaphore barrier.</a:t>
            </a:r>
          </a:p>
        </p:txBody>
      </p:sp>
      <p:pic>
        <p:nvPicPr>
          <p:cNvPr id="4" name="Picture 3">
            <a:extLst>
              <a:ext uri="{FF2B5EF4-FFF2-40B4-BE49-F238E27FC236}">
                <a16:creationId xmlns:a16="http://schemas.microsoft.com/office/drawing/2014/main" id="{E62020F2-0EAA-4C85-824F-0D2480614D6F}"/>
              </a:ext>
            </a:extLst>
          </p:cNvPr>
          <p:cNvPicPr>
            <a:picLocks noChangeAspect="1"/>
          </p:cNvPicPr>
          <p:nvPr/>
        </p:nvPicPr>
        <p:blipFill>
          <a:blip r:embed="rId3"/>
          <a:stretch>
            <a:fillRect/>
          </a:stretch>
        </p:blipFill>
        <p:spPr>
          <a:xfrm>
            <a:off x="2136339" y="3894198"/>
            <a:ext cx="7919321" cy="2438083"/>
          </a:xfrm>
          <a:prstGeom prst="rect">
            <a:avLst/>
          </a:prstGeom>
        </p:spPr>
      </p:pic>
      <p:pic>
        <p:nvPicPr>
          <p:cNvPr id="9" name="Picture 8">
            <a:extLst>
              <a:ext uri="{FF2B5EF4-FFF2-40B4-BE49-F238E27FC236}">
                <a16:creationId xmlns:a16="http://schemas.microsoft.com/office/drawing/2014/main" id="{CEDC5CFB-9875-4A05-A362-0FB6E7B4EAED}"/>
              </a:ext>
            </a:extLst>
          </p:cNvPr>
          <p:cNvPicPr>
            <a:picLocks noChangeAspect="1"/>
          </p:cNvPicPr>
          <p:nvPr/>
        </p:nvPicPr>
        <p:blipFill>
          <a:blip r:embed="rId4"/>
          <a:stretch>
            <a:fillRect/>
          </a:stretch>
        </p:blipFill>
        <p:spPr>
          <a:xfrm>
            <a:off x="3527335" y="2437485"/>
            <a:ext cx="8526323" cy="647087"/>
          </a:xfrm>
          <a:prstGeom prst="rect">
            <a:avLst/>
          </a:prstGeom>
        </p:spPr>
      </p:pic>
    </p:spTree>
    <p:extLst>
      <p:ext uri="{BB962C8B-B14F-4D97-AF65-F5344CB8AC3E}">
        <p14:creationId xmlns:p14="http://schemas.microsoft.com/office/powerpoint/2010/main" val="1196612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6A4C-98DB-49C2-83D6-424C438CBD8D}"/>
              </a:ext>
            </a:extLst>
          </p:cNvPr>
          <p:cNvSpPr>
            <a:spLocks noGrp="1"/>
          </p:cNvSpPr>
          <p:nvPr>
            <p:ph type="title"/>
          </p:nvPr>
        </p:nvSpPr>
        <p:spPr/>
        <p:txBody>
          <a:bodyPr/>
          <a:lstStyle/>
          <a:p>
            <a:r>
              <a:rPr lang="en-US" dirty="0"/>
              <a:t>Other relevant tasks within the development</a:t>
            </a:r>
          </a:p>
        </p:txBody>
      </p:sp>
      <p:sp>
        <p:nvSpPr>
          <p:cNvPr id="3" name="Text Placeholder 2">
            <a:extLst>
              <a:ext uri="{FF2B5EF4-FFF2-40B4-BE49-F238E27FC236}">
                <a16:creationId xmlns:a16="http://schemas.microsoft.com/office/drawing/2014/main" id="{1373B50A-8F5F-471B-A83E-E7B3A2A128C7}"/>
              </a:ext>
            </a:extLst>
          </p:cNvPr>
          <p:cNvSpPr>
            <a:spLocks noGrp="1"/>
          </p:cNvSpPr>
          <p:nvPr>
            <p:ph type="body" sz="quarter" idx="10"/>
          </p:nvPr>
        </p:nvSpPr>
        <p:spPr/>
        <p:txBody>
          <a:bodyPr/>
          <a:lstStyle/>
          <a:p>
            <a:r>
              <a:rPr lang="en-US" dirty="0"/>
              <a:t>Understanding the </a:t>
            </a:r>
            <a:r>
              <a:rPr lang="en-US" dirty="0" err="1"/>
              <a:t>EtherCAT</a:t>
            </a:r>
            <a:r>
              <a:rPr lang="en-US" dirty="0"/>
              <a:t> protocol specification</a:t>
            </a:r>
          </a:p>
          <a:p>
            <a:r>
              <a:rPr lang="en-US" dirty="0"/>
              <a:t>Writing the ESI file with snippets from other applications (ET1100 and PIC32 Development boards)</a:t>
            </a:r>
          </a:p>
          <a:p>
            <a:r>
              <a:rPr lang="en-US" dirty="0"/>
              <a:t>The overall consulting of MCU’s datasheet to proper usage of peripherals (PWM+DMA)</a:t>
            </a:r>
          </a:p>
          <a:p>
            <a:r>
              <a:rPr lang="en-US" dirty="0"/>
              <a:t>Better understanding of the HAL specification provided by STM32</a:t>
            </a:r>
          </a:p>
          <a:p>
            <a:r>
              <a:rPr lang="en-US" dirty="0"/>
              <a:t>Constant consulting of CMSIS-RTOS/KEIL project </a:t>
            </a:r>
          </a:p>
          <a:p>
            <a:r>
              <a:rPr lang="en-US" dirty="0"/>
              <a:t>Understanding the data sheet of LAN9252 to proper configuration and integration with MCU</a:t>
            </a:r>
          </a:p>
          <a:p>
            <a:r>
              <a:rPr lang="en-US" dirty="0"/>
              <a:t>Integration of the OW open-source library</a:t>
            </a:r>
          </a:p>
          <a:p>
            <a:r>
              <a:rPr lang="en-US" dirty="0"/>
              <a:t>Relation of </a:t>
            </a:r>
          </a:p>
        </p:txBody>
      </p:sp>
    </p:spTree>
    <p:extLst>
      <p:ext uri="{BB962C8B-B14F-4D97-AF65-F5344CB8AC3E}">
        <p14:creationId xmlns:p14="http://schemas.microsoft.com/office/powerpoint/2010/main" val="1744993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EEDA-970A-48C4-9B07-858C82A24512}"/>
              </a:ext>
            </a:extLst>
          </p:cNvPr>
          <p:cNvSpPr>
            <a:spLocks noGrp="1"/>
          </p:cNvSpPr>
          <p:nvPr>
            <p:ph type="title"/>
          </p:nvPr>
        </p:nvSpPr>
        <p:spPr/>
        <p:txBody>
          <a:bodyPr/>
          <a:lstStyle/>
          <a:p>
            <a:r>
              <a:rPr lang="en-US" dirty="0"/>
              <a:t>CMSIS Abstraction layer</a:t>
            </a:r>
          </a:p>
        </p:txBody>
      </p:sp>
      <p:sp>
        <p:nvSpPr>
          <p:cNvPr id="3" name="Text Placeholder 2">
            <a:extLst>
              <a:ext uri="{FF2B5EF4-FFF2-40B4-BE49-F238E27FC236}">
                <a16:creationId xmlns:a16="http://schemas.microsoft.com/office/drawing/2014/main" id="{1691DD41-25D9-4817-BF2C-BF29D61EE215}"/>
              </a:ext>
            </a:extLst>
          </p:cNvPr>
          <p:cNvSpPr>
            <a:spLocks noGrp="1"/>
          </p:cNvSpPr>
          <p:nvPr>
            <p:ph type="body" sz="quarter" idx="10"/>
          </p:nvPr>
        </p:nvSpPr>
        <p:spPr/>
        <p:txBody>
          <a:bodyPr/>
          <a:lstStyle/>
          <a:p>
            <a:r>
              <a:rPr lang="en-US" dirty="0"/>
              <a:t>Simple software interfaces to the processor and peripherals, software re-use, reducing the time to market for new devices</a:t>
            </a:r>
          </a:p>
          <a:p>
            <a:r>
              <a:rPr lang="en-US" dirty="0"/>
              <a:t>Common approach for RTOS, </a:t>
            </a:r>
            <a:r>
              <a:rPr lang="en-US" dirty="0" err="1"/>
              <a:t>peripoheral</a:t>
            </a:r>
            <a:r>
              <a:rPr lang="en-US" dirty="0"/>
              <a:t> and middleware components.</a:t>
            </a:r>
          </a:p>
          <a:p>
            <a:r>
              <a:rPr lang="en-US" b="1" dirty="0"/>
              <a:t>CMSIS-Zone will simplify system resource and partitioning as it manages the configuration of multiple processors**</a:t>
            </a:r>
          </a:p>
          <a:p>
            <a:r>
              <a:rPr lang="en-US" b="0" i="0" dirty="0">
                <a:solidFill>
                  <a:srgbClr val="000000"/>
                </a:solidFill>
                <a:effectLst/>
                <a:latin typeface="Lucida Grande"/>
              </a:rPr>
              <a:t>Common API for real-time operating systems along with a reference implementation based on RTX. It enables software components that can work across multiple RTOS systems.</a:t>
            </a:r>
            <a:endParaRPr lang="en-US" b="1" i="0" dirty="0">
              <a:solidFill>
                <a:srgbClr val="000000"/>
              </a:solidFill>
              <a:effectLst/>
              <a:latin typeface="Lucida Grande"/>
            </a:endParaRPr>
          </a:p>
          <a:p>
            <a:r>
              <a:rPr lang="en-US" b="0" i="0" dirty="0">
                <a:solidFill>
                  <a:srgbClr val="000000"/>
                </a:solidFill>
                <a:effectLst/>
                <a:latin typeface="Lucida Grande"/>
              </a:rPr>
              <a:t>Compliant with ANSI C (C99) and C++ (C++03).</a:t>
            </a:r>
            <a:endParaRPr lang="en-US" b="1" dirty="0">
              <a:solidFill>
                <a:srgbClr val="000000"/>
              </a:solidFill>
              <a:latin typeface="Lucida Grande"/>
            </a:endParaRPr>
          </a:p>
          <a:p>
            <a:r>
              <a:rPr lang="en-US" b="0" i="0" dirty="0">
                <a:solidFill>
                  <a:srgbClr val="000000"/>
                </a:solidFill>
                <a:effectLst/>
                <a:latin typeface="Lucida Grande"/>
              </a:rPr>
              <a:t> provided free of charge by Arm under the </a:t>
            </a:r>
            <a:r>
              <a:rPr lang="en-US" b="0" i="0" u="none" strike="noStrike" dirty="0">
                <a:solidFill>
                  <a:srgbClr val="4464A5"/>
                </a:solidFill>
                <a:effectLst/>
                <a:latin typeface="Lucida Grande"/>
                <a:hlinkClick r:id="rId2"/>
              </a:rPr>
              <a:t>Apache 2.0 License</a:t>
            </a:r>
            <a:endParaRPr lang="en-US" b="1" dirty="0"/>
          </a:p>
        </p:txBody>
      </p:sp>
      <p:pic>
        <p:nvPicPr>
          <p:cNvPr id="5" name="Picture 4">
            <a:extLst>
              <a:ext uri="{FF2B5EF4-FFF2-40B4-BE49-F238E27FC236}">
                <a16:creationId xmlns:a16="http://schemas.microsoft.com/office/drawing/2014/main" id="{2F441976-33F6-4C24-BA41-678DC2E3A606}"/>
              </a:ext>
            </a:extLst>
          </p:cNvPr>
          <p:cNvPicPr>
            <a:picLocks noChangeAspect="1"/>
          </p:cNvPicPr>
          <p:nvPr/>
        </p:nvPicPr>
        <p:blipFill>
          <a:blip r:embed="rId3"/>
          <a:stretch>
            <a:fillRect/>
          </a:stretch>
        </p:blipFill>
        <p:spPr>
          <a:xfrm>
            <a:off x="2707270" y="3142888"/>
            <a:ext cx="7124700" cy="3257550"/>
          </a:xfrm>
          <a:prstGeom prst="rect">
            <a:avLst/>
          </a:prstGeom>
        </p:spPr>
      </p:pic>
    </p:spTree>
    <p:extLst>
      <p:ext uri="{BB962C8B-B14F-4D97-AF65-F5344CB8AC3E}">
        <p14:creationId xmlns:p14="http://schemas.microsoft.com/office/powerpoint/2010/main" val="2506368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E02F-C86C-4D1E-9578-6A48CAD01E6C}"/>
              </a:ext>
            </a:extLst>
          </p:cNvPr>
          <p:cNvSpPr>
            <a:spLocks noGrp="1"/>
          </p:cNvSpPr>
          <p:nvPr>
            <p:ph type="title"/>
          </p:nvPr>
        </p:nvSpPr>
        <p:spPr/>
        <p:txBody>
          <a:bodyPr/>
          <a:lstStyle/>
          <a:p>
            <a:r>
              <a:rPr lang="en-US" dirty="0"/>
              <a:t>Advantages</a:t>
            </a:r>
          </a:p>
        </p:txBody>
      </p:sp>
      <p:sp>
        <p:nvSpPr>
          <p:cNvPr id="3" name="Text Placeholder 2">
            <a:extLst>
              <a:ext uri="{FF2B5EF4-FFF2-40B4-BE49-F238E27FC236}">
                <a16:creationId xmlns:a16="http://schemas.microsoft.com/office/drawing/2014/main" id="{1490C297-D410-4DD1-ADF8-4CD8C587C511}"/>
              </a:ext>
            </a:extLst>
          </p:cNvPr>
          <p:cNvSpPr>
            <a:spLocks noGrp="1"/>
          </p:cNvSpPr>
          <p:nvPr>
            <p:ph type="body" sz="quarter" idx="10"/>
          </p:nvPr>
        </p:nvSpPr>
        <p:spPr/>
        <p:txBody>
          <a:bodyPr/>
          <a:lstStyle/>
          <a:p>
            <a:r>
              <a:rPr lang="en-US" b="0" i="0" dirty="0">
                <a:solidFill>
                  <a:srgbClr val="000000"/>
                </a:solidFill>
                <a:effectLst/>
                <a:latin typeface="Lucida Grande"/>
              </a:rPr>
              <a:t>From procedural-based 'C' code on small 8-/16-bit microcontrollers to </a:t>
            </a:r>
            <a:r>
              <a:rPr lang="en-US" b="0" i="0" dirty="0" err="1">
                <a:solidFill>
                  <a:srgbClr val="000000"/>
                </a:solidFill>
                <a:effectLst/>
                <a:latin typeface="Lucida Grande"/>
              </a:rPr>
              <a:t>nherently</a:t>
            </a:r>
            <a:r>
              <a:rPr lang="en-US" b="0" i="0" dirty="0">
                <a:solidFill>
                  <a:srgbClr val="000000"/>
                </a:solidFill>
                <a:effectLst/>
                <a:latin typeface="Lucida Grande"/>
              </a:rPr>
              <a:t> fostering structured code development which is enforced by the RTOS application programming interface (API).</a:t>
            </a:r>
          </a:p>
          <a:p>
            <a:r>
              <a:rPr lang="en-US" b="0" i="0" dirty="0">
                <a:solidFill>
                  <a:srgbClr val="000000"/>
                </a:solidFill>
                <a:effectLst/>
                <a:latin typeface="Lucida Grande"/>
              </a:rPr>
              <a:t>500 bytes of RAM and 5k bytes of code</a:t>
            </a:r>
            <a:r>
              <a:rPr lang="en-US" dirty="0">
                <a:solidFill>
                  <a:srgbClr val="000000"/>
                </a:solidFill>
                <a:latin typeface="Lucida Grande"/>
              </a:rPr>
              <a:t>, Flash memory is 512 k and 128 k RAM</a:t>
            </a:r>
          </a:p>
          <a:p>
            <a:r>
              <a:rPr lang="en-US" b="0" i="0" dirty="0">
                <a:solidFill>
                  <a:srgbClr val="000000"/>
                </a:solidFill>
                <a:effectLst/>
                <a:latin typeface="Lucida Grande"/>
              </a:rPr>
              <a:t>The RTOS itself consists of a scheduler which supports round-robin, pre-emptive and co-operative multitasking of program threads, as well as time and memory management services.</a:t>
            </a:r>
          </a:p>
          <a:p>
            <a:r>
              <a:rPr lang="en-US" dirty="0">
                <a:solidFill>
                  <a:srgbClr val="000000"/>
                </a:solidFill>
                <a:latin typeface="Lucida Grande"/>
              </a:rPr>
              <a:t>Debugging by thread isolation of faults.</a:t>
            </a:r>
          </a:p>
          <a:p>
            <a:r>
              <a:rPr lang="en-US" b="0" i="0" dirty="0">
                <a:solidFill>
                  <a:srgbClr val="000000"/>
                </a:solidFill>
                <a:effectLst/>
                <a:latin typeface="Lucida Grande"/>
              </a:rPr>
              <a:t> pre-emptive priority-based scheduling</a:t>
            </a:r>
            <a:endParaRPr lang="en-US" dirty="0"/>
          </a:p>
        </p:txBody>
      </p:sp>
    </p:spTree>
    <p:extLst>
      <p:ext uri="{BB962C8B-B14F-4D97-AF65-F5344CB8AC3E}">
        <p14:creationId xmlns:p14="http://schemas.microsoft.com/office/powerpoint/2010/main" val="3626637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6368-5F6F-491D-9720-605512B1B91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3214374-C2E0-480F-B7AC-CAF1684FC481}"/>
              </a:ext>
            </a:extLst>
          </p:cNvPr>
          <p:cNvSpPr>
            <a:spLocks noGrp="1"/>
          </p:cNvSpPr>
          <p:nvPr>
            <p:ph type="body" sz="quarter" idx="10"/>
          </p:nvPr>
        </p:nvSpPr>
        <p:spPr/>
        <p:txBody>
          <a:bodyPr/>
          <a:lstStyle/>
          <a:p>
            <a:r>
              <a:rPr lang="en-US" dirty="0"/>
              <a:t>Avoid dynamic allocation of </a:t>
            </a:r>
            <a:r>
              <a:rPr lang="en-US" dirty="0" err="1"/>
              <a:t>osObjects</a:t>
            </a:r>
            <a:r>
              <a:rPr lang="en-US" dirty="0"/>
              <a:t> as they could lead to memory fragmentation.</a:t>
            </a:r>
          </a:p>
          <a:p>
            <a:r>
              <a:rPr lang="en-US" dirty="0"/>
              <a:t>Multiple instances of the same code differentiated by arguments during their call, for example, the callback functions of the </a:t>
            </a:r>
            <a:r>
              <a:rPr lang="en-US" dirty="0" err="1"/>
              <a:t>ostimeouts</a:t>
            </a:r>
            <a:r>
              <a:rPr lang="en-US" dirty="0"/>
              <a:t> </a:t>
            </a:r>
          </a:p>
          <a:p>
            <a:r>
              <a:rPr lang="en-US" dirty="0"/>
              <a:t>Usage of virtual timers</a:t>
            </a:r>
          </a:p>
          <a:p>
            <a:r>
              <a:rPr lang="en-US" dirty="0"/>
              <a:t>To avoid priority inversion there is only one flag that sets if the temperature is accessible or not.</a:t>
            </a:r>
          </a:p>
          <a:p>
            <a:r>
              <a:rPr lang="en-US" dirty="0"/>
              <a:t>Nevertheless there are Data exchange objects that can be allocated for a more formal asynchronous method of communication. Message queue and mail queue. Memory pool is the transmission of a pointer. (Zero Copy Mailbox)</a:t>
            </a:r>
          </a:p>
        </p:txBody>
      </p:sp>
    </p:spTree>
    <p:extLst>
      <p:ext uri="{BB962C8B-B14F-4D97-AF65-F5344CB8AC3E}">
        <p14:creationId xmlns:p14="http://schemas.microsoft.com/office/powerpoint/2010/main" val="767182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757F-C020-46D4-A75D-14B62F70358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1E0981B-3CC4-45C4-A857-273C8860ED77}"/>
              </a:ext>
            </a:extLst>
          </p:cNvPr>
          <p:cNvSpPr>
            <a:spLocks noGrp="1"/>
          </p:cNvSpPr>
          <p:nvPr>
            <p:ph type="body" sz="quarter" idx="10"/>
          </p:nvPr>
        </p:nvSpPr>
        <p:spPr/>
        <p:txBody>
          <a:bodyPr/>
          <a:lstStyle/>
          <a:p>
            <a:r>
              <a:rPr lang="en-US" dirty="0"/>
              <a:t>Debugging Methods</a:t>
            </a:r>
          </a:p>
          <a:p>
            <a:pPr algn="l"/>
            <a:r>
              <a:rPr lang="en-US" b="0" i="0" dirty="0">
                <a:solidFill>
                  <a:srgbClr val="000000"/>
                </a:solidFill>
                <a:effectLst/>
                <a:latin typeface="Lucida Grande"/>
              </a:rPr>
              <a:t>It is also possible to monitor the maximum stack memory usage during run time. If you check the "Stack Usage Watermark" option, a pattern (0xCC) is written into each stack space. During runtime, this watermark is used to calculate the maximum memory usage. In Arm Keil MDK, this figure is reported in the threads section of the View - Watch Window - RTX RTOS window.</a:t>
            </a:r>
          </a:p>
          <a:p>
            <a:pPr algn="l"/>
            <a:r>
              <a:rPr lang="en-US" b="0" i="0" dirty="0">
                <a:solidFill>
                  <a:srgbClr val="000000"/>
                </a:solidFill>
                <a:effectLst/>
                <a:latin typeface="Lucida Grande"/>
              </a:rPr>
              <a:t>This section also allows us to select whether the threads are running in privileged or unprivileged mode. The last option allows us to define the processor operating mode for the user threads. If you want an easy life, leave this set to "privileged mode" and you will have full access to all the processor features. However, if you are writing a safety critical or secure application then "unprivileged mode" can be used to prevent thread access to critical processor registers limiting run time errors or attempts at intrusion.</a:t>
            </a:r>
          </a:p>
          <a:p>
            <a:r>
              <a:rPr lang="en-US" b="0" i="0" dirty="0">
                <a:solidFill>
                  <a:srgbClr val="000000"/>
                </a:solidFill>
                <a:effectLst/>
                <a:latin typeface="Courier New" panose="02070309020205020404" pitchFamily="49" charset="0"/>
              </a:rPr>
              <a:t>__WEAK uint32_t </a:t>
            </a:r>
            <a:r>
              <a:rPr lang="en-US" b="0" i="0" u="none" strike="noStrike" dirty="0" err="1">
                <a:solidFill>
                  <a:srgbClr val="4665A2"/>
                </a:solidFill>
                <a:effectLst/>
                <a:latin typeface="Courier New" panose="02070309020205020404" pitchFamily="49" charset="0"/>
                <a:hlinkClick r:id="rId2"/>
              </a:rPr>
              <a:t>osRtxErrorNotify</a:t>
            </a:r>
            <a:endParaRPr lang="en-US" dirty="0"/>
          </a:p>
        </p:txBody>
      </p:sp>
    </p:spTree>
    <p:extLst>
      <p:ext uri="{BB962C8B-B14F-4D97-AF65-F5344CB8AC3E}">
        <p14:creationId xmlns:p14="http://schemas.microsoft.com/office/powerpoint/2010/main" val="42764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type="body" sz="quarter" idx="10"/>
          </p:nvPr>
        </p:nvSpPr>
        <p:spPr>
          <a:prstGeom prst="rect">
            <a:avLst/>
          </a:prstGeom>
        </p:spPr>
        <p:txBody>
          <a:bodyPr/>
          <a:lstStyle/>
          <a:p>
            <a:pPr lvl="1"/>
            <a:r>
              <a:rPr lang="en-US" sz="2400" dirty="0"/>
              <a:t>ISO/IEC/IEEE 8802-3:2015, IEC 61158:1999-2000, IEC 61784-Part 2:2008, IEC/IEEE 60802 </a:t>
            </a:r>
          </a:p>
          <a:p>
            <a:pPr lvl="1"/>
            <a:r>
              <a:rPr lang="en-US" sz="2400" dirty="0"/>
              <a:t>Interoperability, less gateways</a:t>
            </a:r>
          </a:p>
          <a:p>
            <a:pPr lvl="1"/>
            <a:r>
              <a:rPr lang="en-US" sz="2400" dirty="0"/>
              <a:t>Directly device access through layers, reliable protocols</a:t>
            </a:r>
          </a:p>
        </p:txBody>
      </p:sp>
      <p:sp>
        <p:nvSpPr>
          <p:cNvPr id="5" name="TextBox 4">
            <a:extLst>
              <a:ext uri="{FF2B5EF4-FFF2-40B4-BE49-F238E27FC236}">
                <a16:creationId xmlns:a16="http://schemas.microsoft.com/office/drawing/2014/main" id="{3DCDBB1B-5C69-41C7-B7E8-A9D2A4BE2F5F}"/>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3</a:t>
            </a:r>
            <a:endParaRPr lang="en-US" dirty="0">
              <a:solidFill>
                <a:schemeClr val="accent1"/>
              </a:solidFill>
            </a:endParaRPr>
          </a:p>
        </p:txBody>
      </p:sp>
      <p:pic>
        <p:nvPicPr>
          <p:cNvPr id="7" name="Picture 6" descr="Diagram&#10;&#10;Description automatically generated">
            <a:extLst>
              <a:ext uri="{FF2B5EF4-FFF2-40B4-BE49-F238E27FC236}">
                <a16:creationId xmlns:a16="http://schemas.microsoft.com/office/drawing/2014/main" id="{D3EB3BC1-7B8D-4390-8256-FE748FCB4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248" y="2622365"/>
            <a:ext cx="5117359" cy="3297729"/>
          </a:xfrm>
          <a:prstGeom prst="rect">
            <a:avLst/>
          </a:prstGeom>
        </p:spPr>
      </p:pic>
      <p:sp>
        <p:nvSpPr>
          <p:cNvPr id="8" name="TextBox 7">
            <a:extLst>
              <a:ext uri="{FF2B5EF4-FFF2-40B4-BE49-F238E27FC236}">
                <a16:creationId xmlns:a16="http://schemas.microsoft.com/office/drawing/2014/main" id="{CC4E2C05-A8E5-4ABD-AE3C-1257128D10DD}"/>
              </a:ext>
            </a:extLst>
          </p:cNvPr>
          <p:cNvSpPr txBox="1"/>
          <p:nvPr/>
        </p:nvSpPr>
        <p:spPr>
          <a:xfrm>
            <a:off x="1314229" y="6175606"/>
            <a:ext cx="6548120" cy="646331"/>
          </a:xfrm>
          <a:prstGeom prst="rect">
            <a:avLst/>
          </a:prstGeom>
          <a:noFill/>
        </p:spPr>
        <p:txBody>
          <a:bodyPr wrap="square">
            <a:spAutoFit/>
          </a:bodyPr>
          <a:lstStyle/>
          <a:p>
            <a:br>
              <a:rPr lang="en-US" dirty="0"/>
            </a:br>
            <a:endParaRPr lang="en-US" dirty="0"/>
          </a:p>
        </p:txBody>
      </p:sp>
      <p:sp>
        <p:nvSpPr>
          <p:cNvPr id="6" name="TextBox 5">
            <a:extLst>
              <a:ext uri="{FF2B5EF4-FFF2-40B4-BE49-F238E27FC236}">
                <a16:creationId xmlns:a16="http://schemas.microsoft.com/office/drawing/2014/main" id="{22773A06-FAFF-4994-A2E4-7EC9CAEC17D7}"/>
              </a:ext>
            </a:extLst>
          </p:cNvPr>
          <p:cNvSpPr txBox="1"/>
          <p:nvPr/>
        </p:nvSpPr>
        <p:spPr>
          <a:xfrm>
            <a:off x="2654037" y="5793526"/>
            <a:ext cx="6883926" cy="646331"/>
          </a:xfrm>
          <a:prstGeom prst="rect">
            <a:avLst/>
          </a:prstGeom>
          <a:noFill/>
        </p:spPr>
        <p:txBody>
          <a:bodyPr wrap="square" rtlCol="0">
            <a:spAutoFit/>
          </a:bodyPr>
          <a:lstStyle/>
          <a:p>
            <a:r>
              <a:rPr lang="en-US" dirty="0"/>
              <a:t>Fig. Industry 4.0 a more flexible automation structure. Industrial Internet of Things, source from [SKJ18] </a:t>
            </a:r>
          </a:p>
        </p:txBody>
      </p:sp>
    </p:spTree>
    <p:extLst>
      <p:ext uri="{BB962C8B-B14F-4D97-AF65-F5344CB8AC3E}">
        <p14:creationId xmlns:p14="http://schemas.microsoft.com/office/powerpoint/2010/main" val="2095205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6" name="Text Placeholder 5"/>
          <p:cNvSpPr>
            <a:spLocks noGrp="1"/>
          </p:cNvSpPr>
          <p:nvPr>
            <p:ph type="body" sz="quarter" idx="10"/>
          </p:nvPr>
        </p:nvSpPr>
        <p:spPr/>
        <p:txBody>
          <a:bodyPr/>
          <a:lstStyle/>
          <a:p>
            <a:r>
              <a:rPr lang="en-US" dirty="0"/>
              <a:t>Duration: ~4 Months</a:t>
            </a:r>
          </a:p>
          <a:p>
            <a:r>
              <a:rPr lang="en-US" dirty="0"/>
              <a:t>Official start: 29.04	Final Presentation: 07.09 (Proposal)</a:t>
            </a:r>
          </a:p>
          <a:p>
            <a:endParaRPr lang="en-US" dirty="0"/>
          </a:p>
        </p:txBody>
      </p:sp>
      <p:pic>
        <p:nvPicPr>
          <p:cNvPr id="56" name="Picture 55"/>
          <p:cNvPicPr>
            <a:picLocks noChangeAspect="1"/>
          </p:cNvPicPr>
          <p:nvPr/>
        </p:nvPicPr>
        <p:blipFill>
          <a:blip r:embed="rId2"/>
          <a:stretch>
            <a:fillRect/>
          </a:stretch>
        </p:blipFill>
        <p:spPr>
          <a:xfrm>
            <a:off x="1535459" y="2048808"/>
            <a:ext cx="9136937" cy="4364692"/>
          </a:xfrm>
          <a:prstGeom prst="rect">
            <a:avLst/>
          </a:prstGeom>
        </p:spPr>
      </p:pic>
      <p:sp>
        <p:nvSpPr>
          <p:cNvPr id="5" name="TextBox 4">
            <a:extLst>
              <a:ext uri="{FF2B5EF4-FFF2-40B4-BE49-F238E27FC236}">
                <a16:creationId xmlns:a16="http://schemas.microsoft.com/office/drawing/2014/main" id="{5503A6CD-BB37-4FC9-B422-C48FABB62D89}"/>
              </a:ext>
            </a:extLst>
          </p:cNvPr>
          <p:cNvSpPr txBox="1"/>
          <p:nvPr/>
        </p:nvSpPr>
        <p:spPr>
          <a:xfrm>
            <a:off x="11390243" y="6241774"/>
            <a:ext cx="377912" cy="369332"/>
          </a:xfrm>
          <a:prstGeom prst="rect">
            <a:avLst/>
          </a:prstGeom>
          <a:noFill/>
        </p:spPr>
        <p:txBody>
          <a:bodyPr wrap="square" rtlCol="0">
            <a:spAutoFit/>
          </a:bodyPr>
          <a:lstStyle/>
          <a:p>
            <a:r>
              <a:rPr lang="en-US" dirty="0">
                <a:solidFill>
                  <a:schemeClr val="accent1"/>
                </a:solidFill>
              </a:rPr>
              <a:t>12</a:t>
            </a:r>
          </a:p>
        </p:txBody>
      </p:sp>
    </p:spTree>
    <p:extLst>
      <p:ext uri="{BB962C8B-B14F-4D97-AF65-F5344CB8AC3E}">
        <p14:creationId xmlns:p14="http://schemas.microsoft.com/office/powerpoint/2010/main" val="3745029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4E25-D35F-49F2-9D82-9E00E7688B23}"/>
              </a:ext>
            </a:extLst>
          </p:cNvPr>
          <p:cNvSpPr>
            <a:spLocks noGrp="1"/>
          </p:cNvSpPr>
          <p:nvPr>
            <p:ph type="title"/>
          </p:nvPr>
        </p:nvSpPr>
        <p:spPr/>
        <p:txBody>
          <a:bodyPr/>
          <a:lstStyle/>
          <a:p>
            <a:r>
              <a:rPr lang="en-US" dirty="0"/>
              <a:t>Technical notes</a:t>
            </a:r>
          </a:p>
        </p:txBody>
      </p:sp>
      <p:sp>
        <p:nvSpPr>
          <p:cNvPr id="3" name="Text Placeholder 2">
            <a:extLst>
              <a:ext uri="{FF2B5EF4-FFF2-40B4-BE49-F238E27FC236}">
                <a16:creationId xmlns:a16="http://schemas.microsoft.com/office/drawing/2014/main" id="{5BE26858-F71B-42E8-885A-D9D6AA4076C7}"/>
              </a:ext>
            </a:extLst>
          </p:cNvPr>
          <p:cNvSpPr>
            <a:spLocks noGrp="1"/>
          </p:cNvSpPr>
          <p:nvPr>
            <p:ph type="body" sz="quarter" idx="10"/>
          </p:nvPr>
        </p:nvSpPr>
        <p:spPr>
          <a:xfrm>
            <a:off x="423844" y="1268139"/>
            <a:ext cx="4774321" cy="5252119"/>
          </a:xfrm>
        </p:spPr>
        <p:txBody>
          <a:bodyPr/>
          <a:lstStyle/>
          <a:p>
            <a:r>
              <a:rPr lang="en-US" dirty="0"/>
              <a:t>NUCLEO-F446ZE</a:t>
            </a:r>
          </a:p>
          <a:p>
            <a:pPr lvl="1"/>
            <a:r>
              <a:rPr lang="en-US" dirty="0"/>
              <a:t>ARM®32-bit Cortex®-M4 + FPU + </a:t>
            </a:r>
            <a:r>
              <a:rPr lang="en-US" dirty="0" err="1"/>
              <a:t>Chrom</a:t>
            </a:r>
            <a:r>
              <a:rPr lang="en-US" dirty="0"/>
              <a:t>-ART™ Accelerator</a:t>
            </a:r>
          </a:p>
          <a:p>
            <a:pPr lvl="1"/>
            <a:r>
              <a:rPr lang="en-US" dirty="0"/>
              <a:t>Up to 180MHz CPU frequency</a:t>
            </a:r>
          </a:p>
          <a:p>
            <a:pPr lvl="1"/>
            <a:r>
              <a:rPr lang="en-US" dirty="0"/>
              <a:t>512 kB of Flash memory</a:t>
            </a:r>
          </a:p>
          <a:p>
            <a:pPr lvl="1"/>
            <a:r>
              <a:rPr lang="en-US" dirty="0"/>
              <a:t>128 KB of SRAM</a:t>
            </a:r>
          </a:p>
          <a:p>
            <a:pPr lvl="1"/>
            <a:r>
              <a:rPr lang="en-US" dirty="0"/>
              <a:t>General-purpose DMA</a:t>
            </a:r>
          </a:p>
          <a:p>
            <a:pPr lvl="1"/>
            <a:r>
              <a:rPr lang="en-US" dirty="0"/>
              <a:t>Up to 17 timers</a:t>
            </a:r>
          </a:p>
          <a:p>
            <a:pPr lvl="1"/>
            <a:r>
              <a:rPr lang="en-US" dirty="0"/>
              <a:t>Up to 4 × I2 C interfaces (</a:t>
            </a:r>
            <a:r>
              <a:rPr lang="en-US" dirty="0" err="1"/>
              <a:t>SMBus</a:t>
            </a:r>
            <a:r>
              <a:rPr lang="en-US" dirty="0"/>
              <a:t>/</a:t>
            </a:r>
            <a:r>
              <a:rPr lang="en-US" dirty="0" err="1"/>
              <a:t>PMBus</a:t>
            </a:r>
            <a:r>
              <a:rPr lang="en-US" dirty="0"/>
              <a:t>)</a:t>
            </a:r>
          </a:p>
          <a:p>
            <a:pPr lvl="1"/>
            <a:r>
              <a:rPr lang="en-US" dirty="0"/>
              <a:t>Up to 4 USARTs/2 UARTs</a:t>
            </a:r>
          </a:p>
          <a:p>
            <a:pPr lvl="1"/>
            <a:r>
              <a:rPr lang="en-US" dirty="0"/>
              <a:t>Up to 4 SPIs</a:t>
            </a:r>
          </a:p>
          <a:p>
            <a:pPr lvl="1"/>
            <a:r>
              <a:rPr lang="en-US" dirty="0"/>
              <a:t>2 × CAN (2.0B Active)</a:t>
            </a:r>
          </a:p>
          <a:p>
            <a:pPr lvl="1"/>
            <a:r>
              <a:rPr lang="en-US" dirty="0"/>
              <a:t>USB 2.0 full-speed device/host/OTG controller with on-chip PHY</a:t>
            </a:r>
          </a:p>
          <a:p>
            <a:pPr marL="0" indent="0">
              <a:buNone/>
            </a:pPr>
            <a:endParaRPr lang="en-US" dirty="0"/>
          </a:p>
        </p:txBody>
      </p:sp>
      <p:sp>
        <p:nvSpPr>
          <p:cNvPr id="4" name="TextBox 3">
            <a:extLst>
              <a:ext uri="{FF2B5EF4-FFF2-40B4-BE49-F238E27FC236}">
                <a16:creationId xmlns:a16="http://schemas.microsoft.com/office/drawing/2014/main" id="{F5EFAAE5-72B1-4C79-AE24-4F3142FED60A}"/>
              </a:ext>
            </a:extLst>
          </p:cNvPr>
          <p:cNvSpPr txBox="1"/>
          <p:nvPr/>
        </p:nvSpPr>
        <p:spPr>
          <a:xfrm>
            <a:off x="11390243" y="6241774"/>
            <a:ext cx="377912" cy="369332"/>
          </a:xfrm>
          <a:prstGeom prst="rect">
            <a:avLst/>
          </a:prstGeom>
          <a:noFill/>
        </p:spPr>
        <p:txBody>
          <a:bodyPr wrap="square" rtlCol="0">
            <a:spAutoFit/>
          </a:bodyPr>
          <a:lstStyle/>
          <a:p>
            <a:r>
              <a:rPr lang="en-US" dirty="0">
                <a:solidFill>
                  <a:schemeClr val="accent1"/>
                </a:solidFill>
              </a:rPr>
              <a:t>13</a:t>
            </a:r>
          </a:p>
        </p:txBody>
      </p:sp>
      <p:sp>
        <p:nvSpPr>
          <p:cNvPr id="6" name="Text Placeholder 2">
            <a:extLst>
              <a:ext uri="{FF2B5EF4-FFF2-40B4-BE49-F238E27FC236}">
                <a16:creationId xmlns:a16="http://schemas.microsoft.com/office/drawing/2014/main" id="{4C8ECE16-1ECD-490F-956F-7CA0007EC0D8}"/>
              </a:ext>
            </a:extLst>
          </p:cNvPr>
          <p:cNvSpPr txBox="1">
            <a:spLocks/>
          </p:cNvSpPr>
          <p:nvPr/>
        </p:nvSpPr>
        <p:spPr>
          <a:xfrm>
            <a:off x="5907043" y="1263495"/>
            <a:ext cx="4774321" cy="5252119"/>
          </a:xfrm>
          <a:prstGeom prst="rect">
            <a:avLst/>
          </a:prstGeom>
        </p:spPr>
        <p:txBody>
          <a:bodyPr/>
          <a:lstStyle>
            <a:lvl1pPr marL="342900" indent="-342900" algn="l" defTabSz="914400" rtl="0" eaLnBrk="1" latinLnBrk="0" hangingPunct="1">
              <a:spcBef>
                <a:spcPct val="20000"/>
              </a:spcBef>
              <a:buFont typeface="Calibri Light" panose="020F030202020403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Calibri Light" panose="020F030202020403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SOES is an </a:t>
            </a:r>
            <a:r>
              <a:rPr lang="en-US" dirty="0" err="1"/>
              <a:t>EtherCAT</a:t>
            </a:r>
            <a:r>
              <a:rPr lang="en-US" dirty="0"/>
              <a:t> slave stack</a:t>
            </a:r>
          </a:p>
          <a:p>
            <a:pPr lvl="1"/>
            <a:r>
              <a:rPr lang="en-US" dirty="0"/>
              <a:t>Address offset based HAL for easy ESC read/write access via any interface</a:t>
            </a:r>
          </a:p>
          <a:p>
            <a:pPr lvl="1"/>
            <a:r>
              <a:rPr lang="en-US" dirty="0"/>
              <a:t>Polling for interrupts</a:t>
            </a:r>
          </a:p>
          <a:p>
            <a:pPr marL="0" indent="0">
              <a:buNone/>
            </a:pPr>
            <a:endParaRPr lang="en-US" dirty="0"/>
          </a:p>
          <a:p>
            <a:pPr lvl="1"/>
            <a:r>
              <a:rPr lang="en-US" dirty="0" err="1"/>
              <a:t>EtherCAT</a:t>
            </a:r>
            <a:r>
              <a:rPr lang="en-US" dirty="0"/>
              <a:t> State Machine</a:t>
            </a:r>
          </a:p>
          <a:p>
            <a:pPr lvl="1"/>
            <a:r>
              <a:rPr lang="en-US" dirty="0"/>
              <a:t>Mailbox Interfaces</a:t>
            </a:r>
          </a:p>
          <a:p>
            <a:pPr lvl="1"/>
            <a:r>
              <a:rPr lang="en-US" dirty="0"/>
              <a:t>Protocols</a:t>
            </a:r>
          </a:p>
          <a:p>
            <a:pPr lvl="1"/>
            <a:r>
              <a:rPr lang="en-US" dirty="0" err="1"/>
              <a:t>CoE</a:t>
            </a:r>
            <a:endParaRPr lang="en-US" dirty="0"/>
          </a:p>
          <a:p>
            <a:pPr lvl="1"/>
            <a:r>
              <a:rPr lang="en-US" dirty="0" err="1"/>
              <a:t>FoE</a:t>
            </a:r>
            <a:r>
              <a:rPr lang="en-US" dirty="0"/>
              <a:t> + bootstrap template</a:t>
            </a:r>
          </a:p>
          <a:p>
            <a:pPr lvl="1"/>
            <a:endParaRPr lang="en-US" dirty="0"/>
          </a:p>
          <a:p>
            <a:r>
              <a:rPr lang="en-US" dirty="0"/>
              <a:t>Build up the SII-EEPROM Data-Layout</a:t>
            </a:r>
          </a:p>
          <a:p>
            <a:r>
              <a:rPr lang="en-US" dirty="0"/>
              <a:t>ESI-file</a:t>
            </a:r>
          </a:p>
          <a:p>
            <a:r>
              <a:rPr lang="en-US" dirty="0"/>
              <a:t>Port the Libraries to the STM32 using HAL</a:t>
            </a:r>
          </a:p>
          <a:p>
            <a:r>
              <a:rPr lang="en-US" dirty="0" err="1"/>
              <a:t>FreeRTOS</a:t>
            </a:r>
            <a:r>
              <a:rPr lang="en-US" dirty="0"/>
              <a:t>:  Hardware Requirements	&gt;64KB RAM</a:t>
            </a:r>
          </a:p>
        </p:txBody>
      </p:sp>
    </p:spTree>
    <p:extLst>
      <p:ext uri="{BB962C8B-B14F-4D97-AF65-F5344CB8AC3E}">
        <p14:creationId xmlns:p14="http://schemas.microsoft.com/office/powerpoint/2010/main" val="856368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Main topics</a:t>
            </a:r>
            <a:endParaRPr lang="en-US" dirty="0"/>
          </a:p>
        </p:txBody>
      </p:sp>
      <p:sp>
        <p:nvSpPr>
          <p:cNvPr id="3" name="Content Placeholder 2"/>
          <p:cNvSpPr>
            <a:spLocks noGrp="1"/>
          </p:cNvSpPr>
          <p:nvPr>
            <p:ph type="body" sz="quarter" idx="10"/>
          </p:nvPr>
        </p:nvSpPr>
        <p:spPr/>
        <p:txBody>
          <a:bodyPr>
            <a:normAutofit/>
          </a:bodyPr>
          <a:lstStyle/>
          <a:p>
            <a:r>
              <a:rPr lang="de-DE" dirty="0"/>
              <a:t>Programming of software for embedded systems</a:t>
            </a:r>
          </a:p>
          <a:p>
            <a:pPr lvl="1"/>
            <a:r>
              <a:rPr lang="de-DE" dirty="0"/>
              <a:t>STM32 MCUs with ARM architecture</a:t>
            </a:r>
          </a:p>
          <a:p>
            <a:pPr lvl="1"/>
            <a:r>
              <a:rPr lang="de-DE" dirty="0"/>
              <a:t>Communication Interfaces </a:t>
            </a:r>
            <a:r>
              <a:rPr lang="en-US" dirty="0"/>
              <a:t>(UART, I2C, </a:t>
            </a:r>
            <a:r>
              <a:rPr lang="en-US" dirty="0" err="1"/>
              <a:t>BiSS</a:t>
            </a:r>
            <a:r>
              <a:rPr lang="en-US" dirty="0"/>
              <a:t>, SPI)</a:t>
            </a:r>
          </a:p>
          <a:p>
            <a:pPr lvl="1"/>
            <a:r>
              <a:rPr lang="en-US" dirty="0"/>
              <a:t>Real Time tools (</a:t>
            </a:r>
            <a:r>
              <a:rPr lang="en-US" dirty="0" err="1"/>
              <a:t>FreeRTOS</a:t>
            </a:r>
            <a:r>
              <a:rPr lang="en-US" dirty="0"/>
              <a:t> - CMSIS)</a:t>
            </a:r>
          </a:p>
          <a:p>
            <a:r>
              <a:rPr lang="en-US" dirty="0"/>
              <a:t>Programming with industrial tools</a:t>
            </a:r>
          </a:p>
          <a:p>
            <a:pPr lvl="1"/>
            <a:r>
              <a:rPr lang="en-US" dirty="0"/>
              <a:t>Integration of an industrial protocol software stack into RTOS (SOES)</a:t>
            </a:r>
          </a:p>
          <a:p>
            <a:pPr lvl="1"/>
            <a:r>
              <a:rPr lang="en-US" dirty="0"/>
              <a:t>RT Ethernet Industrial Protocols (</a:t>
            </a:r>
            <a:r>
              <a:rPr lang="en-US" dirty="0" err="1"/>
              <a:t>EtherCAT</a:t>
            </a:r>
            <a:r>
              <a:rPr lang="en-US" dirty="0"/>
              <a:t>)</a:t>
            </a:r>
          </a:p>
          <a:p>
            <a:r>
              <a:rPr lang="en-US" dirty="0"/>
              <a:t>External configurations</a:t>
            </a:r>
          </a:p>
          <a:p>
            <a:pPr lvl="1"/>
            <a:r>
              <a:rPr lang="en-US" dirty="0" err="1"/>
              <a:t>EtherCAT</a:t>
            </a:r>
            <a:r>
              <a:rPr lang="en-US" dirty="0"/>
              <a:t> Host (</a:t>
            </a:r>
            <a:r>
              <a:rPr lang="en-US" dirty="0" err="1"/>
              <a:t>Beckhoff</a:t>
            </a:r>
            <a:r>
              <a:rPr lang="en-US" dirty="0"/>
              <a:t>)</a:t>
            </a:r>
          </a:p>
          <a:p>
            <a:r>
              <a:rPr lang="en-US" dirty="0"/>
              <a:t>External documentations</a:t>
            </a:r>
          </a:p>
          <a:p>
            <a:pPr lvl="1"/>
            <a:r>
              <a:rPr lang="en-US" dirty="0"/>
              <a:t>TSN Industrial profile specification 2019</a:t>
            </a:r>
          </a:p>
        </p:txBody>
      </p:sp>
      <p:sp>
        <p:nvSpPr>
          <p:cNvPr id="4" name="TextBox 3">
            <a:extLst>
              <a:ext uri="{FF2B5EF4-FFF2-40B4-BE49-F238E27FC236}">
                <a16:creationId xmlns:a16="http://schemas.microsoft.com/office/drawing/2014/main" id="{28BCC2B0-C623-4D40-87E8-110A3357AC2F}"/>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14</a:t>
            </a:r>
            <a:endParaRPr lang="en-US" dirty="0">
              <a:solidFill>
                <a:schemeClr val="accent1"/>
              </a:solidFill>
            </a:endParaRPr>
          </a:p>
        </p:txBody>
      </p:sp>
    </p:spTree>
    <p:extLst>
      <p:ext uri="{BB962C8B-B14F-4D97-AF65-F5344CB8AC3E}">
        <p14:creationId xmlns:p14="http://schemas.microsoft.com/office/powerpoint/2010/main" val="791520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986B-19E1-400E-8B19-1C6519A35451}"/>
              </a:ext>
            </a:extLst>
          </p:cNvPr>
          <p:cNvSpPr>
            <a:spLocks noGrp="1"/>
          </p:cNvSpPr>
          <p:nvPr>
            <p:ph type="title"/>
          </p:nvPr>
        </p:nvSpPr>
        <p:spPr/>
        <p:txBody>
          <a:bodyPr/>
          <a:lstStyle/>
          <a:p>
            <a:r>
              <a:rPr lang="en-US" dirty="0"/>
              <a:t>Extra</a:t>
            </a:r>
          </a:p>
        </p:txBody>
      </p:sp>
      <p:sp>
        <p:nvSpPr>
          <p:cNvPr id="3" name="Text Placeholder 2">
            <a:extLst>
              <a:ext uri="{FF2B5EF4-FFF2-40B4-BE49-F238E27FC236}">
                <a16:creationId xmlns:a16="http://schemas.microsoft.com/office/drawing/2014/main" id="{EA8F565F-6FC9-44EF-B1C9-AA8F93A2F7D6}"/>
              </a:ext>
            </a:extLst>
          </p:cNvPr>
          <p:cNvSpPr>
            <a:spLocks noGrp="1"/>
          </p:cNvSpPr>
          <p:nvPr>
            <p:ph type="body" sz="quarter" idx="10"/>
          </p:nvPr>
        </p:nvSpPr>
        <p:spPr/>
        <p:txBody>
          <a:bodyPr/>
          <a:lstStyle/>
          <a:p>
            <a:endParaRPr lang="en-US" dirty="0"/>
          </a:p>
        </p:txBody>
      </p:sp>
      <p:pic>
        <p:nvPicPr>
          <p:cNvPr id="5" name="Picture 4">
            <a:extLst>
              <a:ext uri="{FF2B5EF4-FFF2-40B4-BE49-F238E27FC236}">
                <a16:creationId xmlns:a16="http://schemas.microsoft.com/office/drawing/2014/main" id="{D41A3FE7-464B-407A-9C55-05012D7FFBB4}"/>
              </a:ext>
            </a:extLst>
          </p:cNvPr>
          <p:cNvPicPr>
            <a:picLocks noChangeAspect="1"/>
          </p:cNvPicPr>
          <p:nvPr/>
        </p:nvPicPr>
        <p:blipFill>
          <a:blip r:embed="rId2"/>
          <a:stretch>
            <a:fillRect/>
          </a:stretch>
        </p:blipFill>
        <p:spPr>
          <a:xfrm>
            <a:off x="3281362" y="1414462"/>
            <a:ext cx="5629275" cy="4029075"/>
          </a:xfrm>
          <a:prstGeom prst="rect">
            <a:avLst/>
          </a:prstGeom>
        </p:spPr>
      </p:pic>
    </p:spTree>
    <p:extLst>
      <p:ext uri="{BB962C8B-B14F-4D97-AF65-F5344CB8AC3E}">
        <p14:creationId xmlns:p14="http://schemas.microsoft.com/office/powerpoint/2010/main" val="3380529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C95D-14CE-4953-A4D2-AC64E9ADFD2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78B2055-01A7-43FC-8689-937BA7B4557A}"/>
              </a:ext>
            </a:extLst>
          </p:cNvPr>
          <p:cNvSpPr>
            <a:spLocks noGrp="1"/>
          </p:cNvSpPr>
          <p:nvPr>
            <p:ph type="body" sz="quarter" idx="10"/>
          </p:nvPr>
        </p:nvSpPr>
        <p:spPr/>
        <p:txBody>
          <a:bodyPr/>
          <a:lstStyle/>
          <a:p>
            <a:r>
              <a:rPr lang="en-US" dirty="0"/>
              <a:t>LAN9252 Structure, reference 9, datasheet</a:t>
            </a:r>
          </a:p>
        </p:txBody>
      </p:sp>
      <p:pic>
        <p:nvPicPr>
          <p:cNvPr id="5" name="Picture 4">
            <a:extLst>
              <a:ext uri="{FF2B5EF4-FFF2-40B4-BE49-F238E27FC236}">
                <a16:creationId xmlns:a16="http://schemas.microsoft.com/office/drawing/2014/main" id="{0234BBCF-4562-4853-BCCE-31E87007ECEA}"/>
              </a:ext>
            </a:extLst>
          </p:cNvPr>
          <p:cNvPicPr>
            <a:picLocks noChangeAspect="1"/>
          </p:cNvPicPr>
          <p:nvPr/>
        </p:nvPicPr>
        <p:blipFill>
          <a:blip r:embed="rId2"/>
          <a:stretch>
            <a:fillRect/>
          </a:stretch>
        </p:blipFill>
        <p:spPr>
          <a:xfrm>
            <a:off x="414879" y="1646616"/>
            <a:ext cx="11820525" cy="5038725"/>
          </a:xfrm>
          <a:prstGeom prst="rect">
            <a:avLst/>
          </a:prstGeom>
        </p:spPr>
      </p:pic>
    </p:spTree>
    <p:extLst>
      <p:ext uri="{BB962C8B-B14F-4D97-AF65-F5344CB8AC3E}">
        <p14:creationId xmlns:p14="http://schemas.microsoft.com/office/powerpoint/2010/main" val="3108289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4545-68B1-4A83-9F5B-B3833A4104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83403EE-B8A2-4E0C-B5BB-B679201F1DD1}"/>
              </a:ext>
            </a:extLst>
          </p:cNvPr>
          <p:cNvSpPr>
            <a:spLocks noGrp="1"/>
          </p:cNvSpPr>
          <p:nvPr>
            <p:ph type="body" sz="quarter" idx="10"/>
          </p:nvPr>
        </p:nvSpPr>
        <p:spPr/>
        <p:txBody>
          <a:bodyPr/>
          <a:lstStyle/>
          <a:p>
            <a:r>
              <a:rPr lang="en-US" dirty="0" err="1"/>
              <a:t>Referemce</a:t>
            </a:r>
            <a:r>
              <a:rPr lang="en-US" dirty="0"/>
              <a:t>: </a:t>
            </a:r>
            <a:r>
              <a:rPr lang="en-US" dirty="0">
                <a:hlinkClick r:id="rId2"/>
              </a:rPr>
              <a:t>https://arm-software.github.io/CMSIS_5/General/html/index.html</a:t>
            </a:r>
            <a:endParaRPr lang="en-US" dirty="0"/>
          </a:p>
          <a:p>
            <a:r>
              <a:rPr lang="en-US" b="0" i="0" dirty="0">
                <a:solidFill>
                  <a:srgbClr val="333333"/>
                </a:solidFill>
                <a:effectLst/>
                <a:latin typeface="Arial" panose="020B0604020202020204" pitchFamily="34" charset="0"/>
              </a:rPr>
              <a:t>D. </a:t>
            </a:r>
            <a:r>
              <a:rPr lang="en-US" b="0" i="0" dirty="0" err="1">
                <a:solidFill>
                  <a:srgbClr val="333333"/>
                </a:solidFill>
                <a:effectLst/>
                <a:latin typeface="Arial" panose="020B0604020202020204" pitchFamily="34" charset="0"/>
              </a:rPr>
              <a:t>Fedasyuk</a:t>
            </a:r>
            <a:r>
              <a:rPr lang="en-US" b="0" i="0" dirty="0">
                <a:solidFill>
                  <a:srgbClr val="333333"/>
                </a:solidFill>
                <a:effectLst/>
                <a:latin typeface="Arial" panose="020B0604020202020204" pitchFamily="34" charset="0"/>
              </a:rPr>
              <a:t>, R. </a:t>
            </a:r>
            <a:r>
              <a:rPr lang="en-US" b="0" i="0" dirty="0" err="1">
                <a:solidFill>
                  <a:srgbClr val="333333"/>
                </a:solidFill>
                <a:effectLst/>
                <a:latin typeface="Arial" panose="020B0604020202020204" pitchFamily="34" charset="0"/>
              </a:rPr>
              <a:t>Chopey</a:t>
            </a:r>
            <a:r>
              <a:rPr lang="en-US" b="0" i="0" dirty="0">
                <a:solidFill>
                  <a:srgbClr val="333333"/>
                </a:solidFill>
                <a:effectLst/>
                <a:latin typeface="Arial" panose="020B0604020202020204" pitchFamily="34" charset="0"/>
              </a:rPr>
              <a:t> and B. </a:t>
            </a:r>
            <a:r>
              <a:rPr lang="en-US" b="0" i="0" dirty="0" err="1">
                <a:solidFill>
                  <a:srgbClr val="333333"/>
                </a:solidFill>
                <a:effectLst/>
                <a:latin typeface="Arial" panose="020B0604020202020204" pitchFamily="34" charset="0"/>
              </a:rPr>
              <a:t>Knysh</a:t>
            </a:r>
            <a:r>
              <a:rPr lang="en-US" b="0" i="0" dirty="0">
                <a:solidFill>
                  <a:srgbClr val="333333"/>
                </a:solidFill>
                <a:effectLst/>
                <a:latin typeface="Arial" panose="020B0604020202020204" pitchFamily="34" charset="0"/>
              </a:rPr>
              <a:t>, "Architecture of a tool for automated testing the worst-case execution time of real-time embedded systems' firmware," </a:t>
            </a:r>
            <a:r>
              <a:rPr lang="en-US" b="0" i="1" dirty="0">
                <a:solidFill>
                  <a:srgbClr val="333333"/>
                </a:solidFill>
                <a:effectLst/>
                <a:latin typeface="Arial" panose="020B0604020202020204" pitchFamily="34" charset="0"/>
              </a:rPr>
              <a:t>2017 14th International Conference The Experience of Designing and Application of CAD Systems in Microelectronics (CADSM)</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Lviv</a:t>
            </a:r>
            <a:r>
              <a:rPr lang="en-US" b="0" i="0" dirty="0">
                <a:solidFill>
                  <a:srgbClr val="333333"/>
                </a:solidFill>
                <a:effectLst/>
                <a:latin typeface="Arial" panose="020B0604020202020204" pitchFamily="34" charset="0"/>
              </a:rPr>
              <a:t>, 2017, pp. 278-281, </a:t>
            </a:r>
            <a:r>
              <a:rPr lang="en-US" b="0" i="0" dirty="0" err="1">
                <a:solidFill>
                  <a:srgbClr val="333333"/>
                </a:solidFill>
                <a:effectLst/>
                <a:latin typeface="Arial" panose="020B0604020202020204" pitchFamily="34" charset="0"/>
              </a:rPr>
              <a:t>doi</a:t>
            </a:r>
            <a:r>
              <a:rPr lang="en-US" b="0" i="0" dirty="0">
                <a:solidFill>
                  <a:srgbClr val="333333"/>
                </a:solidFill>
                <a:effectLst/>
                <a:latin typeface="Arial" panose="020B0604020202020204" pitchFamily="34" charset="0"/>
              </a:rPr>
              <a:t>: 10.1109/CADSM.2017.7916134.</a:t>
            </a:r>
          </a:p>
          <a:p>
            <a:endParaRPr lang="en-US" dirty="0"/>
          </a:p>
        </p:txBody>
      </p:sp>
    </p:spTree>
    <p:extLst>
      <p:ext uri="{BB962C8B-B14F-4D97-AF65-F5344CB8AC3E}">
        <p14:creationId xmlns:p14="http://schemas.microsoft.com/office/powerpoint/2010/main" val="75674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B6DE-9707-4A25-B897-BECB3E67599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ABF34AF-573A-40DE-A661-89845B88F007}"/>
              </a:ext>
            </a:extLst>
          </p:cNvPr>
          <p:cNvSpPr>
            <a:spLocks noGrp="1"/>
          </p:cNvSpPr>
          <p:nvPr>
            <p:ph type="body" sz="quarter" idx="10"/>
          </p:nvPr>
        </p:nvSpPr>
        <p:spPr/>
        <p:txBody>
          <a:bodyPr/>
          <a:lstStyle/>
          <a:p>
            <a:r>
              <a:rPr lang="en-US" sz="1800" dirty="0"/>
              <a:t>Open industrial protocol</a:t>
            </a:r>
          </a:p>
          <a:p>
            <a:r>
              <a:rPr lang="en-US" dirty="0" err="1"/>
              <a:t>EtherCAT</a:t>
            </a:r>
            <a:r>
              <a:rPr lang="en-US" dirty="0"/>
              <a:t> protocol, with several applications in robotics and industrial distributed applications.</a:t>
            </a:r>
          </a:p>
          <a:p>
            <a:r>
              <a:rPr lang="en-US" sz="1800" dirty="0"/>
              <a:t>Industrial:</a:t>
            </a:r>
          </a:p>
          <a:p>
            <a:r>
              <a:rPr lang="en-US" sz="1800" dirty="0"/>
              <a:t>Control loops in robotics:</a:t>
            </a:r>
          </a:p>
          <a:p>
            <a:r>
              <a:rPr lang="en-US" dirty="0"/>
              <a:t>Robotics RT-frameworks:</a:t>
            </a:r>
            <a:endParaRPr lang="en-US" sz="1800" dirty="0"/>
          </a:p>
          <a:p>
            <a:endParaRPr lang="en-US" dirty="0"/>
          </a:p>
        </p:txBody>
      </p:sp>
      <p:pic>
        <p:nvPicPr>
          <p:cNvPr id="5" name="Picture 4" descr="Diagram, timeline&#10;&#10;Description automatically generated">
            <a:extLst>
              <a:ext uri="{FF2B5EF4-FFF2-40B4-BE49-F238E27FC236}">
                <a16:creationId xmlns:a16="http://schemas.microsoft.com/office/drawing/2014/main" id="{73060F2F-8B0D-4980-B4F7-D666DE1C1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800" y="2267179"/>
            <a:ext cx="5368713" cy="3822012"/>
          </a:xfrm>
          <a:prstGeom prst="rect">
            <a:avLst/>
          </a:prstGeom>
        </p:spPr>
      </p:pic>
      <p:sp>
        <p:nvSpPr>
          <p:cNvPr id="7" name="Rectangle 6">
            <a:extLst>
              <a:ext uri="{FF2B5EF4-FFF2-40B4-BE49-F238E27FC236}">
                <a16:creationId xmlns:a16="http://schemas.microsoft.com/office/drawing/2014/main" id="{AA7C838D-B90A-4FCF-9A85-92DFE04F1AA0}"/>
              </a:ext>
            </a:extLst>
          </p:cNvPr>
          <p:cNvSpPr/>
          <p:nvPr/>
        </p:nvSpPr>
        <p:spPr>
          <a:xfrm>
            <a:off x="7376160" y="4374258"/>
            <a:ext cx="643996" cy="370461"/>
          </a:xfrm>
          <a:prstGeom prst="rect">
            <a:avLst/>
          </a:prstGeom>
          <a:solidFill>
            <a:srgbClr val="92D05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A15EB01-89F7-4B71-BDDC-E5C4EC7BD780}"/>
              </a:ext>
            </a:extLst>
          </p:cNvPr>
          <p:cNvSpPr/>
          <p:nvPr/>
        </p:nvSpPr>
        <p:spPr>
          <a:xfrm>
            <a:off x="8940800" y="4374257"/>
            <a:ext cx="1899920" cy="370461"/>
          </a:xfrm>
          <a:prstGeom prst="rect">
            <a:avLst/>
          </a:prstGeom>
          <a:solidFill>
            <a:srgbClr val="92D05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95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goal</a:t>
            </a:r>
          </a:p>
        </p:txBody>
      </p:sp>
      <p:sp>
        <p:nvSpPr>
          <p:cNvPr id="3" name="Content Placeholder 2"/>
          <p:cNvSpPr>
            <a:spLocks noGrp="1"/>
          </p:cNvSpPr>
          <p:nvPr>
            <p:ph type="body" sz="quarter" idx="10"/>
          </p:nvPr>
        </p:nvSpPr>
        <p:spPr>
          <a:xfrm>
            <a:off x="959871" y="1380434"/>
            <a:ext cx="9881276" cy="2503761"/>
          </a:xfrm>
        </p:spPr>
        <p:txBody>
          <a:bodyPr/>
          <a:lstStyle/>
          <a:p>
            <a:pPr marL="0" indent="0" algn="just">
              <a:buNone/>
            </a:pPr>
            <a:r>
              <a:rPr lang="en-US" sz="2400" i="1" dirty="0"/>
              <a:t>“Develop a device using open-source tools to read out sensor data from a robot axis that can be interfaced with an RTE Network. </a:t>
            </a:r>
          </a:p>
          <a:p>
            <a:pPr lvl="2"/>
            <a:r>
              <a:rPr lang="en-US" sz="1800" dirty="0"/>
              <a:t>Integrating </a:t>
            </a:r>
            <a:r>
              <a:rPr lang="en-US" sz="1800" dirty="0" err="1"/>
              <a:t>FreeRTOS</a:t>
            </a:r>
            <a:r>
              <a:rPr lang="en-US" sz="1800" dirty="0"/>
              <a:t>-CMSIS with SOES library (Open-source tools)</a:t>
            </a:r>
          </a:p>
          <a:p>
            <a:pPr lvl="2"/>
            <a:r>
              <a:rPr lang="en-US" sz="1800" dirty="0"/>
              <a:t>Reading out of axis temperature sensors</a:t>
            </a:r>
          </a:p>
          <a:p>
            <a:pPr lvl="2"/>
            <a:r>
              <a:rPr lang="en-US" sz="1800" dirty="0"/>
              <a:t>Controlling the axis LED Ring (WS2812b)</a:t>
            </a:r>
          </a:p>
          <a:p>
            <a:pPr lvl="2"/>
            <a:r>
              <a:rPr lang="en-US" sz="1800" dirty="0"/>
              <a:t>To design and manufacture a PCB</a:t>
            </a:r>
          </a:p>
          <a:p>
            <a:pPr marL="0" indent="0" algn="just">
              <a:buNone/>
            </a:pPr>
            <a:endParaRPr lang="en-US" sz="2400" i="1" dirty="0"/>
          </a:p>
        </p:txBody>
      </p:sp>
      <p:pic>
        <p:nvPicPr>
          <p:cNvPr id="4" name="Picture 2" descr="icon-goals-dark@3x - TalentQu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855" y="3320716"/>
            <a:ext cx="2665077" cy="26650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592F51-9B7B-46EF-BFD4-10A08FF41EFA}"/>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5</a:t>
            </a:r>
            <a:endParaRPr lang="en-US" dirty="0">
              <a:solidFill>
                <a:schemeClr val="accent1"/>
              </a:solidFill>
            </a:endParaRPr>
          </a:p>
        </p:txBody>
      </p:sp>
    </p:spTree>
    <p:extLst>
      <p:ext uri="{BB962C8B-B14F-4D97-AF65-F5344CB8AC3E}">
        <p14:creationId xmlns:p14="http://schemas.microsoft.com/office/powerpoint/2010/main" val="305827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proposal</a:t>
            </a:r>
          </a:p>
        </p:txBody>
      </p:sp>
      <p:sp>
        <p:nvSpPr>
          <p:cNvPr id="3" name="Text Placeholder 2"/>
          <p:cNvSpPr>
            <a:spLocks noGrp="1"/>
          </p:cNvSpPr>
          <p:nvPr>
            <p:ph type="body" sz="quarter" idx="10"/>
          </p:nvPr>
        </p:nvSpPr>
        <p:spPr/>
        <p:txBody>
          <a:bodyPr/>
          <a:lstStyle/>
          <a:p>
            <a:r>
              <a:rPr lang="en-US" dirty="0"/>
              <a:t>Final layered structure of functional blocks: modular and flexible, open source tools </a:t>
            </a:r>
          </a:p>
          <a:p>
            <a:r>
              <a:rPr lang="en-US" dirty="0"/>
              <a:t>Highlighted the </a:t>
            </a:r>
            <a:r>
              <a:rPr lang="en-US" dirty="0" err="1"/>
              <a:t>relevants</a:t>
            </a:r>
            <a:r>
              <a:rPr lang="en-US" dirty="0"/>
              <a:t> in this implementation</a:t>
            </a:r>
          </a:p>
        </p:txBody>
      </p:sp>
      <p:sp>
        <p:nvSpPr>
          <p:cNvPr id="9" name="TextBox 8">
            <a:extLst>
              <a:ext uri="{FF2B5EF4-FFF2-40B4-BE49-F238E27FC236}">
                <a16:creationId xmlns:a16="http://schemas.microsoft.com/office/drawing/2014/main" id="{CFF842CC-D0ED-4161-A734-53E7D3917B48}"/>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7</a:t>
            </a:r>
            <a:endParaRPr lang="en-US" dirty="0">
              <a:solidFill>
                <a:schemeClr val="accent1"/>
              </a:solidFill>
            </a:endParaRPr>
          </a:p>
        </p:txBody>
      </p:sp>
      <p:pic>
        <p:nvPicPr>
          <p:cNvPr id="5" name="Picture 4">
            <a:extLst>
              <a:ext uri="{FF2B5EF4-FFF2-40B4-BE49-F238E27FC236}">
                <a16:creationId xmlns:a16="http://schemas.microsoft.com/office/drawing/2014/main" id="{4E2DE803-4299-4D15-B336-B56945D31C1E}"/>
              </a:ext>
            </a:extLst>
          </p:cNvPr>
          <p:cNvPicPr>
            <a:picLocks noChangeAspect="1"/>
          </p:cNvPicPr>
          <p:nvPr/>
        </p:nvPicPr>
        <p:blipFill>
          <a:blip r:embed="rId3"/>
          <a:stretch>
            <a:fillRect/>
          </a:stretch>
        </p:blipFill>
        <p:spPr>
          <a:xfrm>
            <a:off x="1633528" y="2048047"/>
            <a:ext cx="8940800" cy="4390808"/>
          </a:xfrm>
          <a:prstGeom prst="rect">
            <a:avLst/>
          </a:prstGeom>
        </p:spPr>
      </p:pic>
      <p:sp>
        <p:nvSpPr>
          <p:cNvPr id="4" name="Rectangle 3">
            <a:extLst>
              <a:ext uri="{FF2B5EF4-FFF2-40B4-BE49-F238E27FC236}">
                <a16:creationId xmlns:a16="http://schemas.microsoft.com/office/drawing/2014/main" id="{A2E5F197-364D-4903-8999-6244649A3151}"/>
              </a:ext>
            </a:extLst>
          </p:cNvPr>
          <p:cNvSpPr/>
          <p:nvPr/>
        </p:nvSpPr>
        <p:spPr>
          <a:xfrm>
            <a:off x="9641841" y="3795139"/>
            <a:ext cx="497840" cy="370461"/>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CF3A71F-D20F-4185-B7DF-CF46E794FB44}"/>
              </a:ext>
            </a:extLst>
          </p:cNvPr>
          <p:cNvSpPr/>
          <p:nvPr/>
        </p:nvSpPr>
        <p:spPr>
          <a:xfrm>
            <a:off x="6685280" y="3795138"/>
            <a:ext cx="772159" cy="370461"/>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AA35134-6063-4F88-A56F-B3342A166AD3}"/>
              </a:ext>
            </a:extLst>
          </p:cNvPr>
          <p:cNvSpPr/>
          <p:nvPr/>
        </p:nvSpPr>
        <p:spPr>
          <a:xfrm>
            <a:off x="3017520" y="2586098"/>
            <a:ext cx="792479" cy="84290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D71A4-6AFD-49B7-81A1-2F847CEA9BB0}"/>
              </a:ext>
            </a:extLst>
          </p:cNvPr>
          <p:cNvSpPr/>
          <p:nvPr/>
        </p:nvSpPr>
        <p:spPr>
          <a:xfrm>
            <a:off x="3606799" y="4572000"/>
            <a:ext cx="1778001" cy="46965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79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BB9A-2C84-49E8-BB1D-7FB8A11B2356}"/>
              </a:ext>
            </a:extLst>
          </p:cNvPr>
          <p:cNvSpPr>
            <a:spLocks noGrp="1"/>
          </p:cNvSpPr>
          <p:nvPr>
            <p:ph type="title"/>
          </p:nvPr>
        </p:nvSpPr>
        <p:spPr/>
        <p:txBody>
          <a:bodyPr/>
          <a:lstStyle/>
          <a:p>
            <a:r>
              <a:rPr lang="en-US" dirty="0"/>
              <a:t>Implementation background</a:t>
            </a:r>
          </a:p>
        </p:txBody>
      </p:sp>
      <p:sp>
        <p:nvSpPr>
          <p:cNvPr id="3" name="Text Placeholder 2">
            <a:extLst>
              <a:ext uri="{FF2B5EF4-FFF2-40B4-BE49-F238E27FC236}">
                <a16:creationId xmlns:a16="http://schemas.microsoft.com/office/drawing/2014/main" id="{1DEBEB8D-18B0-4F6D-9317-3D9FAE87A83D}"/>
              </a:ext>
            </a:extLst>
          </p:cNvPr>
          <p:cNvSpPr>
            <a:spLocks noGrp="1"/>
          </p:cNvSpPr>
          <p:nvPr>
            <p:ph type="body" sz="quarter" idx="10"/>
          </p:nvPr>
        </p:nvSpPr>
        <p:spPr/>
        <p:txBody>
          <a:bodyPr/>
          <a:lstStyle/>
          <a:p>
            <a:r>
              <a:rPr lang="en-US" dirty="0"/>
              <a:t>Each upper functional block as SM</a:t>
            </a:r>
          </a:p>
          <a:p>
            <a:r>
              <a:rPr lang="en-US" dirty="0"/>
              <a:t>Considerations:</a:t>
            </a:r>
          </a:p>
          <a:p>
            <a:pPr lvl="1"/>
            <a:r>
              <a:rPr lang="en-US" dirty="0"/>
              <a:t>Moore and Mealy State machine representations.</a:t>
            </a:r>
          </a:p>
          <a:p>
            <a:pPr lvl="1"/>
            <a:r>
              <a:rPr lang="en-US" dirty="0"/>
              <a:t>Synchronization channel as in </a:t>
            </a:r>
            <a:r>
              <a:rPr lang="en-US" dirty="0" err="1"/>
              <a:t>Uppaal</a:t>
            </a:r>
            <a:r>
              <a:rPr lang="en-US" dirty="0"/>
              <a:t> 4.0.</a:t>
            </a:r>
          </a:p>
        </p:txBody>
      </p:sp>
      <p:grpSp>
        <p:nvGrpSpPr>
          <p:cNvPr id="7" name="Group 6">
            <a:extLst>
              <a:ext uri="{FF2B5EF4-FFF2-40B4-BE49-F238E27FC236}">
                <a16:creationId xmlns:a16="http://schemas.microsoft.com/office/drawing/2014/main" id="{C5F1BD36-AD69-4517-A530-9B880328CB94}"/>
              </a:ext>
            </a:extLst>
          </p:cNvPr>
          <p:cNvGrpSpPr/>
          <p:nvPr/>
        </p:nvGrpSpPr>
        <p:grpSpPr>
          <a:xfrm>
            <a:off x="3144644" y="2880360"/>
            <a:ext cx="5902712" cy="2864121"/>
            <a:chOff x="2310757" y="1793306"/>
            <a:chExt cx="5902712" cy="2864121"/>
          </a:xfrm>
        </p:grpSpPr>
        <p:pic>
          <p:nvPicPr>
            <p:cNvPr id="5" name="Picture 4">
              <a:extLst>
                <a:ext uri="{FF2B5EF4-FFF2-40B4-BE49-F238E27FC236}">
                  <a16:creationId xmlns:a16="http://schemas.microsoft.com/office/drawing/2014/main" id="{FF276328-29D4-419B-83F3-BDB42E360243}"/>
                </a:ext>
              </a:extLst>
            </p:cNvPr>
            <p:cNvPicPr>
              <a:picLocks noChangeAspect="1"/>
            </p:cNvPicPr>
            <p:nvPr/>
          </p:nvPicPr>
          <p:blipFill>
            <a:blip r:embed="rId3"/>
            <a:stretch>
              <a:fillRect/>
            </a:stretch>
          </p:blipFill>
          <p:spPr>
            <a:xfrm>
              <a:off x="2310757" y="1793306"/>
              <a:ext cx="5902712" cy="2491755"/>
            </a:xfrm>
            <a:prstGeom prst="rect">
              <a:avLst/>
            </a:prstGeom>
          </p:spPr>
        </p:pic>
        <p:sp>
          <p:nvSpPr>
            <p:cNvPr id="6" name="TextBox 5">
              <a:extLst>
                <a:ext uri="{FF2B5EF4-FFF2-40B4-BE49-F238E27FC236}">
                  <a16:creationId xmlns:a16="http://schemas.microsoft.com/office/drawing/2014/main" id="{6DC6C684-1B3B-4565-A9EA-195C2F883E57}"/>
                </a:ext>
              </a:extLst>
            </p:cNvPr>
            <p:cNvSpPr txBox="1"/>
            <p:nvPr/>
          </p:nvSpPr>
          <p:spPr>
            <a:xfrm>
              <a:off x="3329797" y="4288095"/>
              <a:ext cx="4589252" cy="369332"/>
            </a:xfrm>
            <a:prstGeom prst="rect">
              <a:avLst/>
            </a:prstGeom>
            <a:noFill/>
          </p:spPr>
          <p:txBody>
            <a:bodyPr wrap="square" rtlCol="0">
              <a:spAutoFit/>
            </a:bodyPr>
            <a:lstStyle/>
            <a:p>
              <a:r>
                <a:rPr lang="en-US" dirty="0"/>
                <a:t>Fig. The lamp example. From []</a:t>
              </a:r>
            </a:p>
          </p:txBody>
        </p:sp>
      </p:grpSp>
      <p:sp>
        <p:nvSpPr>
          <p:cNvPr id="4" name="Rectangle 3">
            <a:extLst>
              <a:ext uri="{FF2B5EF4-FFF2-40B4-BE49-F238E27FC236}">
                <a16:creationId xmlns:a16="http://schemas.microsoft.com/office/drawing/2014/main" id="{324EBE74-E196-4024-AA32-7F18ECCEA567}"/>
              </a:ext>
            </a:extLst>
          </p:cNvPr>
          <p:cNvSpPr/>
          <p:nvPr/>
        </p:nvSpPr>
        <p:spPr>
          <a:xfrm>
            <a:off x="4074160" y="2586098"/>
            <a:ext cx="792479" cy="84290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B10CA4-42EF-465D-A58B-3565B8B7ED81}"/>
              </a:ext>
            </a:extLst>
          </p:cNvPr>
          <p:cNvSpPr/>
          <p:nvPr/>
        </p:nvSpPr>
        <p:spPr>
          <a:xfrm>
            <a:off x="8516955" y="3283335"/>
            <a:ext cx="792479" cy="84290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50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F470-C2EA-4DCB-958A-5B509862EFF8}"/>
              </a:ext>
            </a:extLst>
          </p:cNvPr>
          <p:cNvSpPr>
            <a:spLocks noGrp="1"/>
          </p:cNvSpPr>
          <p:nvPr>
            <p:ph type="title"/>
          </p:nvPr>
        </p:nvSpPr>
        <p:spPr/>
        <p:txBody>
          <a:bodyPr/>
          <a:lstStyle/>
          <a:p>
            <a:r>
              <a:rPr lang="en-US" dirty="0"/>
              <a:t>Structure</a:t>
            </a:r>
          </a:p>
        </p:txBody>
      </p:sp>
      <p:sp>
        <p:nvSpPr>
          <p:cNvPr id="3" name="Text Placeholder 2">
            <a:extLst>
              <a:ext uri="{FF2B5EF4-FFF2-40B4-BE49-F238E27FC236}">
                <a16:creationId xmlns:a16="http://schemas.microsoft.com/office/drawing/2014/main" id="{412DC713-C200-4451-B2CE-6DB90A18B4BA}"/>
              </a:ext>
            </a:extLst>
          </p:cNvPr>
          <p:cNvSpPr>
            <a:spLocks noGrp="1"/>
          </p:cNvSpPr>
          <p:nvPr>
            <p:ph type="body" sz="quarter" idx="10"/>
          </p:nvPr>
        </p:nvSpPr>
        <p:spPr/>
        <p:txBody>
          <a:bodyPr/>
          <a:lstStyle/>
          <a:p>
            <a:endParaRPr lang="en-US" dirty="0"/>
          </a:p>
        </p:txBody>
      </p:sp>
      <p:pic>
        <p:nvPicPr>
          <p:cNvPr id="5" name="Picture 4" descr="Table&#10;&#10;Description automatically generated">
            <a:extLst>
              <a:ext uri="{FF2B5EF4-FFF2-40B4-BE49-F238E27FC236}">
                <a16:creationId xmlns:a16="http://schemas.microsoft.com/office/drawing/2014/main" id="{40FB280A-DA59-49CC-AAA2-514ED5784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080" y="2168857"/>
            <a:ext cx="8042757" cy="3989513"/>
          </a:xfrm>
          <a:prstGeom prst="rect">
            <a:avLst/>
          </a:prstGeom>
        </p:spPr>
      </p:pic>
      <p:sp>
        <p:nvSpPr>
          <p:cNvPr id="4" name="Rectangle 3">
            <a:extLst>
              <a:ext uri="{FF2B5EF4-FFF2-40B4-BE49-F238E27FC236}">
                <a16:creationId xmlns:a16="http://schemas.microsoft.com/office/drawing/2014/main" id="{5230D6F6-C93B-4D46-910C-2CBFA3E35D0A}"/>
              </a:ext>
            </a:extLst>
          </p:cNvPr>
          <p:cNvSpPr/>
          <p:nvPr/>
        </p:nvSpPr>
        <p:spPr>
          <a:xfrm>
            <a:off x="3261361" y="2616578"/>
            <a:ext cx="711200" cy="50254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9E1D98-A505-4D58-82D7-D9CB3D2EB3AE}"/>
              </a:ext>
            </a:extLst>
          </p:cNvPr>
          <p:cNvSpPr/>
          <p:nvPr/>
        </p:nvSpPr>
        <p:spPr>
          <a:xfrm>
            <a:off x="4142949" y="2616578"/>
            <a:ext cx="711200" cy="50254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C6F1BD3-7A8A-4D30-ACE9-77590D395EA9}"/>
              </a:ext>
            </a:extLst>
          </p:cNvPr>
          <p:cNvSpPr/>
          <p:nvPr/>
        </p:nvSpPr>
        <p:spPr>
          <a:xfrm>
            <a:off x="5171197" y="2616578"/>
            <a:ext cx="711200" cy="50254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9EE886-B689-48F0-B86E-83626FC5F2D7}"/>
              </a:ext>
            </a:extLst>
          </p:cNvPr>
          <p:cNvSpPr/>
          <p:nvPr/>
        </p:nvSpPr>
        <p:spPr>
          <a:xfrm>
            <a:off x="5954004" y="2616578"/>
            <a:ext cx="1726955" cy="50254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585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0285-0DE0-4AB1-BF70-CEB51FCD7A66}"/>
              </a:ext>
            </a:extLst>
          </p:cNvPr>
          <p:cNvSpPr>
            <a:spLocks noGrp="1"/>
          </p:cNvSpPr>
          <p:nvPr>
            <p:ph type="title"/>
          </p:nvPr>
        </p:nvSpPr>
        <p:spPr>
          <a:xfrm>
            <a:off x="423844" y="332942"/>
            <a:ext cx="10280668" cy="471587"/>
          </a:xfrm>
        </p:spPr>
        <p:txBody>
          <a:bodyPr/>
          <a:lstStyle/>
          <a:p>
            <a:r>
              <a:rPr lang="en-US" dirty="0"/>
              <a:t>Synchronization/DSMs I</a:t>
            </a:r>
          </a:p>
        </p:txBody>
      </p:sp>
      <p:sp>
        <p:nvSpPr>
          <p:cNvPr id="3" name="Text Placeholder 2">
            <a:extLst>
              <a:ext uri="{FF2B5EF4-FFF2-40B4-BE49-F238E27FC236}">
                <a16:creationId xmlns:a16="http://schemas.microsoft.com/office/drawing/2014/main" id="{B42E7853-B127-40E7-96FF-DE571ED59870}"/>
              </a:ext>
            </a:extLst>
          </p:cNvPr>
          <p:cNvSpPr>
            <a:spLocks noGrp="1"/>
          </p:cNvSpPr>
          <p:nvPr>
            <p:ph type="body" sz="quarter" idx="10"/>
          </p:nvPr>
        </p:nvSpPr>
        <p:spPr/>
        <p:txBody>
          <a:bodyPr/>
          <a:lstStyle/>
          <a:p>
            <a:r>
              <a:rPr lang="en-US" dirty="0"/>
              <a:t>SOES implementation</a:t>
            </a:r>
          </a:p>
        </p:txBody>
      </p:sp>
      <p:pic>
        <p:nvPicPr>
          <p:cNvPr id="5" name="Picture 4" descr="Diagram&#10;&#10;Description automatically generated">
            <a:extLst>
              <a:ext uri="{FF2B5EF4-FFF2-40B4-BE49-F238E27FC236}">
                <a16:creationId xmlns:a16="http://schemas.microsoft.com/office/drawing/2014/main" id="{C115FAE8-A6CC-4FBC-AFA9-A1DD5BD9F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60" y="1828799"/>
            <a:ext cx="5225787" cy="4460465"/>
          </a:xfrm>
          <a:prstGeom prst="rect">
            <a:avLst/>
          </a:prstGeom>
        </p:spPr>
      </p:pic>
      <p:pic>
        <p:nvPicPr>
          <p:cNvPr id="7" name="Picture 6" descr="Diagram&#10;&#10;Description automatically generated">
            <a:extLst>
              <a:ext uri="{FF2B5EF4-FFF2-40B4-BE49-F238E27FC236}">
                <a16:creationId xmlns:a16="http://schemas.microsoft.com/office/drawing/2014/main" id="{D1E549F5-5F28-4DC9-AA33-E7CA364D3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928" y="2105808"/>
            <a:ext cx="5570985" cy="3587675"/>
          </a:xfrm>
          <a:prstGeom prst="rect">
            <a:avLst/>
          </a:prstGeom>
        </p:spPr>
      </p:pic>
      <p:sp>
        <p:nvSpPr>
          <p:cNvPr id="4" name="Rectangle 3">
            <a:extLst>
              <a:ext uri="{FF2B5EF4-FFF2-40B4-BE49-F238E27FC236}">
                <a16:creationId xmlns:a16="http://schemas.microsoft.com/office/drawing/2014/main" id="{8C294268-2507-4387-8BD3-7C86A8DD55BA}"/>
              </a:ext>
            </a:extLst>
          </p:cNvPr>
          <p:cNvSpPr/>
          <p:nvPr/>
        </p:nvSpPr>
        <p:spPr>
          <a:xfrm>
            <a:off x="5120641" y="3807760"/>
            <a:ext cx="579119"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7DE2AE-81C5-4B56-A0A9-09DDE094A3F8}"/>
              </a:ext>
            </a:extLst>
          </p:cNvPr>
          <p:cNvSpPr/>
          <p:nvPr/>
        </p:nvSpPr>
        <p:spPr>
          <a:xfrm>
            <a:off x="6868161" y="3459480"/>
            <a:ext cx="538479"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A356C42-8A09-47B9-B1BD-8CFFFB9C0180}"/>
              </a:ext>
            </a:extLst>
          </p:cNvPr>
          <p:cNvSpPr/>
          <p:nvPr/>
        </p:nvSpPr>
        <p:spPr>
          <a:xfrm>
            <a:off x="4226561" y="2382520"/>
            <a:ext cx="538479"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47F88A-B597-4D56-9265-3B0FE2FF5BA8}"/>
              </a:ext>
            </a:extLst>
          </p:cNvPr>
          <p:cNvSpPr/>
          <p:nvPr/>
        </p:nvSpPr>
        <p:spPr>
          <a:xfrm>
            <a:off x="7406640" y="2834086"/>
            <a:ext cx="629920"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E4DE38-B5A6-4561-B810-3B82154E0A92}"/>
              </a:ext>
            </a:extLst>
          </p:cNvPr>
          <p:cNvSpPr/>
          <p:nvPr/>
        </p:nvSpPr>
        <p:spPr>
          <a:xfrm>
            <a:off x="1686282" y="2328880"/>
            <a:ext cx="752118" cy="327360"/>
          </a:xfrm>
          <a:prstGeom prst="rect">
            <a:avLst/>
          </a:prstGeom>
          <a:solidFill>
            <a:srgbClr val="92D05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6B84E50-C877-4AA2-9222-6117EBA9FD48}"/>
              </a:ext>
            </a:extLst>
          </p:cNvPr>
          <p:cNvSpPr/>
          <p:nvPr/>
        </p:nvSpPr>
        <p:spPr>
          <a:xfrm>
            <a:off x="5136259" y="4670352"/>
            <a:ext cx="579119"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144493"/>
      </p:ext>
    </p:extLst>
  </p:cSld>
  <p:clrMapOvr>
    <a:masterClrMapping/>
  </p:clrMapOvr>
</p:sld>
</file>

<file path=ppt/theme/theme1.xml><?xml version="1.0" encoding="utf-8"?>
<a:theme xmlns:a="http://schemas.openxmlformats.org/drawingml/2006/main" name="Larissa">
  <a:themeElements>
    <a:clrScheme name="HR2002">
      <a:dk1>
        <a:srgbClr val="595959"/>
      </a:dk1>
      <a:lt1>
        <a:sysClr val="window" lastClr="FFFFFF"/>
      </a:lt1>
      <a:dk2>
        <a:srgbClr val="FFFFFF"/>
      </a:dk2>
      <a:lt2>
        <a:srgbClr val="FFFFFF"/>
      </a:lt2>
      <a:accent1>
        <a:srgbClr val="202B31"/>
      </a:accent1>
      <a:accent2>
        <a:srgbClr val="D92949"/>
      </a:accent2>
      <a:accent3>
        <a:srgbClr val="595959"/>
      </a:accent3>
      <a:accent4>
        <a:srgbClr val="365575"/>
      </a:accent4>
      <a:accent5>
        <a:srgbClr val="787878"/>
      </a:accent5>
      <a:accent6>
        <a:srgbClr val="000000"/>
      </a:accent6>
      <a:hlink>
        <a:srgbClr val="000000"/>
      </a:hlink>
      <a:folHlink>
        <a:srgbClr val="000000"/>
      </a:folHlink>
    </a:clrScheme>
    <a:fontScheme name="HR2020">
      <a:majorFont>
        <a:latin typeface="Nebulosa Display Solid"/>
        <a:ea typeface=""/>
        <a:cs typeface=""/>
      </a:majorFont>
      <a:minorFont>
        <a:latin typeface="Lat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4FF3EE78-BEB0-4527-B6D9-140005323167}" vid="{CE415219-54FC-45D6-A9A0-0A78B15018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2020-06-29_HR_PPP_Template</Template>
  <TotalTime>0</TotalTime>
  <Words>2479</Words>
  <Application>Microsoft Office PowerPoint</Application>
  <PresentationFormat>Widescreen</PresentationFormat>
  <Paragraphs>249</Paragraphs>
  <Slides>35</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Calibri</vt:lpstr>
      <vt:lpstr>Calibri Light</vt:lpstr>
      <vt:lpstr>Courier New</vt:lpstr>
      <vt:lpstr>Lato</vt:lpstr>
      <vt:lpstr>Lato Light</vt:lpstr>
      <vt:lpstr>Lucida Grande</vt:lpstr>
      <vt:lpstr>Nebulosa Display Solid</vt:lpstr>
      <vt:lpstr>NimbusRomNo9L-Regu</vt:lpstr>
      <vt:lpstr>TheSans-Caps</vt:lpstr>
      <vt:lpstr>TheSansOsF-Plain</vt:lpstr>
      <vt:lpstr>Larissa</vt:lpstr>
      <vt:lpstr>Development of an Embedded Communication Hub for the Acquisition of Sensor Data in a Robotic System</vt:lpstr>
      <vt:lpstr>Contents</vt:lpstr>
      <vt:lpstr>Background</vt:lpstr>
      <vt:lpstr>PowerPoint Presentation</vt:lpstr>
      <vt:lpstr>Main goal</vt:lpstr>
      <vt:lpstr>Solution proposal</vt:lpstr>
      <vt:lpstr>Implementation background</vt:lpstr>
      <vt:lpstr>Structure</vt:lpstr>
      <vt:lpstr>Synchronization/DSMs I</vt:lpstr>
      <vt:lpstr>Structure</vt:lpstr>
      <vt:lpstr>Synchronization/DSMs II</vt:lpstr>
      <vt:lpstr>PowerPoint Presentation</vt:lpstr>
      <vt:lpstr>Synchronization with CMSIS-RTOS</vt:lpstr>
      <vt:lpstr>Results: Brief information about the EtherCAT protocol</vt:lpstr>
      <vt:lpstr>Results</vt:lpstr>
      <vt:lpstr>Results: successful</vt:lpstr>
      <vt:lpstr>Results: </vt:lpstr>
      <vt:lpstr>Conclusions and further development</vt:lpstr>
      <vt:lpstr>Further development</vt:lpstr>
      <vt:lpstr>Questions</vt:lpstr>
      <vt:lpstr>Dankeschön für Ihre Aufmerksamkeit!</vt:lpstr>
      <vt:lpstr>Extra information</vt:lpstr>
      <vt:lpstr>Photos</vt:lpstr>
      <vt:lpstr>Synchronization with CMSIS-RTOS</vt:lpstr>
      <vt:lpstr>Other relevant tasks within the development</vt:lpstr>
      <vt:lpstr>CMSIS Abstraction layer</vt:lpstr>
      <vt:lpstr>Advantages</vt:lpstr>
      <vt:lpstr>PowerPoint Presentation</vt:lpstr>
      <vt:lpstr>PowerPoint Presentation</vt:lpstr>
      <vt:lpstr>Gantt Chart</vt:lpstr>
      <vt:lpstr>Technical notes</vt:lpstr>
      <vt:lpstr>Main topics</vt:lpstr>
      <vt:lpstr>Extra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Embedded Communication Hub for the Acquisition of Sensor Data in a Robotic System</dc:title>
  <dc:creator>JC</dc:creator>
  <cp:lastModifiedBy>Carlos Reyes</cp:lastModifiedBy>
  <cp:revision>102</cp:revision>
  <dcterms:created xsi:type="dcterms:W3CDTF">2020-04-15T13:04:02Z</dcterms:created>
  <dcterms:modified xsi:type="dcterms:W3CDTF">2020-09-29T22:41:01Z</dcterms:modified>
</cp:coreProperties>
</file>