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" initials="J" lastIdx="8" clrIdx="0">
    <p:extLst>
      <p:ext uri="{19B8F6BF-5375-455C-9EA6-DF929625EA0E}">
        <p15:presenceInfo xmlns:p15="http://schemas.microsoft.com/office/powerpoint/2012/main" userId="J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48" y="10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16:15:35.967" idx="1">
    <p:pos x="3919" y="1375"/>
    <p:text>More examples different than profinet, profibus, powerlink...</p:text>
    <p:extLst mod="1">
      <p:ext uri="{C676402C-5697-4E1C-873F-D02D1690AC5C}">
        <p15:threadingInfo xmlns:p15="http://schemas.microsoft.com/office/powerpoint/2012/main" timeZoneBias="-120"/>
      </p:ext>
    </p:extLst>
  </p:cm>
  <p:cm authorId="1" dt="2020-04-15T16:17:00.073" idx="2">
    <p:pos x="3478" y="2418"/>
    <p:text>Standardize attempt by the IEEE, TSN Industrial Profile 2019, not yet officialy published.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16:20:30.649" idx="3">
    <p:pos x="3215" y="1363"/>
    <p:text>Difficulty of introducing an standard among all the different private vendors</p:text>
    <p:extLst mod="1">
      <p:ext uri="{C676402C-5697-4E1C-873F-D02D1690AC5C}">
        <p15:threadingInfo xmlns:p15="http://schemas.microsoft.com/office/powerpoint/2012/main" timeZoneBias="-120"/>
      </p:ext>
    </p:extLst>
  </p:cm>
  <p:cm authorId="1" dt="2020-04-15T16:22:29.350" idx="4">
    <p:pos x="3197" y="2436"/>
    <p:text>Inertial Measurement Unit</p:text>
    <p:extLst>
      <p:ext uri="{C676402C-5697-4E1C-873F-D02D1690AC5C}">
        <p15:threadingInfo xmlns:p15="http://schemas.microsoft.com/office/powerpoint/2012/main" timeZoneBias="-120"/>
      </p:ext>
    </p:extLst>
  </p:cm>
  <p:cm authorId="1" dt="2020-04-15T16:40:22.449" idx="8">
    <p:pos x="2575" y="3145"/>
    <p:text>A diagram with the functional modules HW and SW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16:29:33.232" idx="5">
    <p:pos x="5760" y="1793"/>
    <p:text>PCB - LED Control, Temperature, all the connectors available for periphereals to avoid the cabeling 
5. Basic features of SOES to evaluate the advancements and the feasibility.</p:text>
    <p:extLst>
      <p:ext uri="{C676402C-5697-4E1C-873F-D02D1690AC5C}">
        <p15:threadingInfo xmlns:p15="http://schemas.microsoft.com/office/powerpoint/2012/main" timeZoneBias="-120"/>
      </p:ext>
    </p:extLst>
  </p:cm>
  <p:cm authorId="1" dt="2020-04-15T16:35:04.561" idx="6">
    <p:pos x="5760" y="1929"/>
    <p:text>6. Most challenging due to the concurrency of all tasks --&gt;RTOS features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20-04-15T16:37:16.937" idx="7">
    <p:pos x="5760" y="2065"/>
    <p:text>9. Control card? with MCU mounted on it. Manufacturing challenging.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C374EC-658A-4C6E-9BB0-C5B3062ECA24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2716CC-9EAA-40BB-935E-C15E83DD3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Development of an Embedded Communication Hub for the Acquisition of</a:t>
            </a:r>
            <a:br>
              <a:rPr lang="en-US" sz="4400" dirty="0"/>
            </a:br>
            <a:r>
              <a:rPr lang="en-US" sz="4400" dirty="0"/>
              <a:t>Sensor Data in a Robotic </a:t>
            </a:r>
            <a:r>
              <a:rPr lang="en-US" sz="4400" dirty="0" smtClean="0"/>
              <a:t>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Thesis</a:t>
            </a:r>
            <a:br>
              <a:rPr lang="en-US" dirty="0" smtClean="0"/>
            </a:br>
            <a:r>
              <a:rPr lang="en-US" dirty="0" smtClean="0"/>
              <a:t>Juan Carlos Reyes Andrade, ICS</a:t>
            </a:r>
          </a:p>
          <a:p>
            <a:r>
              <a:rPr lang="en-US" dirty="0" smtClean="0"/>
              <a:t>Rev </a:t>
            </a:r>
            <a:r>
              <a:rPr lang="en-US" dirty="0" smtClean="0"/>
              <a:t>2 </a:t>
            </a:r>
            <a:r>
              <a:rPr lang="en-US" dirty="0" smtClean="0"/>
              <a:t>- Draft (</a:t>
            </a:r>
            <a:r>
              <a:rPr lang="en-US" dirty="0" smtClean="0"/>
              <a:t>2020.04.16)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Programming of software for embedded systems</a:t>
            </a:r>
          </a:p>
          <a:p>
            <a:pPr lvl="1"/>
            <a:r>
              <a:rPr lang="de-DE" dirty="0" smtClean="0"/>
              <a:t>STM32 MCUs with ARM architecture</a:t>
            </a:r>
          </a:p>
          <a:p>
            <a:pPr lvl="1"/>
            <a:r>
              <a:rPr lang="de-DE" dirty="0" smtClean="0"/>
              <a:t>Communication Interfaces </a:t>
            </a:r>
            <a:r>
              <a:rPr lang="en-US" dirty="0" smtClean="0"/>
              <a:t>(UART, I2C, </a:t>
            </a:r>
            <a:r>
              <a:rPr lang="en-US" dirty="0" err="1" smtClean="0"/>
              <a:t>BiSS</a:t>
            </a:r>
            <a:r>
              <a:rPr lang="en-US" dirty="0" smtClean="0"/>
              <a:t>, SPI)</a:t>
            </a:r>
          </a:p>
          <a:p>
            <a:pPr lvl="1"/>
            <a:r>
              <a:rPr lang="en-US" dirty="0" smtClean="0"/>
              <a:t>Real Time tools (</a:t>
            </a:r>
            <a:r>
              <a:rPr lang="en-US" dirty="0" err="1" smtClean="0"/>
              <a:t>FreeRTOS</a:t>
            </a:r>
            <a:r>
              <a:rPr lang="en-US" dirty="0" smtClean="0"/>
              <a:t> - CMSIS)</a:t>
            </a:r>
          </a:p>
          <a:p>
            <a:r>
              <a:rPr lang="en-US" dirty="0" smtClean="0"/>
              <a:t>Programming with industrial tools</a:t>
            </a:r>
          </a:p>
          <a:p>
            <a:pPr lvl="1"/>
            <a:r>
              <a:rPr lang="en-US" dirty="0" smtClean="0"/>
              <a:t>Integration of an industrial protocol software stack into RTOS (SOES)</a:t>
            </a:r>
          </a:p>
          <a:p>
            <a:pPr lvl="1"/>
            <a:r>
              <a:rPr lang="en-US" dirty="0" smtClean="0"/>
              <a:t>RT Ethernet Industrial Protocols (</a:t>
            </a:r>
            <a:r>
              <a:rPr lang="en-US" dirty="0" err="1" smtClean="0"/>
              <a:t>EtherCAT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configurations</a:t>
            </a:r>
          </a:p>
          <a:p>
            <a:pPr lvl="1"/>
            <a:r>
              <a:rPr lang="en-US" dirty="0" err="1" smtClean="0"/>
              <a:t>EtherCAT</a:t>
            </a:r>
            <a:r>
              <a:rPr lang="en-US" dirty="0" smtClean="0"/>
              <a:t> Host (</a:t>
            </a:r>
            <a:r>
              <a:rPr lang="en-US" dirty="0" err="1" smtClean="0"/>
              <a:t>Beckhoff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documentations</a:t>
            </a:r>
          </a:p>
          <a:p>
            <a:pPr lvl="1"/>
            <a:r>
              <a:rPr lang="en-US" dirty="0" smtClean="0"/>
              <a:t>TSN Industrial profile specification 2019</a:t>
            </a:r>
          </a:p>
        </p:txBody>
      </p:sp>
    </p:spTree>
    <p:extLst>
      <p:ext uri="{BB962C8B-B14F-4D97-AF65-F5344CB8AC3E}">
        <p14:creationId xmlns:p14="http://schemas.microsoft.com/office/powerpoint/2010/main" val="7915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 [05.29] First PCB will be able to measure the temperature, interface over </a:t>
            </a:r>
            <a:r>
              <a:rPr lang="en-US" dirty="0" err="1"/>
              <a:t>Uart</a:t>
            </a:r>
            <a:r>
              <a:rPr lang="en-US" dirty="0"/>
              <a:t> to any serial host, control the LEDs and will only have the </a:t>
            </a:r>
            <a:r>
              <a:rPr lang="en-US" dirty="0" err="1"/>
              <a:t>pinouts</a:t>
            </a:r>
            <a:r>
              <a:rPr lang="en-US" dirty="0"/>
              <a:t> for SPI and </a:t>
            </a:r>
            <a:r>
              <a:rPr lang="en-US" dirty="0" err="1"/>
              <a:t>BiSS</a:t>
            </a:r>
            <a:r>
              <a:rPr lang="en-US" dirty="0"/>
              <a:t> connections. Tasks will be handled with a basic </a:t>
            </a:r>
            <a:r>
              <a:rPr lang="en-US" dirty="0" err="1"/>
              <a:t>FreeRTOS</a:t>
            </a:r>
            <a:r>
              <a:rPr lang="en-US" dirty="0"/>
              <a:t> approach. PCB will connect directly to the </a:t>
            </a:r>
            <a:r>
              <a:rPr lang="en-US" dirty="0" err="1"/>
              <a:t>Nucleo</a:t>
            </a:r>
            <a:r>
              <a:rPr lang="en-US" dirty="0"/>
              <a:t> and the LAN9252 </a:t>
            </a:r>
            <a:r>
              <a:rPr lang="en-US" dirty="0" err="1"/>
              <a:t>Eval</a:t>
            </a:r>
            <a:r>
              <a:rPr lang="en-US" dirty="0"/>
              <a:t> Board (firmly </a:t>
            </a:r>
            <a:r>
              <a:rPr lang="en-US" dirty="0" err="1"/>
              <a:t>assambled</a:t>
            </a:r>
            <a:r>
              <a:rPr lang="en-US" dirty="0"/>
              <a:t>, no-MCU on the manufactured board, 2X SPI Ports, 4X Temperature sensor connectors and X-Ports to LEDs).</a:t>
            </a:r>
          </a:p>
          <a:p>
            <a:endParaRPr lang="en-US" dirty="0"/>
          </a:p>
          <a:p>
            <a:r>
              <a:rPr lang="en-US" dirty="0"/>
              <a:t>- [06.24] First </a:t>
            </a:r>
            <a:r>
              <a:rPr lang="en-US" dirty="0" err="1"/>
              <a:t>EtherCAT</a:t>
            </a:r>
            <a:r>
              <a:rPr lang="en-US" dirty="0"/>
              <a:t> Slave Test - This will have at least a running framework for SPI communication, initial configuration of the LAN9252 </a:t>
            </a:r>
            <a:r>
              <a:rPr lang="en-US" dirty="0" err="1"/>
              <a:t>Eval</a:t>
            </a:r>
            <a:r>
              <a:rPr lang="en-US" dirty="0"/>
              <a:t> Board and a test data flow coming from the temperature sensor to the Master. It will run over the </a:t>
            </a:r>
            <a:r>
              <a:rPr lang="en-US" dirty="0" err="1"/>
              <a:t>Nucleo</a:t>
            </a:r>
            <a:r>
              <a:rPr lang="en-US" dirty="0"/>
              <a:t> Board.</a:t>
            </a:r>
          </a:p>
          <a:p>
            <a:endParaRPr lang="en-US" dirty="0"/>
          </a:p>
          <a:p>
            <a:r>
              <a:rPr lang="en-US" dirty="0"/>
              <a:t>- [07.24] Second </a:t>
            </a:r>
            <a:r>
              <a:rPr lang="en-US" dirty="0" err="1"/>
              <a:t>EtherCAT</a:t>
            </a:r>
            <a:r>
              <a:rPr lang="en-US" dirty="0"/>
              <a:t> Slave Test - This should exchange the data coming from sensors and saving/updating the control data coming from the Master. All the data should be structured according to the Robot application. Important to notice , the </a:t>
            </a:r>
            <a:r>
              <a:rPr lang="en-US" dirty="0" err="1"/>
              <a:t>BiSS</a:t>
            </a:r>
            <a:r>
              <a:rPr lang="en-US" dirty="0"/>
              <a:t> Encoder is not included in this version.</a:t>
            </a:r>
          </a:p>
          <a:p>
            <a:endParaRPr lang="en-US" dirty="0"/>
          </a:p>
          <a:p>
            <a:r>
              <a:rPr lang="en-US" dirty="0"/>
              <a:t>- [08.21] Second PCB - This PCB will improve the first version having the MCU considered to replace the attached </a:t>
            </a:r>
            <a:r>
              <a:rPr lang="en-US" dirty="0" err="1"/>
              <a:t>Nucleo</a:t>
            </a:r>
            <a:r>
              <a:rPr lang="en-US" dirty="0"/>
              <a:t> Board and adding any component that might be needed for signal instrumentation. Any code improvement could be also added to adjust the several ports considered in the PCB design.</a:t>
            </a:r>
          </a:p>
          <a:p>
            <a:endParaRPr lang="en-US" dirty="0"/>
          </a:p>
          <a:p>
            <a:r>
              <a:rPr lang="en-US" dirty="0"/>
              <a:t>- [08.26-28] Final Presentation - Mainly it would be focused on the integration of SOES with the RTOS to create a device that will be the base for a future performance analysis within TSNs for industrial applications. Also the current status of the TSN initiative and any discussion that might appear due to the employment of open-source tools.</a:t>
            </a:r>
          </a:p>
        </p:txBody>
      </p:sp>
    </p:spTree>
    <p:extLst>
      <p:ext uri="{BB962C8B-B14F-4D97-AF65-F5344CB8AC3E}">
        <p14:creationId xmlns:p14="http://schemas.microsoft.com/office/powerpoint/2010/main" val="3863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Background, general overview</a:t>
            </a:r>
          </a:p>
          <a:p>
            <a:pPr lvl="1"/>
            <a:r>
              <a:rPr lang="en-US" dirty="0" smtClean="0"/>
              <a:t>Main goal</a:t>
            </a:r>
          </a:p>
          <a:p>
            <a:pPr lvl="1"/>
            <a:r>
              <a:rPr lang="en-US" dirty="0" smtClean="0"/>
              <a:t>Specific goals</a:t>
            </a:r>
          </a:p>
          <a:p>
            <a:pPr lvl="1"/>
            <a:r>
              <a:rPr lang="en-US" dirty="0" smtClean="0"/>
              <a:t>Timeline proposal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Still increasing robotic applications with multi-connectivity</a:t>
            </a:r>
          </a:p>
          <a:p>
            <a:pPr lvl="1"/>
            <a:r>
              <a:rPr lang="en-US" dirty="0" smtClean="0"/>
              <a:t>Several Industrial Protocols in the last decades</a:t>
            </a:r>
          </a:p>
          <a:p>
            <a:pPr lvl="1"/>
            <a:r>
              <a:rPr lang="en-US" dirty="0" smtClean="0"/>
              <a:t>Industrial shift into the Real Time Connectivity</a:t>
            </a:r>
          </a:p>
          <a:p>
            <a:pPr lvl="1"/>
            <a:r>
              <a:rPr lang="en-US" dirty="0" smtClean="0"/>
              <a:t>Several private development of real time Ethernet industrial networks</a:t>
            </a:r>
          </a:p>
          <a:p>
            <a:pPr lvl="1"/>
            <a:r>
              <a:rPr lang="en-US" dirty="0" smtClean="0"/>
              <a:t>TSN official attempt to integrate the technologies to an standard, as it happened with classical Ethernet</a:t>
            </a:r>
          </a:p>
          <a:p>
            <a:pPr lvl="1"/>
            <a:r>
              <a:rPr lang="en-US" dirty="0" smtClean="0"/>
              <a:t>Open-source developed tools that offer compatibility with specific vendors.</a:t>
            </a:r>
          </a:p>
        </p:txBody>
      </p:sp>
    </p:spTree>
    <p:extLst>
      <p:ext uri="{BB962C8B-B14F-4D97-AF65-F5344CB8AC3E}">
        <p14:creationId xmlns:p14="http://schemas.microsoft.com/office/powerpoint/2010/main" val="20952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test device using open-source tools compatible with one of the current RT Ethernet Protocols, such that it can be used as a test platform in a real industrial environment to characterize its compatibility with TSN.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2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Analysis of requirements and needed IO interfaces for the system while </a:t>
            </a:r>
            <a:r>
              <a:rPr lang="en-US" dirty="0" smtClean="0"/>
              <a:t>taking into </a:t>
            </a:r>
            <a:r>
              <a:rPr lang="en-US" dirty="0"/>
              <a:t>account the state of the art for RTE Industrial </a:t>
            </a:r>
            <a:r>
              <a:rPr lang="en-US" dirty="0" smtClean="0"/>
              <a:t>Networks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/>
              <a:t>the embedded system as a functional </a:t>
            </a:r>
            <a:r>
              <a:rPr lang="en-US" dirty="0" err="1"/>
              <a:t>EtherCAT</a:t>
            </a:r>
            <a:r>
              <a:rPr lang="en-US" dirty="0"/>
              <a:t> Slave Device with </a:t>
            </a:r>
            <a:r>
              <a:rPr lang="en-US" dirty="0" smtClean="0"/>
              <a:t>an approach </a:t>
            </a:r>
            <a:r>
              <a:rPr lang="en-US" dirty="0"/>
              <a:t>to open-source </a:t>
            </a:r>
            <a:r>
              <a:rPr lang="en-US" dirty="0" smtClean="0"/>
              <a:t>tools (Communication hub, </a:t>
            </a:r>
            <a:r>
              <a:rPr lang="en-US" dirty="0" err="1" smtClean="0"/>
              <a:t>EtherCAT</a:t>
            </a:r>
            <a:r>
              <a:rPr lang="en-US" dirty="0" smtClean="0"/>
              <a:t> is one of </a:t>
            </a:r>
            <a:r>
              <a:rPr lang="en-US" dirty="0" smtClean="0"/>
              <a:t>the </a:t>
            </a:r>
            <a:r>
              <a:rPr lang="en-US" dirty="0" smtClean="0"/>
              <a:t>RTE Protocols)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within the embedded system a platform capable of the following</a:t>
            </a:r>
            <a:br>
              <a:rPr lang="en-US" dirty="0"/>
            </a:br>
            <a:r>
              <a:rPr lang="en-US" dirty="0" smtClean="0"/>
              <a:t>functions</a:t>
            </a:r>
            <a:endParaRPr lang="en-US" dirty="0"/>
          </a:p>
          <a:p>
            <a:pPr lvl="2"/>
            <a:r>
              <a:rPr lang="en-US" dirty="0" smtClean="0"/>
              <a:t>Readout of different sensors e.g. IMU (SPI), Encoders (</a:t>
            </a:r>
            <a:r>
              <a:rPr lang="en-US" dirty="0" err="1" smtClean="0"/>
              <a:t>BiSS</a:t>
            </a:r>
            <a:r>
              <a:rPr lang="en-US" dirty="0" smtClean="0"/>
              <a:t>-C),…</a:t>
            </a:r>
            <a:endParaRPr lang="en-US" dirty="0"/>
          </a:p>
          <a:p>
            <a:pPr lvl="2"/>
            <a:r>
              <a:rPr lang="en-US" dirty="0" smtClean="0"/>
              <a:t>Control of status RGB LEDs e.g. WS2812b </a:t>
            </a:r>
            <a:r>
              <a:rPr lang="en-US" dirty="0" smtClean="0">
                <a:solidFill>
                  <a:srgbClr val="FF0000"/>
                </a:solidFill>
              </a:rPr>
              <a:t>(incl. animations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Preprocessing data acquired by the sensors (e.g. filtering)</a:t>
            </a:r>
            <a:endParaRPr lang="en-US" dirty="0" smtClean="0"/>
          </a:p>
          <a:p>
            <a:pPr lvl="1"/>
            <a:r>
              <a:rPr lang="en-US" dirty="0" smtClean="0"/>
              <a:t>Design </a:t>
            </a:r>
            <a:r>
              <a:rPr lang="en-US" dirty="0"/>
              <a:t>of a PCB prototype using </a:t>
            </a:r>
            <a:r>
              <a:rPr lang="en-US" dirty="0" err="1"/>
              <a:t>Altium</a:t>
            </a:r>
            <a:r>
              <a:rPr lang="en-US" dirty="0"/>
              <a:t> </a:t>
            </a:r>
            <a:r>
              <a:rPr lang="en-US" dirty="0" smtClean="0"/>
              <a:t>Designer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the system functionality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Duration: 4 Months</a:t>
            </a:r>
          </a:p>
          <a:p>
            <a:r>
              <a:rPr lang="en-US" dirty="0" smtClean="0"/>
              <a:t>Official start: 29.04	Final Presentation: 26.08 (Proposal)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00" y="2640119"/>
            <a:ext cx="919256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7" y="2714172"/>
            <a:ext cx="11966185" cy="18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Danke</a:t>
            </a:r>
            <a:r>
              <a:rPr lang="en-US" sz="6600" dirty="0" smtClean="0"/>
              <a:t> </a:t>
            </a:r>
            <a:r>
              <a:rPr lang="en-US" sz="6600" dirty="0" err="1" smtClean="0"/>
              <a:t>schön</a:t>
            </a:r>
            <a:r>
              <a:rPr lang="en-US" sz="6600" dirty="0" smtClean="0"/>
              <a:t> </a:t>
            </a:r>
            <a:r>
              <a:rPr lang="en-US" sz="6600" dirty="0" err="1" smtClean="0"/>
              <a:t>für</a:t>
            </a:r>
            <a:r>
              <a:rPr lang="en-US" sz="6600" dirty="0" smtClean="0"/>
              <a:t> </a:t>
            </a:r>
            <a:r>
              <a:rPr lang="en-US" sz="6600" dirty="0" err="1" smtClean="0"/>
              <a:t>Ihre</a:t>
            </a:r>
            <a:r>
              <a:rPr lang="en-US" sz="6600" dirty="0" smtClean="0"/>
              <a:t> </a:t>
            </a:r>
            <a:r>
              <a:rPr lang="en-US" sz="6600" dirty="0" err="1" smtClean="0"/>
              <a:t>Aufmerksamkeit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534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Development of an Embedded Communication Hub for the Acquisition of Sensor Data in a Robotic System</vt:lpstr>
      <vt:lpstr>Contents</vt:lpstr>
      <vt:lpstr>Background</vt:lpstr>
      <vt:lpstr>Main goal</vt:lpstr>
      <vt:lpstr>Specific goals</vt:lpstr>
      <vt:lpstr>Timeline</vt:lpstr>
      <vt:lpstr>Timeline</vt:lpstr>
      <vt:lpstr>Danke schön für Ihre Aufmerksamkeit!</vt:lpstr>
      <vt:lpstr>Extra information</vt:lpstr>
      <vt:lpstr>Main topics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Embedded Communication Hub for the Acquisition of Sensor Data in a Robotic System</dc:title>
  <dc:creator>JC</dc:creator>
  <cp:lastModifiedBy>JC</cp:lastModifiedBy>
  <cp:revision>11</cp:revision>
  <dcterms:created xsi:type="dcterms:W3CDTF">2020-04-15T13:04:02Z</dcterms:created>
  <dcterms:modified xsi:type="dcterms:W3CDTF">2020-04-16T08:19:35Z</dcterms:modified>
</cp:coreProperties>
</file>