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comments/comment2.xml" ContentType="application/vnd.openxmlformats-officedocument.presentationml.comments+xml"/>
  <Override PartName="/ppt/notesSlides/notesSlide3.xml" ContentType="application/vnd.openxmlformats-officedocument.presentationml.notesSlide+xml"/>
  <Override PartName="/ppt/comments/comment3.xml" ContentType="application/vnd.openxmlformats-officedocument.presentationml.comments+xml"/>
  <Override PartName="/ppt/comments/comment4.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15"/>
  </p:notesMasterIdLst>
  <p:handoutMasterIdLst>
    <p:handoutMasterId r:id="rId16"/>
  </p:handoutMasterIdLst>
  <p:sldIdLst>
    <p:sldId id="256" r:id="rId2"/>
    <p:sldId id="265" r:id="rId3"/>
    <p:sldId id="257" r:id="rId4"/>
    <p:sldId id="267" r:id="rId5"/>
    <p:sldId id="258" r:id="rId6"/>
    <p:sldId id="259" r:id="rId7"/>
    <p:sldId id="268" r:id="rId8"/>
    <p:sldId id="260" r:id="rId9"/>
    <p:sldId id="261" r:id="rId10"/>
    <p:sldId id="263" r:id="rId11"/>
    <p:sldId id="264" r:id="rId12"/>
    <p:sldId id="262" r:id="rId13"/>
    <p:sldId id="26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C" initials="J" lastIdx="9" clrIdx="0">
    <p:extLst>
      <p:ext uri="{19B8F6BF-5375-455C-9EA6-DF929625EA0E}">
        <p15:presenceInfo xmlns:p15="http://schemas.microsoft.com/office/powerpoint/2012/main" userId="JC"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4" autoAdjust="0"/>
    <p:restoredTop sz="78366" autoAdjust="0"/>
  </p:normalViewPr>
  <p:slideViewPr>
    <p:cSldViewPr snapToGrid="0">
      <p:cViewPr varScale="1">
        <p:scale>
          <a:sx n="91" d="100"/>
          <a:sy n="91" d="100"/>
        </p:scale>
        <p:origin x="648" y="66"/>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04-15T16:15:35.967" idx="1">
    <p:pos x="3919" y="1375"/>
    <p:text>More examples different than profinet, profibus, powerlink...</p:text>
    <p:extLst mod="1">
      <p:ext uri="{C676402C-5697-4E1C-873F-D02D1690AC5C}">
        <p15:threadingInfo xmlns:p15="http://schemas.microsoft.com/office/powerpoint/2012/main" timeZoneBias="-120"/>
      </p:ext>
    </p:extLst>
  </p:cm>
  <p:cm authorId="1" dt="2020-04-15T16:17:00.073" idx="2">
    <p:pos x="3478" y="2418"/>
    <p:text>Standardize attempt by the IEEE, TSN Industrial Profile 2019, not yet officialy published.</p:text>
    <p:extLst mod="1">
      <p:ext uri="{C676402C-5697-4E1C-873F-D02D1690AC5C}">
        <p15:threadingInfo xmlns:p15="http://schemas.microsoft.com/office/powerpoint/2012/main" timeZoneBias="-12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0-04-21T17:31:24.497" idx="9">
    <p:pos x="576" y="824"/>
    <p:text/>
    <p:extLst>
      <p:ext uri="{C676402C-5697-4E1C-873F-D02D1690AC5C}">
        <p15:threadingInfo xmlns:p15="http://schemas.microsoft.com/office/powerpoint/2012/main" timeZoneBias="-12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20-04-15T16:20:30.649" idx="3">
    <p:pos x="6764" y="1807"/>
    <p:text>Difficulty of introducing an standard among all the different private vendors</p:text>
    <p:extLst mod="1">
      <p:ext uri="{C676402C-5697-4E1C-873F-D02D1690AC5C}">
        <p15:threadingInfo xmlns:p15="http://schemas.microsoft.com/office/powerpoint/2012/main" timeZoneBias="-120"/>
      </p:ext>
    </p:extLst>
  </p:cm>
  <p:cm authorId="1" dt="2020-04-15T16:22:29.350" idx="4">
    <p:pos x="4064" y="2502"/>
    <p:text>Inertial Measurement Unit</p:text>
    <p:extLst mod="1">
      <p:ext uri="{C676402C-5697-4E1C-873F-D02D1690AC5C}">
        <p15:threadingInfo xmlns:p15="http://schemas.microsoft.com/office/powerpoint/2012/main" timeZoneBias="-120"/>
      </p:ext>
    </p:extLst>
  </p:cm>
  <p:cm authorId="1" dt="2020-04-15T16:40:22.449" idx="8">
    <p:pos x="2575" y="3145"/>
    <p:text>A diagram with the functional modules HW and SW</p:text>
    <p:extLst>
      <p:ext uri="{C676402C-5697-4E1C-873F-D02D1690AC5C}">
        <p15:threadingInfo xmlns:p15="http://schemas.microsoft.com/office/powerpoint/2012/main" timeZoneBias="-12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20-04-15T16:29:33.232" idx="5">
    <p:pos x="5760" y="1793"/>
    <p:text>PCB - LED Control, Temperature, all the connectors available for periphereals to avoid the cabeling 
5. Basic features of SOES to evaluate the advancements and the feasibility.</p:text>
    <p:extLst>
      <p:ext uri="{C676402C-5697-4E1C-873F-D02D1690AC5C}">
        <p15:threadingInfo xmlns:p15="http://schemas.microsoft.com/office/powerpoint/2012/main" timeZoneBias="-120"/>
      </p:ext>
    </p:extLst>
  </p:cm>
  <p:cm authorId="1" dt="2020-04-15T16:35:04.561" idx="6">
    <p:pos x="5760" y="1929"/>
    <p:text>6. Most challenging due to the concurrency of all tasks --&gt;RTOS features</p:text>
    <p:extLst>
      <p:ext uri="{C676402C-5697-4E1C-873F-D02D1690AC5C}">
        <p15:threadingInfo xmlns:p15="http://schemas.microsoft.com/office/powerpoint/2012/main" timeZoneBias="-120">
          <p15:parentCm authorId="1" idx="5"/>
        </p15:threadingInfo>
      </p:ext>
    </p:extLst>
  </p:cm>
  <p:cm authorId="1" dt="2020-04-15T16:37:16.937" idx="7">
    <p:pos x="5760" y="2065"/>
    <p:text>9. Control card? with MCU mounted on it. Manufacturing challenging.</p:text>
    <p:extLst>
      <p:ext uri="{C676402C-5697-4E1C-873F-D02D1690AC5C}">
        <p15:threadingInfo xmlns:p15="http://schemas.microsoft.com/office/powerpoint/2012/main" timeZoneBias="-120">
          <p15:parentCm authorId="1" idx="5"/>
        </p15:threadingInfo>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D07677B-E531-4191-829F-DF2144B18231}" type="datetimeFigureOut">
              <a:rPr lang="en-US" smtClean="0"/>
              <a:t>4/21/2020</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AA68E12-680D-49BC-BF44-BE2B2B56BA93}" type="slidenum">
              <a:rPr lang="en-US" smtClean="0"/>
              <a:t>‹#›</a:t>
            </a:fld>
            <a:endParaRPr lang="en-US"/>
          </a:p>
        </p:txBody>
      </p:sp>
    </p:spTree>
    <p:extLst>
      <p:ext uri="{BB962C8B-B14F-4D97-AF65-F5344CB8AC3E}">
        <p14:creationId xmlns:p14="http://schemas.microsoft.com/office/powerpoint/2010/main" val="78136673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ACC4BB-A323-47D2-82BA-F9979254520A}" type="datetimeFigureOut">
              <a:rPr lang="en-US" smtClean="0"/>
              <a:t>4/21/2020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2F676CB-30B1-4750-8B63-A054314F31E1}" type="slidenum">
              <a:rPr lang="en-US" smtClean="0"/>
              <a:t>‹#›</a:t>
            </a:fld>
            <a:endParaRPr lang="en-US"/>
          </a:p>
        </p:txBody>
      </p:sp>
    </p:spTree>
    <p:extLst>
      <p:ext uri="{BB962C8B-B14F-4D97-AF65-F5344CB8AC3E}">
        <p14:creationId xmlns:p14="http://schemas.microsoft.com/office/powerpoint/2010/main" val="1979066764"/>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2F676CB-30B1-4750-8B63-A054314F31E1}" type="slidenum">
              <a:rPr lang="en-US" smtClean="0"/>
              <a:t>2</a:t>
            </a:fld>
            <a:endParaRPr lang="en-US"/>
          </a:p>
        </p:txBody>
      </p:sp>
    </p:spTree>
    <p:extLst>
      <p:ext uri="{BB962C8B-B14F-4D97-AF65-F5344CB8AC3E}">
        <p14:creationId xmlns:p14="http://schemas.microsoft.com/office/powerpoint/2010/main" val="1536918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Started during the early 2000s (evolution of the field buses)</a:t>
            </a:r>
          </a:p>
          <a:p>
            <a:r>
              <a:rPr lang="en-US" dirty="0" smtClean="0"/>
              <a:t>Referenced to IEC61784 part II *** (year?)</a:t>
            </a:r>
          </a:p>
          <a:p>
            <a:r>
              <a:rPr lang="en-US" dirty="0" smtClean="0"/>
              <a:t>Examples are </a:t>
            </a:r>
            <a:r>
              <a:rPr lang="en-US" dirty="0" err="1" smtClean="0"/>
              <a:t>EtherCAT</a:t>
            </a:r>
            <a:r>
              <a:rPr lang="en-US" dirty="0" smtClean="0"/>
              <a:t> [83], </a:t>
            </a:r>
            <a:r>
              <a:rPr lang="en-US" dirty="0" err="1" smtClean="0"/>
              <a:t>Profinet</a:t>
            </a:r>
            <a:r>
              <a:rPr lang="en-US" dirty="0" smtClean="0"/>
              <a:t> [84], Ethernet/IP [85], Ethernet, </a:t>
            </a:r>
            <a:r>
              <a:rPr lang="en-US" dirty="0" err="1" smtClean="0"/>
              <a:t>Powerlink</a:t>
            </a:r>
            <a:r>
              <a:rPr lang="en-US" dirty="0" smtClean="0"/>
              <a:t> [26], and Modbus TCP [86]</a:t>
            </a:r>
          </a:p>
          <a:p>
            <a:r>
              <a:rPr lang="en-US" dirty="0" smtClean="0"/>
              <a:t>2 Technics to ensure RT communication: TDMA and CIP (Common Industrial Protocol – HP -&gt; UDP; LP -&gt; TCP) </a:t>
            </a:r>
          </a:p>
          <a:p>
            <a:r>
              <a:rPr lang="en-US" dirty="0" smtClean="0"/>
              <a:t>User perspective it is unsatisfactory, since it is only a trademark </a:t>
            </a:r>
            <a:r>
              <a:rPr lang="en-US" dirty="0" err="1" smtClean="0"/>
              <a:t>wark</a:t>
            </a:r>
            <a:r>
              <a:rPr lang="en-US" dirty="0" smtClean="0"/>
              <a:t>. Sometimes the IEC based solutions are not longer compatible with the IEEE 802.3 Ethernet Specification**</a:t>
            </a:r>
          </a:p>
          <a:p>
            <a:r>
              <a:rPr lang="en-US" dirty="0" smtClean="0"/>
              <a:t>Therefore TSN (2012) official attempt to integrate the technologies to an standard, as it happened with classical Ethernet (AVB* in 2003-2005 -&gt; industrial environments)</a:t>
            </a:r>
          </a:p>
          <a:p>
            <a:r>
              <a:rPr lang="en-US" dirty="0" smtClean="0"/>
              <a:t>A set of tools that comply the international standard (mostly improvements within the ISO/OSI layer 2 DATA LINK**). </a:t>
            </a:r>
          </a:p>
          <a:p>
            <a:r>
              <a:rPr lang="en-US" dirty="0" smtClean="0"/>
              <a:t>IEEE802.1Qbv implements a time slot and traffic </a:t>
            </a:r>
            <a:r>
              <a:rPr lang="en-US" dirty="0" err="1" smtClean="0"/>
              <a:t>shapping</a:t>
            </a:r>
            <a:r>
              <a:rPr lang="en-US" dirty="0" smtClean="0"/>
              <a:t> mechanism </a:t>
            </a:r>
          </a:p>
          <a:p>
            <a:r>
              <a:rPr lang="en-US" dirty="0" smtClean="0"/>
              <a:t>The problem is not a synchronization problem between the </a:t>
            </a:r>
            <a:r>
              <a:rPr lang="en-US" dirty="0" err="1" smtClean="0"/>
              <a:t>EtherCAT</a:t>
            </a:r>
            <a:r>
              <a:rPr lang="en-US" dirty="0" smtClean="0"/>
              <a:t> and the TSN? Distributed clocks vs GCLs</a:t>
            </a:r>
          </a:p>
          <a:p>
            <a:r>
              <a:rPr lang="en-US" dirty="0" err="1" smtClean="0"/>
              <a:t>Ethercat</a:t>
            </a:r>
            <a:r>
              <a:rPr lang="en-US" dirty="0" smtClean="0"/>
              <a:t> uses TDMA but differs with POWERLINK and </a:t>
            </a:r>
            <a:r>
              <a:rPr lang="en-US" dirty="0" err="1" smtClean="0"/>
              <a:t>Profinet</a:t>
            </a:r>
            <a:r>
              <a:rPr lang="en-US" dirty="0" smtClean="0"/>
              <a:t> IRR, difference rely within the MAC layer Telegram RT vs </a:t>
            </a:r>
            <a:r>
              <a:rPr lang="en-US" dirty="0" err="1" smtClean="0"/>
              <a:t>maibolxes</a:t>
            </a:r>
            <a:r>
              <a:rPr lang="en-US" dirty="0" smtClean="0"/>
              <a:t> NRT</a:t>
            </a:r>
          </a:p>
          <a:p>
            <a:r>
              <a:rPr lang="en-US" dirty="0" smtClean="0"/>
              <a:t>Where does </a:t>
            </a:r>
            <a:r>
              <a:rPr lang="en-US" dirty="0" err="1" smtClean="0"/>
              <a:t>EtherCAT</a:t>
            </a:r>
            <a:r>
              <a:rPr lang="en-US" dirty="0" smtClean="0"/>
              <a:t> live within the OSI model? Is application layer or Network/Transport layer?</a:t>
            </a:r>
          </a:p>
          <a:p>
            <a:r>
              <a:rPr lang="en-US" dirty="0" smtClean="0"/>
              <a:t>What about the PROFINET? If it sticks to ETHERNET, is it easier for it to switch to the new standard?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12F676CB-30B1-4750-8B63-A054314F31E1}" type="slidenum">
              <a:rPr lang="en-US" smtClean="0"/>
              <a:t>4</a:t>
            </a:fld>
            <a:endParaRPr lang="en-US"/>
          </a:p>
        </p:txBody>
      </p:sp>
    </p:spTree>
    <p:extLst>
      <p:ext uri="{BB962C8B-B14F-4D97-AF65-F5344CB8AC3E}">
        <p14:creationId xmlns:p14="http://schemas.microsoft.com/office/powerpoint/2010/main" val="18221326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2"/>
            <a:r>
              <a:rPr lang="en-US" dirty="0" smtClean="0"/>
              <a:t>Readout of different sensors e.g. IMU (SPI), Encoders (</a:t>
            </a:r>
            <a:r>
              <a:rPr lang="en-US" dirty="0" err="1" smtClean="0"/>
              <a:t>BiSS</a:t>
            </a:r>
            <a:r>
              <a:rPr lang="en-US" dirty="0" smtClean="0"/>
              <a:t>-C),…</a:t>
            </a:r>
            <a:endParaRPr lang="en-US" dirty="0"/>
          </a:p>
        </p:txBody>
      </p:sp>
      <p:sp>
        <p:nvSpPr>
          <p:cNvPr id="4" name="Slide Number Placeholder 3"/>
          <p:cNvSpPr>
            <a:spLocks noGrp="1"/>
          </p:cNvSpPr>
          <p:nvPr>
            <p:ph type="sldNum" sz="quarter" idx="10"/>
          </p:nvPr>
        </p:nvSpPr>
        <p:spPr/>
        <p:txBody>
          <a:bodyPr/>
          <a:lstStyle/>
          <a:p>
            <a:fld id="{12F676CB-30B1-4750-8B63-A054314F31E1}" type="slidenum">
              <a:rPr lang="en-US" smtClean="0"/>
              <a:t>6</a:t>
            </a:fld>
            <a:endParaRPr lang="en-US"/>
          </a:p>
        </p:txBody>
      </p:sp>
    </p:spTree>
    <p:extLst>
      <p:ext uri="{BB962C8B-B14F-4D97-AF65-F5344CB8AC3E}">
        <p14:creationId xmlns:p14="http://schemas.microsoft.com/office/powerpoint/2010/main" val="124320093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p:spTree>
      <p:nvGrpSpPr>
        <p:cNvPr id="1" name=""/>
        <p:cNvGrpSpPr/>
        <p:nvPr/>
      </p:nvGrpSpPr>
      <p:grpSpPr>
        <a:xfrm>
          <a:off x="0" y="0"/>
          <a:ext cx="0" cy="0"/>
          <a:chOff x="0" y="0"/>
          <a:chExt cx="0" cy="0"/>
        </a:xfrm>
      </p:grpSpPr>
      <p:sp>
        <p:nvSpPr>
          <p:cNvPr id="9" name="Parallelogramm 8"/>
          <p:cNvSpPr/>
          <p:nvPr/>
        </p:nvSpPr>
        <p:spPr>
          <a:xfrm>
            <a:off x="5102230" y="4982651"/>
            <a:ext cx="6696744" cy="72008"/>
          </a:xfrm>
          <a:prstGeom prst="parallelogram">
            <a:avLst/>
          </a:prstGeom>
          <a:solidFill>
            <a:srgbClr val="7777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htwinkliges Dreieck 5"/>
          <p:cNvSpPr>
            <a:spLocks noChangeAspect="1"/>
          </p:cNvSpPr>
          <p:nvPr/>
        </p:nvSpPr>
        <p:spPr>
          <a:xfrm rot="5400000">
            <a:off x="142279" y="0"/>
            <a:ext cx="6552000" cy="6552000"/>
          </a:xfrm>
          <a:prstGeom prst="rtTriangl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htwinkliges Dreieck 4"/>
          <p:cNvSpPr>
            <a:spLocks/>
          </p:cNvSpPr>
          <p:nvPr/>
        </p:nvSpPr>
        <p:spPr>
          <a:xfrm rot="5400000">
            <a:off x="-1721" y="0"/>
            <a:ext cx="6480000" cy="6480000"/>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Datumsplatzhalter 6"/>
          <p:cNvSpPr txBox="1">
            <a:spLocks/>
          </p:cNvSpPr>
          <p:nvPr/>
        </p:nvSpPr>
        <p:spPr>
          <a:xfrm>
            <a:off x="423844" y="6520259"/>
            <a:ext cx="4090114" cy="365125"/>
          </a:xfrm>
          <a:prstGeom prst="rect">
            <a:avLst/>
          </a:prstGeom>
        </p:spPr>
        <p:txBody>
          <a:bodyPr vert="horz" lIns="91440" tIns="45720" rIns="91440" bIns="45720" rtlCol="0" anchor="ctr"/>
          <a:lstStyle>
            <a:defPPr>
              <a:defRPr lang="de-DE"/>
            </a:defPPr>
            <a:lvl1pPr>
              <a:defRPr sz="1200">
                <a:solidFill>
                  <a:schemeClr val="tx1">
                    <a:tint val="75000"/>
                  </a:schemeClr>
                </a:solidFill>
              </a:defRPr>
            </a:lvl1pPr>
          </a:lstStyle>
          <a:p>
            <a:pPr lvl="0" algn="l"/>
            <a:r>
              <a:rPr lang="de-DE" dirty="0"/>
              <a:t>© HAN‘S</a:t>
            </a:r>
            <a:r>
              <a:rPr lang="de-CH" dirty="0"/>
              <a:t> ROBOT GERMANY GMBH </a:t>
            </a:r>
            <a:r>
              <a:rPr lang="de-DE" baseline="0" dirty="0"/>
              <a:t>| 2020 | CONFIDENTIAL</a:t>
            </a:r>
            <a:endParaRPr lang="de-CH" dirty="0"/>
          </a:p>
        </p:txBody>
      </p:sp>
      <p:sp>
        <p:nvSpPr>
          <p:cNvPr id="8" name="Parallelogramm 7"/>
          <p:cNvSpPr/>
          <p:nvPr/>
        </p:nvSpPr>
        <p:spPr>
          <a:xfrm>
            <a:off x="5030222" y="4951231"/>
            <a:ext cx="6696744" cy="72008"/>
          </a:xfrm>
          <a:prstGeom prst="parallelogram">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itel 1"/>
          <p:cNvSpPr>
            <a:spLocks noGrp="1"/>
          </p:cNvSpPr>
          <p:nvPr>
            <p:ph type="title" hasCustomPrompt="1"/>
          </p:nvPr>
        </p:nvSpPr>
        <p:spPr>
          <a:xfrm>
            <a:off x="5057323" y="4422287"/>
            <a:ext cx="6726690" cy="568309"/>
          </a:xfrm>
          <a:prstGeom prst="rect">
            <a:avLst/>
          </a:prstGeom>
        </p:spPr>
        <p:txBody>
          <a:bodyPr/>
          <a:lstStyle>
            <a:lvl1pPr algn="l">
              <a:defRPr sz="2800" b="0" baseline="0">
                <a:latin typeface="+mj-lt"/>
              </a:defRPr>
            </a:lvl1pPr>
          </a:lstStyle>
          <a:p>
            <a:r>
              <a:rPr lang="en-US" noProof="0" dirty="0"/>
              <a:t>Klick for Editing Master</a:t>
            </a:r>
          </a:p>
        </p:txBody>
      </p:sp>
      <p:pic>
        <p:nvPicPr>
          <p:cNvPr id="14" name="Grafik 13">
            <a:extLst>
              <a:ext uri="{FF2B5EF4-FFF2-40B4-BE49-F238E27FC236}">
                <a16:creationId xmlns="" xmlns:a16="http://schemas.microsoft.com/office/drawing/2014/main" id="{FE4FD56A-95B2-48F8-A6BD-81646B8EB5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82842" y="281545"/>
            <a:ext cx="3965786" cy="576000"/>
          </a:xfrm>
          <a:prstGeom prst="rect">
            <a:avLst/>
          </a:prstGeom>
        </p:spPr>
      </p:pic>
    </p:spTree>
    <p:extLst>
      <p:ext uri="{BB962C8B-B14F-4D97-AF65-F5344CB8AC3E}">
        <p14:creationId xmlns:p14="http://schemas.microsoft.com/office/powerpoint/2010/main" val="34332789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4_Benutzerdefiniertes Layout">
    <p:spTree>
      <p:nvGrpSpPr>
        <p:cNvPr id="1" name=""/>
        <p:cNvGrpSpPr/>
        <p:nvPr/>
      </p:nvGrpSpPr>
      <p:grpSpPr>
        <a:xfrm>
          <a:off x="0" y="0"/>
          <a:ext cx="0" cy="0"/>
          <a:chOff x="0" y="0"/>
          <a:chExt cx="0" cy="0"/>
        </a:xfrm>
      </p:grpSpPr>
      <p:pic>
        <p:nvPicPr>
          <p:cNvPr id="7" name="Picture 2" descr="https://0.rc.xiniu.com/g2/M00/22/7B/CgAGfFx9B9eADIOQAARGriAtAXY715.jpg">
            <a:extLst>
              <a:ext uri="{FF2B5EF4-FFF2-40B4-BE49-F238E27FC236}">
                <a16:creationId xmlns="" xmlns:a16="http://schemas.microsoft.com/office/drawing/2014/main" id="{D1B7E5D8-7B36-47CC-B041-63919650396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6200" r="16914"/>
          <a:stretch/>
        </p:blipFill>
        <p:spPr bwMode="auto">
          <a:xfrm flipH="1">
            <a:off x="0" y="0"/>
            <a:ext cx="12197425" cy="6858000"/>
          </a:xfrm>
          <a:prstGeom prst="rect">
            <a:avLst/>
          </a:prstGeom>
          <a:noFill/>
          <a:extLst>
            <a:ext uri="{909E8E84-426E-40DD-AFC4-6F175D3DCCD1}">
              <a14:hiddenFill xmlns:a14="http://schemas.microsoft.com/office/drawing/2010/main">
                <a:solidFill>
                  <a:srgbClr val="FFFFFF"/>
                </a:solidFill>
              </a14:hiddenFill>
            </a:ext>
          </a:extLst>
        </p:spPr>
      </p:pic>
      <p:sp>
        <p:nvSpPr>
          <p:cNvPr id="11" name="Titel 1"/>
          <p:cNvSpPr>
            <a:spLocks noGrp="1"/>
          </p:cNvSpPr>
          <p:nvPr>
            <p:ph type="title" hasCustomPrompt="1"/>
          </p:nvPr>
        </p:nvSpPr>
        <p:spPr>
          <a:xfrm>
            <a:off x="423845" y="333375"/>
            <a:ext cx="10303507" cy="471587"/>
          </a:xfrm>
          <a:prstGeom prst="rect">
            <a:avLst/>
          </a:prstGeom>
        </p:spPr>
        <p:txBody>
          <a:bodyPr/>
          <a:lstStyle>
            <a:lvl1pPr algn="l">
              <a:defRPr sz="2400" b="0">
                <a:solidFill>
                  <a:schemeClr val="bg1"/>
                </a:solidFill>
                <a:latin typeface="+mj-lt"/>
              </a:defRPr>
            </a:lvl1pPr>
          </a:lstStyle>
          <a:p>
            <a:r>
              <a:rPr lang="en-US" noProof="0" dirty="0"/>
              <a:t>Klick for Editing Master</a:t>
            </a:r>
          </a:p>
        </p:txBody>
      </p:sp>
      <p:sp>
        <p:nvSpPr>
          <p:cNvPr id="12" name="Textplatzhalter 6"/>
          <p:cNvSpPr>
            <a:spLocks noGrp="1"/>
          </p:cNvSpPr>
          <p:nvPr>
            <p:ph type="body" sz="quarter" idx="10" hasCustomPrompt="1"/>
          </p:nvPr>
        </p:nvSpPr>
        <p:spPr>
          <a:xfrm>
            <a:off x="423845" y="1268139"/>
            <a:ext cx="11358947" cy="5252119"/>
          </a:xfrm>
          <a:prstGeom prst="rect">
            <a:avLst/>
          </a:prstGeom>
        </p:spPr>
        <p:txBody>
          <a:bodyPr/>
          <a:lstStyle>
            <a:lvl1pPr marL="342900" indent="-342900">
              <a:buFont typeface="Calibri Light" panose="020F0302020204030204" pitchFamily="34" charset="0"/>
              <a:buChar char="»"/>
              <a:defRPr sz="1800">
                <a:solidFill>
                  <a:schemeClr val="bg1"/>
                </a:solidFill>
              </a:defRPr>
            </a:lvl1pPr>
            <a:lvl2pPr marL="742950" indent="-285750">
              <a:buFont typeface="Calibri Light" panose="020F0302020204030204" pitchFamily="34" charset="0"/>
              <a:buChar char="»"/>
              <a:defRPr sz="1600" baseline="0">
                <a:solidFill>
                  <a:schemeClr val="bg1"/>
                </a:solidFill>
              </a:defRPr>
            </a:lvl2pPr>
            <a:lvl3pPr marL="1143000" indent="-228600">
              <a:buFont typeface="Calibri Light" panose="020F0302020204030204" pitchFamily="34" charset="0"/>
              <a:buChar char="»"/>
              <a:defRPr sz="1600">
                <a:solidFill>
                  <a:schemeClr val="bg1"/>
                </a:solidFill>
              </a:defRPr>
            </a:lvl3pPr>
            <a:lvl4pPr marL="1600200" indent="-228600">
              <a:buFont typeface="Calibri Light" panose="020F0302020204030204" pitchFamily="34" charset="0"/>
              <a:buChar char="»"/>
              <a:defRPr sz="1600">
                <a:solidFill>
                  <a:schemeClr val="bg1"/>
                </a:solidFill>
              </a:defRPr>
            </a:lvl4pPr>
            <a:lvl5pPr marL="2057400" indent="-228600">
              <a:buFont typeface="Calibri Light" panose="020F0302020204030204" pitchFamily="34" charset="0"/>
              <a:buChar char="»"/>
              <a:defRPr sz="1600">
                <a:solidFill>
                  <a:schemeClr val="bg1"/>
                </a:solidFill>
              </a:defRPr>
            </a:lvl5pPr>
          </a:lstStyle>
          <a:p>
            <a:pPr lvl="0"/>
            <a:r>
              <a:rPr lang="en-US" noProof="0" dirty="0"/>
              <a:t>Klick for Editing Master</a:t>
            </a:r>
          </a:p>
          <a:p>
            <a:pPr lvl="1"/>
            <a:r>
              <a:rPr lang="de-CH" noProof="0" dirty="0"/>
              <a:t>Second Level</a:t>
            </a:r>
            <a:endParaRPr lang="en-US" noProof="0" dirty="0"/>
          </a:p>
          <a:p>
            <a:pPr lvl="2"/>
            <a:r>
              <a:rPr lang="en-US" noProof="0" dirty="0"/>
              <a:t>Third Level</a:t>
            </a:r>
          </a:p>
          <a:p>
            <a:pPr lvl="3"/>
            <a:r>
              <a:rPr lang="en-US" noProof="0" dirty="0"/>
              <a:t>Fourth Level</a:t>
            </a:r>
          </a:p>
          <a:p>
            <a:pPr lvl="4"/>
            <a:r>
              <a:rPr lang="en-US" noProof="0" dirty="0"/>
              <a:t>Fifth Level</a:t>
            </a:r>
          </a:p>
        </p:txBody>
      </p:sp>
      <p:pic>
        <p:nvPicPr>
          <p:cNvPr id="8" name="Grafik 7">
            <a:extLst>
              <a:ext uri="{FF2B5EF4-FFF2-40B4-BE49-F238E27FC236}">
                <a16:creationId xmlns="" xmlns:a16="http://schemas.microsoft.com/office/drawing/2014/main" id="{A844B387-6D8D-4347-997F-7AEC694007DF}"/>
              </a:ext>
            </a:extLst>
          </p:cNvPr>
          <p:cNvPicPr>
            <a:picLocks noChangeAspect="1"/>
          </p:cNvPicPr>
          <p:nvPr/>
        </p:nvPicPr>
        <p:blipFill rotWithShape="1">
          <a:blip r:embed="rId3">
            <a:extLst>
              <a:ext uri="{28A0092B-C50C-407E-A947-70E740481C1C}">
                <a14:useLocalDpi xmlns:a14="http://schemas.microsoft.com/office/drawing/2010/main" val="0"/>
              </a:ext>
            </a:extLst>
          </a:blip>
          <a:srcRect l="84935"/>
          <a:stretch/>
        </p:blipFill>
        <p:spPr>
          <a:xfrm>
            <a:off x="11151196" y="281545"/>
            <a:ext cx="597431" cy="576000"/>
          </a:xfrm>
          <a:prstGeom prst="rect">
            <a:avLst/>
          </a:prstGeom>
        </p:spPr>
      </p:pic>
      <p:sp>
        <p:nvSpPr>
          <p:cNvPr id="9" name="Datumsplatzhalter 6">
            <a:extLst>
              <a:ext uri="{FF2B5EF4-FFF2-40B4-BE49-F238E27FC236}">
                <a16:creationId xmlns="" xmlns:a16="http://schemas.microsoft.com/office/drawing/2014/main" id="{AA716F8C-BD59-4CA2-A275-BF7945CE0D0D}"/>
              </a:ext>
            </a:extLst>
          </p:cNvPr>
          <p:cNvSpPr txBox="1">
            <a:spLocks/>
          </p:cNvSpPr>
          <p:nvPr/>
        </p:nvSpPr>
        <p:spPr>
          <a:xfrm>
            <a:off x="423844" y="6520259"/>
            <a:ext cx="4090114" cy="365125"/>
          </a:xfrm>
          <a:prstGeom prst="rect">
            <a:avLst/>
          </a:prstGeom>
        </p:spPr>
        <p:txBody>
          <a:bodyPr vert="horz" lIns="91440" tIns="45720" rIns="91440" bIns="45720" rtlCol="0" anchor="ctr"/>
          <a:lstStyle>
            <a:defPPr>
              <a:defRPr lang="de-DE"/>
            </a:defPPr>
            <a:lvl1pPr>
              <a:defRPr sz="1200">
                <a:solidFill>
                  <a:schemeClr val="tx1">
                    <a:tint val="75000"/>
                  </a:schemeClr>
                </a:solidFill>
              </a:defRPr>
            </a:lvl1pPr>
          </a:lstStyle>
          <a:p>
            <a:pPr lvl="0" algn="l"/>
            <a:r>
              <a:rPr lang="de-DE" dirty="0"/>
              <a:t>© HAN‘S</a:t>
            </a:r>
            <a:r>
              <a:rPr lang="de-CH" dirty="0"/>
              <a:t> ROBOT GERMANY GMBH </a:t>
            </a:r>
            <a:r>
              <a:rPr lang="de-DE" baseline="0" dirty="0"/>
              <a:t>| 2020 | CONFIDENTIAL</a:t>
            </a:r>
            <a:endParaRPr lang="de-CH" dirty="0"/>
          </a:p>
        </p:txBody>
      </p:sp>
    </p:spTree>
    <p:extLst>
      <p:ext uri="{BB962C8B-B14F-4D97-AF65-F5344CB8AC3E}">
        <p14:creationId xmlns:p14="http://schemas.microsoft.com/office/powerpoint/2010/main" val="14952611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1_Title">
    <p:spTree>
      <p:nvGrpSpPr>
        <p:cNvPr id="1" name=""/>
        <p:cNvGrpSpPr/>
        <p:nvPr/>
      </p:nvGrpSpPr>
      <p:grpSpPr>
        <a:xfrm>
          <a:off x="0" y="0"/>
          <a:ext cx="0" cy="0"/>
          <a:chOff x="0" y="0"/>
          <a:chExt cx="0" cy="0"/>
        </a:xfrm>
      </p:grpSpPr>
      <p:grpSp>
        <p:nvGrpSpPr>
          <p:cNvPr id="11" name="Gruppieren 10"/>
          <p:cNvGrpSpPr/>
          <p:nvPr/>
        </p:nvGrpSpPr>
        <p:grpSpPr>
          <a:xfrm rot="10800000">
            <a:off x="0" y="-4679410"/>
            <a:ext cx="12191999" cy="11545647"/>
            <a:chOff x="-1721" y="0"/>
            <a:chExt cx="6587897" cy="6480000"/>
          </a:xfrm>
        </p:grpSpPr>
        <p:sp>
          <p:nvSpPr>
            <p:cNvPr id="12" name="Rechtwinkliges Dreieck 11"/>
            <p:cNvSpPr>
              <a:spLocks noChangeAspect="1"/>
            </p:cNvSpPr>
            <p:nvPr userDrawn="1"/>
          </p:nvSpPr>
          <p:spPr>
            <a:xfrm rot="5400000">
              <a:off x="2813556" y="939"/>
              <a:ext cx="3772619" cy="3772620"/>
            </a:xfrm>
            <a:prstGeom prst="rtTriangl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htwinkliges Dreieck 12"/>
            <p:cNvSpPr>
              <a:spLocks/>
            </p:cNvSpPr>
            <p:nvPr userDrawn="1"/>
          </p:nvSpPr>
          <p:spPr>
            <a:xfrm rot="5400000">
              <a:off x="-1721" y="0"/>
              <a:ext cx="6480000" cy="6480000"/>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hteck 15"/>
          <p:cNvSpPr/>
          <p:nvPr/>
        </p:nvSpPr>
        <p:spPr>
          <a:xfrm>
            <a:off x="6023992" y="-4689460"/>
            <a:ext cx="6168007" cy="4679410"/>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itel 1"/>
          <p:cNvSpPr>
            <a:spLocks noGrp="1"/>
          </p:cNvSpPr>
          <p:nvPr>
            <p:ph type="title" hasCustomPrompt="1"/>
          </p:nvPr>
        </p:nvSpPr>
        <p:spPr>
          <a:xfrm>
            <a:off x="5057323" y="4422287"/>
            <a:ext cx="6726690" cy="568309"/>
          </a:xfrm>
          <a:prstGeom prst="rect">
            <a:avLst/>
          </a:prstGeom>
        </p:spPr>
        <p:txBody>
          <a:bodyPr/>
          <a:lstStyle>
            <a:lvl1pPr algn="l">
              <a:defRPr sz="2800" b="0" baseline="0">
                <a:solidFill>
                  <a:schemeClr val="bg1"/>
                </a:solidFill>
                <a:latin typeface="+mj-lt"/>
              </a:defRPr>
            </a:lvl1pPr>
          </a:lstStyle>
          <a:p>
            <a:r>
              <a:rPr lang="en-US" noProof="0" dirty="0"/>
              <a:t>Klick for Editing Master</a:t>
            </a:r>
          </a:p>
        </p:txBody>
      </p:sp>
      <p:pic>
        <p:nvPicPr>
          <p:cNvPr id="15" name="Grafik 14">
            <a:extLst>
              <a:ext uri="{FF2B5EF4-FFF2-40B4-BE49-F238E27FC236}">
                <a16:creationId xmlns="" xmlns:a16="http://schemas.microsoft.com/office/drawing/2014/main" id="{4661BA5D-FB2C-433E-A123-56F39143CE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82844" y="281545"/>
            <a:ext cx="3965784" cy="576000"/>
          </a:xfrm>
          <a:prstGeom prst="rect">
            <a:avLst/>
          </a:prstGeom>
        </p:spPr>
      </p:pic>
      <p:sp>
        <p:nvSpPr>
          <p:cNvPr id="9" name="Datumsplatzhalter 6">
            <a:extLst>
              <a:ext uri="{FF2B5EF4-FFF2-40B4-BE49-F238E27FC236}">
                <a16:creationId xmlns="" xmlns:a16="http://schemas.microsoft.com/office/drawing/2014/main" id="{F2B04C8A-06B6-4948-8FDC-08C213F2EFE3}"/>
              </a:ext>
            </a:extLst>
          </p:cNvPr>
          <p:cNvSpPr txBox="1">
            <a:spLocks/>
          </p:cNvSpPr>
          <p:nvPr/>
        </p:nvSpPr>
        <p:spPr>
          <a:xfrm>
            <a:off x="423844" y="6520259"/>
            <a:ext cx="4090114" cy="365125"/>
          </a:xfrm>
          <a:prstGeom prst="rect">
            <a:avLst/>
          </a:prstGeom>
        </p:spPr>
        <p:txBody>
          <a:bodyPr vert="horz" lIns="91440" tIns="45720" rIns="91440" bIns="45720" rtlCol="0" anchor="ctr"/>
          <a:lstStyle>
            <a:defPPr>
              <a:defRPr lang="de-DE"/>
            </a:defPPr>
            <a:lvl1pPr>
              <a:defRPr sz="1200">
                <a:solidFill>
                  <a:schemeClr val="tx1">
                    <a:tint val="75000"/>
                  </a:schemeClr>
                </a:solidFill>
              </a:defRPr>
            </a:lvl1pPr>
          </a:lstStyle>
          <a:p>
            <a:pPr lvl="0" algn="l"/>
            <a:r>
              <a:rPr lang="de-DE" dirty="0"/>
              <a:t>© HAN‘S</a:t>
            </a:r>
            <a:r>
              <a:rPr lang="de-CH" dirty="0"/>
              <a:t> ROBOT GERMANY GMBH </a:t>
            </a:r>
            <a:r>
              <a:rPr lang="de-DE" baseline="0" dirty="0"/>
              <a:t>| 2020 | CONFIDENTIAL</a:t>
            </a:r>
            <a:endParaRPr lang="de-CH" dirty="0"/>
          </a:p>
        </p:txBody>
      </p:sp>
    </p:spTree>
    <p:extLst>
      <p:ext uri="{BB962C8B-B14F-4D97-AF65-F5344CB8AC3E}">
        <p14:creationId xmlns:p14="http://schemas.microsoft.com/office/powerpoint/2010/main" val="39193201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2_Benutzerdefiniertes Layout">
    <p:spTree>
      <p:nvGrpSpPr>
        <p:cNvPr id="1" name=""/>
        <p:cNvGrpSpPr/>
        <p:nvPr/>
      </p:nvGrpSpPr>
      <p:grpSpPr>
        <a:xfrm>
          <a:off x="0" y="0"/>
          <a:ext cx="0" cy="0"/>
          <a:chOff x="0" y="0"/>
          <a:chExt cx="0" cy="0"/>
        </a:xfrm>
      </p:grpSpPr>
      <p:sp>
        <p:nvSpPr>
          <p:cNvPr id="4" name="Rechteck 3"/>
          <p:cNvSpPr/>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feld 6"/>
          <p:cNvSpPr txBox="1"/>
          <p:nvPr/>
        </p:nvSpPr>
        <p:spPr>
          <a:xfrm>
            <a:off x="407987" y="1905252"/>
            <a:ext cx="11376025" cy="1739772"/>
          </a:xfrm>
          <a:prstGeom prst="rect">
            <a:avLst/>
          </a:prstGeom>
          <a:noFill/>
        </p:spPr>
        <p:txBody>
          <a:bodyPr wrap="square" rtlCol="0">
            <a:spAutoFit/>
          </a:bodyPr>
          <a:lstStyle/>
          <a:p>
            <a:pPr algn="just">
              <a:lnSpc>
                <a:spcPct val="130000"/>
              </a:lnSpc>
            </a:pPr>
            <a:r>
              <a:rPr lang="de-DE" sz="1400" dirty="0">
                <a:solidFill>
                  <a:schemeClr val="accent6"/>
                </a:solidFill>
              </a:rPr>
              <a:t>Dieses Dokument und alle darin enthaltenen Informationen sind das alleinige Eigentum von HAN‘S ROBOT GERMANY. Die Zustellung dieses Dokumentes oder die Offenlegung seines Inhalts begründen keine Rechte am geistigen Eigentum. Dieses Dokument darf ohne die ausdrückliche schriftliche Genehmigung von HAN‘S ROBOT GERMANY nicht vervielfältigt oder einem Dritten gegenüber enthüllt werden. Dieses Dokument und sein Inhalt dürfen nur zu bestimmungsgemäßen Zwecken verwendet werden. Die in diesem Dokument gemachten Aussagen stellen kein Angebot dar. Sie wurden auf der Grundlage der aufgeführten Annahmen und in gutem Glauben gemacht. Wenn die zugehörigen Begründungen für diese Aussagen nicht angegeben sind, ist HAN‘S ROBOT GERMANY gern bereit, deren Grundlage zu erläutern.</a:t>
            </a:r>
          </a:p>
        </p:txBody>
      </p:sp>
      <p:sp>
        <p:nvSpPr>
          <p:cNvPr id="8" name="Textfeld 7"/>
          <p:cNvSpPr txBox="1"/>
          <p:nvPr/>
        </p:nvSpPr>
        <p:spPr>
          <a:xfrm>
            <a:off x="407987" y="4212906"/>
            <a:ext cx="11376025" cy="1459695"/>
          </a:xfrm>
          <a:prstGeom prst="rect">
            <a:avLst/>
          </a:prstGeom>
          <a:noFill/>
        </p:spPr>
        <p:txBody>
          <a:bodyPr wrap="square" rtlCol="0">
            <a:spAutoFit/>
          </a:bodyPr>
          <a:lstStyle/>
          <a:p>
            <a:pPr algn="just">
              <a:lnSpc>
                <a:spcPct val="130000"/>
              </a:lnSpc>
            </a:pPr>
            <a:r>
              <a:rPr lang="en-US" sz="1400" dirty="0">
                <a:solidFill>
                  <a:schemeClr val="accent6"/>
                </a:solidFill>
              </a:rPr>
              <a:t>This document and all information contained herein is the sole property of </a:t>
            </a:r>
            <a:r>
              <a:rPr lang="de-DE" sz="1400" dirty="0">
                <a:solidFill>
                  <a:schemeClr val="accent6"/>
                </a:solidFill>
              </a:rPr>
              <a:t>HAN‘S ROBOT GERMANY</a:t>
            </a:r>
            <a:r>
              <a:rPr lang="en-US" sz="1400" dirty="0">
                <a:solidFill>
                  <a:schemeClr val="accent6"/>
                </a:solidFill>
              </a:rPr>
              <a:t>. No intellectual property rights are granted by the delivery of this document or the disclosure of its content. This document shall not be reproduced or disclosed to a third party without the express written consent of </a:t>
            </a:r>
            <a:r>
              <a:rPr lang="de-DE" sz="1400" dirty="0">
                <a:solidFill>
                  <a:schemeClr val="accent6"/>
                </a:solidFill>
              </a:rPr>
              <a:t>HAN‘S ROBOT GERMANY</a:t>
            </a:r>
            <a:r>
              <a:rPr lang="en-US" sz="1400" dirty="0">
                <a:solidFill>
                  <a:schemeClr val="accent6"/>
                </a:solidFill>
              </a:rPr>
              <a:t>. This document and its content shall not be used for any purpose other than that for which it is supplied. The statements made herein do not constitute an offer. They are based on the mentioned assumptions and are expressed in good faith. Where the supporting grounds for these statements are not shown, </a:t>
            </a:r>
            <a:r>
              <a:rPr lang="de-DE" sz="1400" dirty="0">
                <a:solidFill>
                  <a:schemeClr val="accent6"/>
                </a:solidFill>
              </a:rPr>
              <a:t>HAN‘S ROBOT GERMANY </a:t>
            </a:r>
            <a:r>
              <a:rPr lang="en-US" sz="1400" dirty="0">
                <a:solidFill>
                  <a:schemeClr val="accent6"/>
                </a:solidFill>
              </a:rPr>
              <a:t>will be pleased to explain the basis thereof.</a:t>
            </a:r>
            <a:endParaRPr lang="de-DE" sz="1400" dirty="0">
              <a:solidFill>
                <a:schemeClr val="accent6"/>
              </a:solidFill>
            </a:endParaRPr>
          </a:p>
        </p:txBody>
      </p:sp>
      <p:sp>
        <p:nvSpPr>
          <p:cNvPr id="9" name="Textfeld 8"/>
          <p:cNvSpPr txBox="1"/>
          <p:nvPr/>
        </p:nvSpPr>
        <p:spPr>
          <a:xfrm>
            <a:off x="407988" y="333375"/>
            <a:ext cx="8390774" cy="1015663"/>
          </a:xfrm>
          <a:prstGeom prst="rect">
            <a:avLst/>
          </a:prstGeom>
          <a:noFill/>
        </p:spPr>
        <p:txBody>
          <a:bodyPr wrap="square" rtlCol="0">
            <a:spAutoFit/>
          </a:bodyPr>
          <a:lstStyle/>
          <a:p>
            <a:pPr algn="l"/>
            <a:r>
              <a:rPr lang="en-US" sz="2000" dirty="0">
                <a:solidFill>
                  <a:schemeClr val="accent6"/>
                </a:solidFill>
              </a:rPr>
              <a:t>© by HAN‘S ROBOT GERMANY</a:t>
            </a:r>
            <a:br>
              <a:rPr lang="en-US" sz="2000" dirty="0">
                <a:solidFill>
                  <a:schemeClr val="accent6"/>
                </a:solidFill>
              </a:rPr>
            </a:br>
            <a:r>
              <a:rPr lang="en-US" sz="2000" dirty="0">
                <a:solidFill>
                  <a:schemeClr val="accent6"/>
                </a:solidFill>
              </a:rPr>
              <a:t>All Rights reserved.</a:t>
            </a:r>
            <a:br>
              <a:rPr lang="en-US" sz="2000" dirty="0">
                <a:solidFill>
                  <a:schemeClr val="accent6"/>
                </a:solidFill>
              </a:rPr>
            </a:br>
            <a:r>
              <a:rPr lang="en-US" sz="2000" dirty="0">
                <a:solidFill>
                  <a:schemeClr val="accent6"/>
                </a:solidFill>
              </a:rPr>
              <a:t>Confidential and proprietary document.</a:t>
            </a:r>
            <a:endParaRPr lang="de-DE" sz="2000" dirty="0">
              <a:solidFill>
                <a:schemeClr val="accent6"/>
              </a:solidFill>
            </a:endParaRPr>
          </a:p>
        </p:txBody>
      </p:sp>
      <p:pic>
        <p:nvPicPr>
          <p:cNvPr id="10" name="Grafik 9">
            <a:extLst>
              <a:ext uri="{FF2B5EF4-FFF2-40B4-BE49-F238E27FC236}">
                <a16:creationId xmlns="" xmlns:a16="http://schemas.microsoft.com/office/drawing/2014/main" id="{059313A6-DA11-430F-B21D-FC67113CF0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82844" y="281545"/>
            <a:ext cx="3965784" cy="576000"/>
          </a:xfrm>
          <a:prstGeom prst="rect">
            <a:avLst/>
          </a:prstGeom>
        </p:spPr>
      </p:pic>
      <p:sp>
        <p:nvSpPr>
          <p:cNvPr id="11" name="Datumsplatzhalter 6">
            <a:extLst>
              <a:ext uri="{FF2B5EF4-FFF2-40B4-BE49-F238E27FC236}">
                <a16:creationId xmlns="" xmlns:a16="http://schemas.microsoft.com/office/drawing/2014/main" id="{4451F859-2A21-401F-9A0D-1DAED1E2368A}"/>
              </a:ext>
            </a:extLst>
          </p:cNvPr>
          <p:cNvSpPr txBox="1">
            <a:spLocks/>
          </p:cNvSpPr>
          <p:nvPr/>
        </p:nvSpPr>
        <p:spPr>
          <a:xfrm>
            <a:off x="423844" y="6520259"/>
            <a:ext cx="4090114" cy="365125"/>
          </a:xfrm>
          <a:prstGeom prst="rect">
            <a:avLst/>
          </a:prstGeom>
        </p:spPr>
        <p:txBody>
          <a:bodyPr vert="horz" lIns="91440" tIns="45720" rIns="91440" bIns="45720" rtlCol="0" anchor="ctr"/>
          <a:lstStyle>
            <a:defPPr>
              <a:defRPr lang="de-DE"/>
            </a:defPPr>
            <a:lvl1pPr>
              <a:defRPr sz="1200">
                <a:solidFill>
                  <a:schemeClr val="tx1">
                    <a:tint val="75000"/>
                  </a:schemeClr>
                </a:solidFill>
              </a:defRPr>
            </a:lvl1pPr>
          </a:lstStyle>
          <a:p>
            <a:pPr lvl="0" algn="l"/>
            <a:r>
              <a:rPr lang="de-DE" dirty="0"/>
              <a:t>© HAN‘S</a:t>
            </a:r>
            <a:r>
              <a:rPr lang="de-CH" dirty="0"/>
              <a:t> ROBOT GERMANY GMBH </a:t>
            </a:r>
            <a:r>
              <a:rPr lang="de-DE" baseline="0" dirty="0"/>
              <a:t>| 2020 | CONFIDENTIAL</a:t>
            </a:r>
            <a:endParaRPr lang="de-CH" dirty="0"/>
          </a:p>
        </p:txBody>
      </p:sp>
    </p:spTree>
    <p:extLst>
      <p:ext uri="{BB962C8B-B14F-4D97-AF65-F5344CB8AC3E}">
        <p14:creationId xmlns:p14="http://schemas.microsoft.com/office/powerpoint/2010/main" val="13412399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450757"/>
          </a:xfrm>
          <a:prstGeom prst="rect">
            <a:avLst/>
          </a:prstGeom>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a:xfrm>
            <a:off x="1097280" y="1845734"/>
            <a:ext cx="10058400" cy="402336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97280" y="6459785"/>
            <a:ext cx="2472271" cy="365125"/>
          </a:xfrm>
          <a:prstGeom prst="rect">
            <a:avLst/>
          </a:prstGeom>
        </p:spPr>
        <p:txBody>
          <a:bodyPr/>
          <a:lstStyle/>
          <a:p>
            <a:endParaRPr lang="en-US"/>
          </a:p>
        </p:txBody>
      </p:sp>
      <p:sp>
        <p:nvSpPr>
          <p:cNvPr id="5" name="Footer Placeholder 4"/>
          <p:cNvSpPr>
            <a:spLocks noGrp="1"/>
          </p:cNvSpPr>
          <p:nvPr>
            <p:ph type="ftr" sz="quarter" idx="11"/>
          </p:nvPr>
        </p:nvSpPr>
        <p:spPr>
          <a:xfrm>
            <a:off x="3686185" y="6459785"/>
            <a:ext cx="4822804"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9900458" y="6459785"/>
            <a:ext cx="1312025" cy="365125"/>
          </a:xfrm>
          <a:prstGeom prst="rect">
            <a:avLst/>
          </a:prstGeom>
        </p:spPr>
        <p:txBody>
          <a:bodyPr/>
          <a:lstStyle/>
          <a:p>
            <a:fld id="{762716CC-9EAA-40BB-935E-C15E83DD3B67}" type="slidenum">
              <a:rPr lang="en-US" smtClean="0"/>
              <a:t>‹#›</a:t>
            </a:fld>
            <a:endParaRPr lang="en-US"/>
          </a:p>
        </p:txBody>
      </p:sp>
    </p:spTree>
    <p:extLst>
      <p:ext uri="{BB962C8B-B14F-4D97-AF65-F5344CB8AC3E}">
        <p14:creationId xmlns:p14="http://schemas.microsoft.com/office/powerpoint/2010/main" val="29662169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cSld name="Section Header">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97280" y="758952"/>
            <a:ext cx="10058400" cy="3566160"/>
          </a:xfrm>
          <a:prstGeom prst="rect">
            <a:avLst/>
          </a:prstGeo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a:prstGeom prst="rect">
            <a:avLst/>
          </a:prstGeo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1097280" y="6459785"/>
            <a:ext cx="2472271" cy="365125"/>
          </a:xfrm>
          <a:prstGeom prst="rect">
            <a:avLst/>
          </a:prstGeom>
        </p:spPr>
        <p:txBody>
          <a:bodyPr/>
          <a:lstStyle/>
          <a:p>
            <a:endParaRPr lang="en-US"/>
          </a:p>
        </p:txBody>
      </p:sp>
      <p:sp>
        <p:nvSpPr>
          <p:cNvPr id="5" name="Footer Placeholder 4"/>
          <p:cNvSpPr>
            <a:spLocks noGrp="1"/>
          </p:cNvSpPr>
          <p:nvPr>
            <p:ph type="ftr" sz="quarter" idx="11"/>
          </p:nvPr>
        </p:nvSpPr>
        <p:spPr>
          <a:xfrm>
            <a:off x="3686185" y="6459785"/>
            <a:ext cx="4822804"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9900458" y="6459785"/>
            <a:ext cx="1312025" cy="365125"/>
          </a:xfrm>
          <a:prstGeom prst="rect">
            <a:avLst/>
          </a:prstGeom>
        </p:spPr>
        <p:txBody>
          <a:bodyPr/>
          <a:lstStyle/>
          <a:p>
            <a:fld id="{762716CC-9EAA-40BB-935E-C15E83DD3B67}" type="slidenum">
              <a:rPr lang="en-US" smtClean="0"/>
              <a:t>‹#›</a:t>
            </a:fld>
            <a:endParaRPr lang="en-US"/>
          </a:p>
        </p:txBody>
      </p:sp>
    </p:spTree>
    <p:extLst>
      <p:ext uri="{BB962C8B-B14F-4D97-AF65-F5344CB8AC3E}">
        <p14:creationId xmlns:p14="http://schemas.microsoft.com/office/powerpoint/2010/main" val="31017492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Plain">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23845" y="333375"/>
            <a:ext cx="10280668" cy="471587"/>
          </a:xfrm>
          <a:prstGeom prst="rect">
            <a:avLst/>
          </a:prstGeom>
        </p:spPr>
        <p:txBody>
          <a:bodyPr/>
          <a:lstStyle>
            <a:lvl1pPr algn="l">
              <a:defRPr sz="2400" b="0">
                <a:latin typeface="+mj-lt"/>
              </a:defRPr>
            </a:lvl1pPr>
          </a:lstStyle>
          <a:p>
            <a:r>
              <a:rPr lang="en-US" noProof="0" dirty="0"/>
              <a:t>Klick for Editing Master</a:t>
            </a:r>
          </a:p>
        </p:txBody>
      </p:sp>
      <p:sp>
        <p:nvSpPr>
          <p:cNvPr id="7" name="Textplatzhalter 6"/>
          <p:cNvSpPr>
            <a:spLocks noGrp="1"/>
          </p:cNvSpPr>
          <p:nvPr>
            <p:ph type="body" sz="quarter" idx="10" hasCustomPrompt="1"/>
          </p:nvPr>
        </p:nvSpPr>
        <p:spPr>
          <a:xfrm>
            <a:off x="423844" y="1268139"/>
            <a:ext cx="11360169" cy="5252119"/>
          </a:xfrm>
          <a:prstGeom prst="rect">
            <a:avLst/>
          </a:prstGeom>
        </p:spPr>
        <p:txBody>
          <a:bodyPr/>
          <a:lstStyle>
            <a:lvl1pPr marL="342900" indent="-342900">
              <a:buFont typeface="Calibri Light" panose="020F0302020204030204" pitchFamily="34" charset="0"/>
              <a:buChar char="»"/>
              <a:defRPr sz="1800"/>
            </a:lvl1pPr>
            <a:lvl2pPr marL="742950" indent="-285750">
              <a:buFont typeface="Calibri Light" panose="020F0302020204030204" pitchFamily="34" charset="0"/>
              <a:buChar char="»"/>
              <a:defRPr sz="1600" baseline="0"/>
            </a:lvl2pPr>
            <a:lvl3pPr marL="1143000" indent="-228600">
              <a:buFont typeface="Calibri Light" panose="020F0302020204030204" pitchFamily="34" charset="0"/>
              <a:buChar char="»"/>
              <a:defRPr sz="1600"/>
            </a:lvl3pPr>
            <a:lvl4pPr marL="1600200" indent="-228600">
              <a:buFont typeface="Calibri Light" panose="020F0302020204030204" pitchFamily="34" charset="0"/>
              <a:buChar char="»"/>
              <a:defRPr sz="1600"/>
            </a:lvl4pPr>
            <a:lvl5pPr marL="2057400" indent="-228600">
              <a:buFont typeface="Calibri Light" panose="020F0302020204030204" pitchFamily="34" charset="0"/>
              <a:buChar char="»"/>
              <a:defRPr sz="1600"/>
            </a:lvl5pPr>
          </a:lstStyle>
          <a:p>
            <a:pPr lvl="0"/>
            <a:r>
              <a:rPr lang="en-US" noProof="0" dirty="0"/>
              <a:t>Klick for Editing Master</a:t>
            </a:r>
          </a:p>
          <a:p>
            <a:pPr lvl="1"/>
            <a:r>
              <a:rPr lang="de-CH" noProof="0" dirty="0"/>
              <a:t>Second Level</a:t>
            </a:r>
            <a:endParaRPr lang="en-US" noProof="0" dirty="0"/>
          </a:p>
          <a:p>
            <a:pPr lvl="2"/>
            <a:r>
              <a:rPr lang="en-US" noProof="0" dirty="0"/>
              <a:t>Third Level</a:t>
            </a:r>
          </a:p>
          <a:p>
            <a:pPr lvl="3"/>
            <a:r>
              <a:rPr lang="en-US" noProof="0" dirty="0"/>
              <a:t>Fourth Level</a:t>
            </a:r>
          </a:p>
          <a:p>
            <a:pPr lvl="4"/>
            <a:r>
              <a:rPr lang="en-US" noProof="0" dirty="0"/>
              <a:t>Fifth Level</a:t>
            </a:r>
          </a:p>
        </p:txBody>
      </p:sp>
      <p:pic>
        <p:nvPicPr>
          <p:cNvPr id="8" name="Grafik 7">
            <a:extLst>
              <a:ext uri="{FF2B5EF4-FFF2-40B4-BE49-F238E27FC236}">
                <a16:creationId xmlns="" xmlns:a16="http://schemas.microsoft.com/office/drawing/2014/main" id="{6555EF67-688C-4AB0-8C1F-159C9F947DB9}"/>
              </a:ext>
            </a:extLst>
          </p:cNvPr>
          <p:cNvPicPr>
            <a:picLocks noChangeAspect="1"/>
          </p:cNvPicPr>
          <p:nvPr/>
        </p:nvPicPr>
        <p:blipFill rotWithShape="1">
          <a:blip r:embed="rId2">
            <a:extLst>
              <a:ext uri="{28A0092B-C50C-407E-A947-70E740481C1C}">
                <a14:useLocalDpi xmlns:a14="http://schemas.microsoft.com/office/drawing/2010/main" val="0"/>
              </a:ext>
            </a:extLst>
          </a:blip>
          <a:srcRect l="84566"/>
          <a:stretch/>
        </p:blipFill>
        <p:spPr>
          <a:xfrm>
            <a:off x="11136560" y="281545"/>
            <a:ext cx="612068" cy="576000"/>
          </a:xfrm>
          <a:prstGeom prst="rect">
            <a:avLst/>
          </a:prstGeom>
        </p:spPr>
      </p:pic>
      <p:sp>
        <p:nvSpPr>
          <p:cNvPr id="9" name="Datumsplatzhalter 6">
            <a:extLst>
              <a:ext uri="{FF2B5EF4-FFF2-40B4-BE49-F238E27FC236}">
                <a16:creationId xmlns="" xmlns:a16="http://schemas.microsoft.com/office/drawing/2014/main" id="{C4CBDC0E-B37C-4A0A-85B2-9DA510E9FABA}"/>
              </a:ext>
            </a:extLst>
          </p:cNvPr>
          <p:cNvSpPr txBox="1">
            <a:spLocks/>
          </p:cNvSpPr>
          <p:nvPr/>
        </p:nvSpPr>
        <p:spPr>
          <a:xfrm>
            <a:off x="423844" y="6520259"/>
            <a:ext cx="4090114" cy="365125"/>
          </a:xfrm>
          <a:prstGeom prst="rect">
            <a:avLst/>
          </a:prstGeom>
        </p:spPr>
        <p:txBody>
          <a:bodyPr vert="horz" lIns="91440" tIns="45720" rIns="91440" bIns="45720" rtlCol="0" anchor="ctr"/>
          <a:lstStyle>
            <a:defPPr>
              <a:defRPr lang="de-DE"/>
            </a:defPPr>
            <a:lvl1pPr>
              <a:defRPr sz="1200">
                <a:solidFill>
                  <a:schemeClr val="tx1">
                    <a:tint val="75000"/>
                  </a:schemeClr>
                </a:solidFill>
              </a:defRPr>
            </a:lvl1pPr>
          </a:lstStyle>
          <a:p>
            <a:pPr lvl="0" algn="l"/>
            <a:r>
              <a:rPr lang="de-DE" dirty="0"/>
              <a:t>© HAN‘S</a:t>
            </a:r>
            <a:r>
              <a:rPr lang="de-CH" dirty="0"/>
              <a:t> ROBOT GERMANY GMBH </a:t>
            </a:r>
            <a:r>
              <a:rPr lang="de-DE" baseline="0" dirty="0"/>
              <a:t>| 2020 | CONFIDENTIAL</a:t>
            </a:r>
            <a:endParaRPr lang="de-CH" dirty="0"/>
          </a:p>
        </p:txBody>
      </p:sp>
    </p:spTree>
    <p:extLst>
      <p:ext uri="{BB962C8B-B14F-4D97-AF65-F5344CB8AC3E}">
        <p14:creationId xmlns:p14="http://schemas.microsoft.com/office/powerpoint/2010/main" val="41120305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Half Right">
    <p:spTree>
      <p:nvGrpSpPr>
        <p:cNvPr id="1" name=""/>
        <p:cNvGrpSpPr/>
        <p:nvPr/>
      </p:nvGrpSpPr>
      <p:grpSpPr>
        <a:xfrm>
          <a:off x="0" y="0"/>
          <a:ext cx="0" cy="0"/>
          <a:chOff x="0" y="0"/>
          <a:chExt cx="0" cy="0"/>
        </a:xfrm>
      </p:grpSpPr>
      <p:sp>
        <p:nvSpPr>
          <p:cNvPr id="3" name="Rechteck 2"/>
          <p:cNvSpPr/>
          <p:nvPr/>
        </p:nvSpPr>
        <p:spPr>
          <a:xfrm>
            <a:off x="6096000" y="0"/>
            <a:ext cx="6096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el 1"/>
          <p:cNvSpPr>
            <a:spLocks noGrp="1"/>
          </p:cNvSpPr>
          <p:nvPr>
            <p:ph type="title" hasCustomPrompt="1"/>
          </p:nvPr>
        </p:nvSpPr>
        <p:spPr>
          <a:xfrm>
            <a:off x="423845" y="333375"/>
            <a:ext cx="5672155" cy="471587"/>
          </a:xfrm>
          <a:prstGeom prst="rect">
            <a:avLst/>
          </a:prstGeom>
        </p:spPr>
        <p:txBody>
          <a:bodyPr/>
          <a:lstStyle>
            <a:lvl1pPr algn="l">
              <a:defRPr sz="2400" b="0">
                <a:latin typeface="+mj-lt"/>
              </a:defRPr>
            </a:lvl1pPr>
          </a:lstStyle>
          <a:p>
            <a:r>
              <a:rPr lang="en-US" noProof="0" dirty="0"/>
              <a:t>Klick for Editing Master</a:t>
            </a:r>
          </a:p>
        </p:txBody>
      </p:sp>
      <p:sp>
        <p:nvSpPr>
          <p:cNvPr id="15" name="Textplatzhalter 6"/>
          <p:cNvSpPr>
            <a:spLocks noGrp="1"/>
          </p:cNvSpPr>
          <p:nvPr>
            <p:ph type="body" sz="quarter" idx="10" hasCustomPrompt="1"/>
          </p:nvPr>
        </p:nvSpPr>
        <p:spPr>
          <a:xfrm>
            <a:off x="423845" y="1268139"/>
            <a:ext cx="5528139" cy="5252119"/>
          </a:xfrm>
          <a:prstGeom prst="rect">
            <a:avLst/>
          </a:prstGeom>
        </p:spPr>
        <p:txBody>
          <a:bodyPr/>
          <a:lstStyle>
            <a:lvl1pPr marL="342900" indent="-342900">
              <a:buFont typeface="Calibri Light" panose="020F0302020204030204" pitchFamily="34" charset="0"/>
              <a:buChar char="»"/>
              <a:defRPr sz="1800"/>
            </a:lvl1pPr>
            <a:lvl2pPr marL="742950" indent="-285750">
              <a:buFont typeface="Calibri Light" panose="020F0302020204030204" pitchFamily="34" charset="0"/>
              <a:buChar char="»"/>
              <a:defRPr sz="1600" baseline="0"/>
            </a:lvl2pPr>
            <a:lvl3pPr marL="1143000" indent="-228600">
              <a:buFont typeface="Calibri Light" panose="020F0302020204030204" pitchFamily="34" charset="0"/>
              <a:buChar char="»"/>
              <a:defRPr sz="1600"/>
            </a:lvl3pPr>
            <a:lvl4pPr marL="1600200" indent="-228600">
              <a:buFont typeface="Calibri Light" panose="020F0302020204030204" pitchFamily="34" charset="0"/>
              <a:buChar char="»"/>
              <a:defRPr sz="1600"/>
            </a:lvl4pPr>
            <a:lvl5pPr marL="2057400" indent="-228600">
              <a:buFont typeface="Calibri Light" panose="020F0302020204030204" pitchFamily="34" charset="0"/>
              <a:buChar char="»"/>
              <a:defRPr sz="1600"/>
            </a:lvl5pPr>
          </a:lstStyle>
          <a:p>
            <a:pPr lvl="0"/>
            <a:r>
              <a:rPr lang="en-US" noProof="0" dirty="0"/>
              <a:t>Klick for Editing Master</a:t>
            </a:r>
          </a:p>
          <a:p>
            <a:pPr lvl="1"/>
            <a:r>
              <a:rPr lang="de-CH" noProof="0" dirty="0"/>
              <a:t>Second Level</a:t>
            </a:r>
            <a:endParaRPr lang="en-US" noProof="0" dirty="0"/>
          </a:p>
          <a:p>
            <a:pPr lvl="2"/>
            <a:r>
              <a:rPr lang="en-US" noProof="0" dirty="0"/>
              <a:t>Third Level</a:t>
            </a:r>
          </a:p>
          <a:p>
            <a:pPr lvl="3"/>
            <a:r>
              <a:rPr lang="en-US" noProof="0" dirty="0"/>
              <a:t>Fourth Level</a:t>
            </a:r>
          </a:p>
          <a:p>
            <a:pPr lvl="4"/>
            <a:r>
              <a:rPr lang="en-US" noProof="0" dirty="0"/>
              <a:t>Fifth Level</a:t>
            </a:r>
          </a:p>
        </p:txBody>
      </p:sp>
      <p:sp>
        <p:nvSpPr>
          <p:cNvPr id="16" name="Textplatzhalter 6"/>
          <p:cNvSpPr>
            <a:spLocks noGrp="1"/>
          </p:cNvSpPr>
          <p:nvPr>
            <p:ph type="body" sz="quarter" idx="11" hasCustomPrompt="1"/>
          </p:nvPr>
        </p:nvSpPr>
        <p:spPr>
          <a:xfrm>
            <a:off x="6240016" y="1268139"/>
            <a:ext cx="5543997" cy="5252119"/>
          </a:xfrm>
          <a:prstGeom prst="rect">
            <a:avLst/>
          </a:prstGeom>
        </p:spPr>
        <p:txBody>
          <a:bodyPr/>
          <a:lstStyle>
            <a:lvl1pPr marL="342900" indent="-342900">
              <a:buFont typeface="Calibri Light" panose="020F0302020204030204" pitchFamily="34" charset="0"/>
              <a:buChar char="»"/>
              <a:defRPr sz="1800">
                <a:solidFill>
                  <a:schemeClr val="bg1"/>
                </a:solidFill>
              </a:defRPr>
            </a:lvl1pPr>
            <a:lvl2pPr marL="742950" indent="-285750">
              <a:buFont typeface="Calibri Light" panose="020F0302020204030204" pitchFamily="34" charset="0"/>
              <a:buChar char="»"/>
              <a:defRPr sz="1600" baseline="0">
                <a:solidFill>
                  <a:schemeClr val="bg1"/>
                </a:solidFill>
              </a:defRPr>
            </a:lvl2pPr>
            <a:lvl3pPr marL="1143000" indent="-228600">
              <a:buFont typeface="Calibri Light" panose="020F0302020204030204" pitchFamily="34" charset="0"/>
              <a:buChar char="»"/>
              <a:defRPr sz="1600">
                <a:solidFill>
                  <a:schemeClr val="bg1"/>
                </a:solidFill>
              </a:defRPr>
            </a:lvl3pPr>
            <a:lvl4pPr marL="1600200" indent="-228600">
              <a:buFont typeface="Calibri Light" panose="020F0302020204030204" pitchFamily="34" charset="0"/>
              <a:buChar char="»"/>
              <a:defRPr sz="1600">
                <a:solidFill>
                  <a:schemeClr val="bg1"/>
                </a:solidFill>
              </a:defRPr>
            </a:lvl4pPr>
            <a:lvl5pPr marL="2057400" indent="-228600">
              <a:buFont typeface="Calibri Light" panose="020F0302020204030204" pitchFamily="34" charset="0"/>
              <a:buChar char="»"/>
              <a:defRPr sz="1600">
                <a:solidFill>
                  <a:schemeClr val="bg1"/>
                </a:solidFill>
              </a:defRPr>
            </a:lvl5pPr>
          </a:lstStyle>
          <a:p>
            <a:pPr lvl="0"/>
            <a:r>
              <a:rPr lang="en-US" noProof="0" dirty="0"/>
              <a:t>Klick for Editing Master</a:t>
            </a:r>
          </a:p>
          <a:p>
            <a:pPr lvl="1"/>
            <a:r>
              <a:rPr lang="de-CH" noProof="0" dirty="0"/>
              <a:t>Second Level</a:t>
            </a:r>
            <a:endParaRPr lang="en-US" noProof="0" dirty="0"/>
          </a:p>
          <a:p>
            <a:pPr lvl="2"/>
            <a:r>
              <a:rPr lang="en-US" noProof="0" dirty="0"/>
              <a:t>Third Level</a:t>
            </a:r>
          </a:p>
          <a:p>
            <a:pPr lvl="3"/>
            <a:r>
              <a:rPr lang="en-US" noProof="0" dirty="0"/>
              <a:t>Fourth Level</a:t>
            </a:r>
          </a:p>
          <a:p>
            <a:pPr lvl="4"/>
            <a:r>
              <a:rPr lang="en-US" noProof="0" dirty="0"/>
              <a:t>Fifth Level</a:t>
            </a:r>
          </a:p>
        </p:txBody>
      </p:sp>
      <p:pic>
        <p:nvPicPr>
          <p:cNvPr id="12" name="Grafik 11">
            <a:extLst>
              <a:ext uri="{FF2B5EF4-FFF2-40B4-BE49-F238E27FC236}">
                <a16:creationId xmlns="" xmlns:a16="http://schemas.microsoft.com/office/drawing/2014/main" id="{3B22A5A3-E1B5-43B6-81AF-5A9697CDF1FC}"/>
              </a:ext>
            </a:extLst>
          </p:cNvPr>
          <p:cNvPicPr>
            <a:picLocks noChangeAspect="1"/>
          </p:cNvPicPr>
          <p:nvPr/>
        </p:nvPicPr>
        <p:blipFill rotWithShape="1">
          <a:blip r:embed="rId2">
            <a:extLst>
              <a:ext uri="{28A0092B-C50C-407E-A947-70E740481C1C}">
                <a14:useLocalDpi xmlns:a14="http://schemas.microsoft.com/office/drawing/2010/main" val="0"/>
              </a:ext>
            </a:extLst>
          </a:blip>
          <a:srcRect l="84935"/>
          <a:stretch/>
        </p:blipFill>
        <p:spPr>
          <a:xfrm>
            <a:off x="11151196" y="281545"/>
            <a:ext cx="597431" cy="576000"/>
          </a:xfrm>
          <a:prstGeom prst="rect">
            <a:avLst/>
          </a:prstGeom>
        </p:spPr>
      </p:pic>
      <p:sp>
        <p:nvSpPr>
          <p:cNvPr id="8" name="Datumsplatzhalter 6">
            <a:extLst>
              <a:ext uri="{FF2B5EF4-FFF2-40B4-BE49-F238E27FC236}">
                <a16:creationId xmlns="" xmlns:a16="http://schemas.microsoft.com/office/drawing/2014/main" id="{E353A0C2-D782-4FF1-A0E1-140A847C1F82}"/>
              </a:ext>
            </a:extLst>
          </p:cNvPr>
          <p:cNvSpPr txBox="1">
            <a:spLocks/>
          </p:cNvSpPr>
          <p:nvPr/>
        </p:nvSpPr>
        <p:spPr>
          <a:xfrm>
            <a:off x="423844" y="6520259"/>
            <a:ext cx="4090114" cy="365125"/>
          </a:xfrm>
          <a:prstGeom prst="rect">
            <a:avLst/>
          </a:prstGeom>
        </p:spPr>
        <p:txBody>
          <a:bodyPr vert="horz" lIns="91440" tIns="45720" rIns="91440" bIns="45720" rtlCol="0" anchor="ctr"/>
          <a:lstStyle>
            <a:defPPr>
              <a:defRPr lang="de-DE"/>
            </a:defPPr>
            <a:lvl1pPr>
              <a:defRPr sz="1200">
                <a:solidFill>
                  <a:schemeClr val="tx1">
                    <a:tint val="75000"/>
                  </a:schemeClr>
                </a:solidFill>
              </a:defRPr>
            </a:lvl1pPr>
          </a:lstStyle>
          <a:p>
            <a:pPr lvl="0" algn="l"/>
            <a:r>
              <a:rPr lang="de-DE" dirty="0"/>
              <a:t>© HAN‘S</a:t>
            </a:r>
            <a:r>
              <a:rPr lang="de-CH" dirty="0"/>
              <a:t> ROBOT GERMANY GMBH </a:t>
            </a:r>
            <a:r>
              <a:rPr lang="de-DE" baseline="0" dirty="0"/>
              <a:t>| 2020 | CONFIDENTIAL</a:t>
            </a:r>
            <a:endParaRPr lang="de-CH" dirty="0"/>
          </a:p>
        </p:txBody>
      </p:sp>
    </p:spTree>
    <p:extLst>
      <p:ext uri="{BB962C8B-B14F-4D97-AF65-F5344CB8AC3E}">
        <p14:creationId xmlns:p14="http://schemas.microsoft.com/office/powerpoint/2010/main" val="17676776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Half Left">
    <p:spTree>
      <p:nvGrpSpPr>
        <p:cNvPr id="1" name=""/>
        <p:cNvGrpSpPr/>
        <p:nvPr/>
      </p:nvGrpSpPr>
      <p:grpSpPr>
        <a:xfrm>
          <a:off x="0" y="0"/>
          <a:ext cx="0" cy="0"/>
          <a:chOff x="0" y="0"/>
          <a:chExt cx="0" cy="0"/>
        </a:xfrm>
      </p:grpSpPr>
      <p:sp>
        <p:nvSpPr>
          <p:cNvPr id="3" name="Rechteck 2"/>
          <p:cNvSpPr/>
          <p:nvPr/>
        </p:nvSpPr>
        <p:spPr>
          <a:xfrm>
            <a:off x="34" y="0"/>
            <a:ext cx="6096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0" name="Titel 1"/>
          <p:cNvSpPr>
            <a:spLocks noGrp="1"/>
          </p:cNvSpPr>
          <p:nvPr>
            <p:ph type="title" hasCustomPrompt="1"/>
          </p:nvPr>
        </p:nvSpPr>
        <p:spPr>
          <a:xfrm>
            <a:off x="423845" y="333375"/>
            <a:ext cx="5672155" cy="471587"/>
          </a:xfrm>
          <a:prstGeom prst="rect">
            <a:avLst/>
          </a:prstGeom>
        </p:spPr>
        <p:txBody>
          <a:bodyPr/>
          <a:lstStyle>
            <a:lvl1pPr algn="l">
              <a:defRPr sz="2400" b="0">
                <a:solidFill>
                  <a:schemeClr val="bg1"/>
                </a:solidFill>
                <a:latin typeface="+mj-lt"/>
              </a:defRPr>
            </a:lvl1pPr>
          </a:lstStyle>
          <a:p>
            <a:r>
              <a:rPr lang="en-US" noProof="0" dirty="0"/>
              <a:t>Klick for Editing Master</a:t>
            </a:r>
          </a:p>
        </p:txBody>
      </p:sp>
      <p:sp>
        <p:nvSpPr>
          <p:cNvPr id="14" name="Textplatzhalter 6"/>
          <p:cNvSpPr>
            <a:spLocks noGrp="1"/>
          </p:cNvSpPr>
          <p:nvPr>
            <p:ph type="body" sz="quarter" idx="10" hasCustomPrompt="1"/>
          </p:nvPr>
        </p:nvSpPr>
        <p:spPr>
          <a:xfrm>
            <a:off x="423845" y="1268139"/>
            <a:ext cx="5528139" cy="5252119"/>
          </a:xfrm>
          <a:prstGeom prst="rect">
            <a:avLst/>
          </a:prstGeom>
        </p:spPr>
        <p:txBody>
          <a:bodyPr/>
          <a:lstStyle>
            <a:lvl1pPr marL="342900" indent="-342900">
              <a:buFont typeface="Calibri Light" panose="020F0302020204030204" pitchFamily="34" charset="0"/>
              <a:buChar char="»"/>
              <a:defRPr sz="1800">
                <a:solidFill>
                  <a:schemeClr val="bg1"/>
                </a:solidFill>
              </a:defRPr>
            </a:lvl1pPr>
            <a:lvl2pPr marL="742950" indent="-285750">
              <a:buFont typeface="Calibri Light" panose="020F0302020204030204" pitchFamily="34" charset="0"/>
              <a:buChar char="»"/>
              <a:defRPr sz="1600" baseline="0">
                <a:solidFill>
                  <a:schemeClr val="bg1"/>
                </a:solidFill>
              </a:defRPr>
            </a:lvl2pPr>
            <a:lvl3pPr marL="1143000" indent="-228600">
              <a:buFont typeface="Calibri Light" panose="020F0302020204030204" pitchFamily="34" charset="0"/>
              <a:buChar char="»"/>
              <a:defRPr sz="1600">
                <a:solidFill>
                  <a:schemeClr val="bg1"/>
                </a:solidFill>
              </a:defRPr>
            </a:lvl3pPr>
            <a:lvl4pPr marL="1600200" indent="-228600">
              <a:buFont typeface="Calibri Light" panose="020F0302020204030204" pitchFamily="34" charset="0"/>
              <a:buChar char="»"/>
              <a:defRPr sz="1600">
                <a:solidFill>
                  <a:schemeClr val="bg1"/>
                </a:solidFill>
              </a:defRPr>
            </a:lvl4pPr>
            <a:lvl5pPr marL="2057400" indent="-228600">
              <a:buFont typeface="Calibri Light" panose="020F0302020204030204" pitchFamily="34" charset="0"/>
              <a:buChar char="»"/>
              <a:defRPr sz="1600">
                <a:solidFill>
                  <a:schemeClr val="bg1"/>
                </a:solidFill>
              </a:defRPr>
            </a:lvl5pPr>
          </a:lstStyle>
          <a:p>
            <a:pPr lvl="0"/>
            <a:r>
              <a:rPr lang="en-US" noProof="0" dirty="0"/>
              <a:t>Klick for Editing Master</a:t>
            </a:r>
          </a:p>
          <a:p>
            <a:pPr lvl="1"/>
            <a:r>
              <a:rPr lang="de-CH" noProof="0" dirty="0"/>
              <a:t>Second Level</a:t>
            </a:r>
            <a:endParaRPr lang="en-US" noProof="0" dirty="0"/>
          </a:p>
          <a:p>
            <a:pPr lvl="2"/>
            <a:r>
              <a:rPr lang="en-US" noProof="0" dirty="0"/>
              <a:t>Third Level</a:t>
            </a:r>
          </a:p>
          <a:p>
            <a:pPr lvl="3"/>
            <a:r>
              <a:rPr lang="en-US" noProof="0" dirty="0"/>
              <a:t>Fourth Level</a:t>
            </a:r>
          </a:p>
          <a:p>
            <a:pPr lvl="4"/>
            <a:r>
              <a:rPr lang="en-US" noProof="0" dirty="0"/>
              <a:t>Fifth Level</a:t>
            </a:r>
          </a:p>
        </p:txBody>
      </p:sp>
      <p:sp>
        <p:nvSpPr>
          <p:cNvPr id="15" name="Textplatzhalter 6"/>
          <p:cNvSpPr>
            <a:spLocks noGrp="1"/>
          </p:cNvSpPr>
          <p:nvPr>
            <p:ph type="body" sz="quarter" idx="11" hasCustomPrompt="1"/>
          </p:nvPr>
        </p:nvSpPr>
        <p:spPr>
          <a:xfrm>
            <a:off x="6240016" y="1268139"/>
            <a:ext cx="5543997" cy="5252119"/>
          </a:xfrm>
          <a:prstGeom prst="rect">
            <a:avLst/>
          </a:prstGeom>
        </p:spPr>
        <p:txBody>
          <a:bodyPr/>
          <a:lstStyle>
            <a:lvl1pPr marL="342900" indent="-342900">
              <a:buFont typeface="Calibri Light" panose="020F0302020204030204" pitchFamily="34" charset="0"/>
              <a:buChar char="»"/>
              <a:defRPr sz="1800">
                <a:solidFill>
                  <a:schemeClr val="tx1"/>
                </a:solidFill>
              </a:defRPr>
            </a:lvl1pPr>
            <a:lvl2pPr marL="742950" indent="-285750">
              <a:buFont typeface="Calibri Light" panose="020F0302020204030204" pitchFamily="34" charset="0"/>
              <a:buChar char="»"/>
              <a:defRPr sz="1600" baseline="0">
                <a:solidFill>
                  <a:schemeClr val="tx1"/>
                </a:solidFill>
              </a:defRPr>
            </a:lvl2pPr>
            <a:lvl3pPr marL="1143000" indent="-228600">
              <a:buFont typeface="Calibri Light" panose="020F0302020204030204" pitchFamily="34" charset="0"/>
              <a:buChar char="»"/>
              <a:defRPr sz="1600">
                <a:solidFill>
                  <a:schemeClr val="tx1"/>
                </a:solidFill>
              </a:defRPr>
            </a:lvl3pPr>
            <a:lvl4pPr marL="1600200" indent="-228600">
              <a:buFont typeface="Calibri Light" panose="020F0302020204030204" pitchFamily="34" charset="0"/>
              <a:buChar char="»"/>
              <a:defRPr sz="1600">
                <a:solidFill>
                  <a:schemeClr val="tx1"/>
                </a:solidFill>
              </a:defRPr>
            </a:lvl4pPr>
            <a:lvl5pPr marL="2057400" indent="-228600">
              <a:buFont typeface="Calibri Light" panose="020F0302020204030204" pitchFamily="34" charset="0"/>
              <a:buChar char="»"/>
              <a:defRPr sz="1600">
                <a:solidFill>
                  <a:schemeClr val="tx1"/>
                </a:solidFill>
              </a:defRPr>
            </a:lvl5pPr>
          </a:lstStyle>
          <a:p>
            <a:pPr lvl="0"/>
            <a:r>
              <a:rPr lang="en-US" noProof="0" dirty="0"/>
              <a:t>Klick for Editing Master</a:t>
            </a:r>
          </a:p>
          <a:p>
            <a:pPr lvl="1"/>
            <a:r>
              <a:rPr lang="de-CH" noProof="0" dirty="0"/>
              <a:t>Second Level</a:t>
            </a:r>
            <a:endParaRPr lang="en-US" noProof="0" dirty="0"/>
          </a:p>
          <a:p>
            <a:pPr lvl="2"/>
            <a:r>
              <a:rPr lang="en-US" noProof="0" dirty="0"/>
              <a:t>Third Level</a:t>
            </a:r>
          </a:p>
          <a:p>
            <a:pPr lvl="3"/>
            <a:r>
              <a:rPr lang="en-US" noProof="0" dirty="0"/>
              <a:t>Fourth Level</a:t>
            </a:r>
          </a:p>
          <a:p>
            <a:pPr lvl="4"/>
            <a:r>
              <a:rPr lang="en-US" noProof="0" dirty="0"/>
              <a:t>Fifth Level</a:t>
            </a:r>
          </a:p>
        </p:txBody>
      </p:sp>
      <p:pic>
        <p:nvPicPr>
          <p:cNvPr id="8" name="Grafik 7">
            <a:extLst>
              <a:ext uri="{FF2B5EF4-FFF2-40B4-BE49-F238E27FC236}">
                <a16:creationId xmlns="" xmlns:a16="http://schemas.microsoft.com/office/drawing/2014/main" id="{2D7CC0DC-9C35-42B1-A520-352DE2D67241}"/>
              </a:ext>
            </a:extLst>
          </p:cNvPr>
          <p:cNvPicPr>
            <a:picLocks noChangeAspect="1"/>
          </p:cNvPicPr>
          <p:nvPr/>
        </p:nvPicPr>
        <p:blipFill rotWithShape="1">
          <a:blip r:embed="rId2">
            <a:extLst>
              <a:ext uri="{28A0092B-C50C-407E-A947-70E740481C1C}">
                <a14:useLocalDpi xmlns:a14="http://schemas.microsoft.com/office/drawing/2010/main" val="0"/>
              </a:ext>
            </a:extLst>
          </a:blip>
          <a:srcRect l="84566"/>
          <a:stretch/>
        </p:blipFill>
        <p:spPr>
          <a:xfrm>
            <a:off x="11136560" y="281545"/>
            <a:ext cx="612068" cy="576000"/>
          </a:xfrm>
          <a:prstGeom prst="rect">
            <a:avLst/>
          </a:prstGeom>
        </p:spPr>
      </p:pic>
      <p:sp>
        <p:nvSpPr>
          <p:cNvPr id="9" name="Datumsplatzhalter 6">
            <a:extLst>
              <a:ext uri="{FF2B5EF4-FFF2-40B4-BE49-F238E27FC236}">
                <a16:creationId xmlns="" xmlns:a16="http://schemas.microsoft.com/office/drawing/2014/main" id="{891F6DCC-DEB7-4D5D-B619-2BF7416B833D}"/>
              </a:ext>
            </a:extLst>
          </p:cNvPr>
          <p:cNvSpPr txBox="1">
            <a:spLocks/>
          </p:cNvSpPr>
          <p:nvPr/>
        </p:nvSpPr>
        <p:spPr>
          <a:xfrm>
            <a:off x="423844" y="6520259"/>
            <a:ext cx="4090114" cy="365125"/>
          </a:xfrm>
          <a:prstGeom prst="rect">
            <a:avLst/>
          </a:prstGeom>
        </p:spPr>
        <p:txBody>
          <a:bodyPr vert="horz" lIns="91440" tIns="45720" rIns="91440" bIns="45720" rtlCol="0" anchor="ctr"/>
          <a:lstStyle>
            <a:defPPr>
              <a:defRPr lang="de-DE"/>
            </a:defPPr>
            <a:lvl1pPr>
              <a:defRPr sz="1200">
                <a:solidFill>
                  <a:schemeClr val="tx1">
                    <a:tint val="75000"/>
                  </a:schemeClr>
                </a:solidFill>
              </a:defRPr>
            </a:lvl1pPr>
          </a:lstStyle>
          <a:p>
            <a:pPr lvl="0" algn="l"/>
            <a:r>
              <a:rPr lang="de-DE" dirty="0"/>
              <a:t>© HAN‘S</a:t>
            </a:r>
            <a:r>
              <a:rPr lang="de-CH" dirty="0"/>
              <a:t> ROBOT GERMANY GMBH </a:t>
            </a:r>
            <a:r>
              <a:rPr lang="de-DE" baseline="0" dirty="0"/>
              <a:t>| 2020 | CONFIDENTIAL</a:t>
            </a:r>
            <a:endParaRPr lang="de-CH" dirty="0"/>
          </a:p>
        </p:txBody>
      </p:sp>
    </p:spTree>
    <p:extLst>
      <p:ext uri="{BB962C8B-B14F-4D97-AF65-F5344CB8AC3E}">
        <p14:creationId xmlns:p14="http://schemas.microsoft.com/office/powerpoint/2010/main" val="14114019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Third Right">
    <p:spTree>
      <p:nvGrpSpPr>
        <p:cNvPr id="1" name=""/>
        <p:cNvGrpSpPr/>
        <p:nvPr/>
      </p:nvGrpSpPr>
      <p:grpSpPr>
        <a:xfrm>
          <a:off x="0" y="0"/>
          <a:ext cx="0" cy="0"/>
          <a:chOff x="0" y="0"/>
          <a:chExt cx="0" cy="0"/>
        </a:xfrm>
      </p:grpSpPr>
      <p:sp>
        <p:nvSpPr>
          <p:cNvPr id="3" name="Rechteck 2"/>
          <p:cNvSpPr/>
          <p:nvPr/>
        </p:nvSpPr>
        <p:spPr>
          <a:xfrm>
            <a:off x="8256240" y="0"/>
            <a:ext cx="393576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el 1"/>
          <p:cNvSpPr>
            <a:spLocks noGrp="1"/>
          </p:cNvSpPr>
          <p:nvPr>
            <p:ph type="title" hasCustomPrompt="1"/>
          </p:nvPr>
        </p:nvSpPr>
        <p:spPr>
          <a:xfrm>
            <a:off x="423845" y="333375"/>
            <a:ext cx="7832394" cy="471587"/>
          </a:xfrm>
          <a:prstGeom prst="rect">
            <a:avLst/>
          </a:prstGeom>
        </p:spPr>
        <p:txBody>
          <a:bodyPr/>
          <a:lstStyle>
            <a:lvl1pPr algn="l">
              <a:defRPr sz="2400" b="0">
                <a:latin typeface="+mj-lt"/>
              </a:defRPr>
            </a:lvl1pPr>
          </a:lstStyle>
          <a:p>
            <a:r>
              <a:rPr lang="en-US" noProof="0" dirty="0"/>
              <a:t>Klick for Editing Master</a:t>
            </a:r>
          </a:p>
        </p:txBody>
      </p:sp>
      <p:sp>
        <p:nvSpPr>
          <p:cNvPr id="10" name="Textplatzhalter 6"/>
          <p:cNvSpPr>
            <a:spLocks noGrp="1"/>
          </p:cNvSpPr>
          <p:nvPr>
            <p:ph type="body" sz="quarter" idx="10" hasCustomPrompt="1"/>
          </p:nvPr>
        </p:nvSpPr>
        <p:spPr>
          <a:xfrm>
            <a:off x="423845" y="1268139"/>
            <a:ext cx="7688380" cy="5252119"/>
          </a:xfrm>
          <a:prstGeom prst="rect">
            <a:avLst/>
          </a:prstGeom>
        </p:spPr>
        <p:txBody>
          <a:bodyPr/>
          <a:lstStyle>
            <a:lvl1pPr marL="342900" indent="-342900">
              <a:buFont typeface="Calibri Light" panose="020F0302020204030204" pitchFamily="34" charset="0"/>
              <a:buChar char="»"/>
              <a:defRPr sz="1800"/>
            </a:lvl1pPr>
            <a:lvl2pPr marL="742950" indent="-285750">
              <a:buFont typeface="Calibri Light" panose="020F0302020204030204" pitchFamily="34" charset="0"/>
              <a:buChar char="»"/>
              <a:defRPr sz="1600" baseline="0"/>
            </a:lvl2pPr>
            <a:lvl3pPr marL="1143000" indent="-228600">
              <a:buFont typeface="Calibri Light" panose="020F0302020204030204" pitchFamily="34" charset="0"/>
              <a:buChar char="»"/>
              <a:defRPr sz="1600"/>
            </a:lvl3pPr>
            <a:lvl4pPr marL="1600200" indent="-228600">
              <a:buFont typeface="Calibri Light" panose="020F0302020204030204" pitchFamily="34" charset="0"/>
              <a:buChar char="»"/>
              <a:defRPr sz="1600"/>
            </a:lvl4pPr>
            <a:lvl5pPr marL="2057400" indent="-228600">
              <a:buFont typeface="Calibri Light" panose="020F0302020204030204" pitchFamily="34" charset="0"/>
              <a:buChar char="»"/>
              <a:defRPr sz="1600"/>
            </a:lvl5pPr>
          </a:lstStyle>
          <a:p>
            <a:pPr lvl="0"/>
            <a:r>
              <a:rPr lang="en-US" noProof="0" dirty="0"/>
              <a:t>Klick for Editing Master</a:t>
            </a:r>
          </a:p>
          <a:p>
            <a:pPr lvl="1"/>
            <a:r>
              <a:rPr lang="de-CH" noProof="0" dirty="0"/>
              <a:t>Second Level</a:t>
            </a:r>
            <a:endParaRPr lang="en-US" noProof="0" dirty="0"/>
          </a:p>
          <a:p>
            <a:pPr lvl="2"/>
            <a:r>
              <a:rPr lang="en-US" noProof="0" dirty="0"/>
              <a:t>Third Level</a:t>
            </a:r>
          </a:p>
          <a:p>
            <a:pPr lvl="3"/>
            <a:r>
              <a:rPr lang="en-US" noProof="0" dirty="0"/>
              <a:t>Fourth Level</a:t>
            </a:r>
          </a:p>
          <a:p>
            <a:pPr lvl="4"/>
            <a:r>
              <a:rPr lang="en-US" noProof="0" dirty="0"/>
              <a:t>Fifth Level</a:t>
            </a:r>
          </a:p>
        </p:txBody>
      </p:sp>
      <p:pic>
        <p:nvPicPr>
          <p:cNvPr id="12" name="Grafik 11">
            <a:extLst>
              <a:ext uri="{FF2B5EF4-FFF2-40B4-BE49-F238E27FC236}">
                <a16:creationId xmlns="" xmlns:a16="http://schemas.microsoft.com/office/drawing/2014/main" id="{618EA41E-8688-458F-86A8-C8E7637FABB0}"/>
              </a:ext>
            </a:extLst>
          </p:cNvPr>
          <p:cNvPicPr>
            <a:picLocks noChangeAspect="1"/>
          </p:cNvPicPr>
          <p:nvPr/>
        </p:nvPicPr>
        <p:blipFill rotWithShape="1">
          <a:blip r:embed="rId2">
            <a:extLst>
              <a:ext uri="{28A0092B-C50C-407E-A947-70E740481C1C}">
                <a14:useLocalDpi xmlns:a14="http://schemas.microsoft.com/office/drawing/2010/main" val="0"/>
              </a:ext>
            </a:extLst>
          </a:blip>
          <a:srcRect l="84935"/>
          <a:stretch/>
        </p:blipFill>
        <p:spPr>
          <a:xfrm>
            <a:off x="11151196" y="281545"/>
            <a:ext cx="597431" cy="576000"/>
          </a:xfrm>
          <a:prstGeom prst="rect">
            <a:avLst/>
          </a:prstGeom>
        </p:spPr>
      </p:pic>
      <p:sp>
        <p:nvSpPr>
          <p:cNvPr id="7" name="Datumsplatzhalter 6">
            <a:extLst>
              <a:ext uri="{FF2B5EF4-FFF2-40B4-BE49-F238E27FC236}">
                <a16:creationId xmlns="" xmlns:a16="http://schemas.microsoft.com/office/drawing/2014/main" id="{D38F2BB0-FEBC-43B7-A8C1-C0DB2D495593}"/>
              </a:ext>
            </a:extLst>
          </p:cNvPr>
          <p:cNvSpPr txBox="1">
            <a:spLocks/>
          </p:cNvSpPr>
          <p:nvPr/>
        </p:nvSpPr>
        <p:spPr>
          <a:xfrm>
            <a:off x="423844" y="6520259"/>
            <a:ext cx="4090114" cy="365125"/>
          </a:xfrm>
          <a:prstGeom prst="rect">
            <a:avLst/>
          </a:prstGeom>
        </p:spPr>
        <p:txBody>
          <a:bodyPr vert="horz" lIns="91440" tIns="45720" rIns="91440" bIns="45720" rtlCol="0" anchor="ctr"/>
          <a:lstStyle>
            <a:defPPr>
              <a:defRPr lang="de-DE"/>
            </a:defPPr>
            <a:lvl1pPr>
              <a:defRPr sz="1200">
                <a:solidFill>
                  <a:schemeClr val="tx1">
                    <a:tint val="75000"/>
                  </a:schemeClr>
                </a:solidFill>
              </a:defRPr>
            </a:lvl1pPr>
          </a:lstStyle>
          <a:p>
            <a:pPr lvl="0" algn="l"/>
            <a:r>
              <a:rPr lang="de-DE" dirty="0"/>
              <a:t>© HAN‘S</a:t>
            </a:r>
            <a:r>
              <a:rPr lang="de-CH" dirty="0"/>
              <a:t> ROBOT GERMANY GMBH </a:t>
            </a:r>
            <a:r>
              <a:rPr lang="de-DE" baseline="0" dirty="0"/>
              <a:t>| 2020 | CONFIDENTIAL</a:t>
            </a:r>
            <a:endParaRPr lang="de-CH" dirty="0"/>
          </a:p>
        </p:txBody>
      </p:sp>
    </p:spTree>
    <p:extLst>
      <p:ext uri="{BB962C8B-B14F-4D97-AF65-F5344CB8AC3E}">
        <p14:creationId xmlns:p14="http://schemas.microsoft.com/office/powerpoint/2010/main" val="6522481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2_Slide Third Right">
    <p:spTree>
      <p:nvGrpSpPr>
        <p:cNvPr id="1" name=""/>
        <p:cNvGrpSpPr/>
        <p:nvPr/>
      </p:nvGrpSpPr>
      <p:grpSpPr>
        <a:xfrm>
          <a:off x="0" y="0"/>
          <a:ext cx="0" cy="0"/>
          <a:chOff x="0" y="0"/>
          <a:chExt cx="0" cy="0"/>
        </a:xfrm>
      </p:grpSpPr>
      <p:sp>
        <p:nvSpPr>
          <p:cNvPr id="3" name="Rechteck 2"/>
          <p:cNvSpPr/>
          <p:nvPr/>
        </p:nvSpPr>
        <p:spPr>
          <a:xfrm>
            <a:off x="9192344" y="0"/>
            <a:ext cx="299965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el 1"/>
          <p:cNvSpPr>
            <a:spLocks noGrp="1"/>
          </p:cNvSpPr>
          <p:nvPr>
            <p:ph type="title" hasCustomPrompt="1"/>
          </p:nvPr>
        </p:nvSpPr>
        <p:spPr>
          <a:xfrm>
            <a:off x="423845" y="333375"/>
            <a:ext cx="7832394" cy="471587"/>
          </a:xfrm>
          <a:prstGeom prst="rect">
            <a:avLst/>
          </a:prstGeom>
        </p:spPr>
        <p:txBody>
          <a:bodyPr/>
          <a:lstStyle>
            <a:lvl1pPr algn="l">
              <a:defRPr sz="2400" b="0">
                <a:latin typeface="+mj-lt"/>
              </a:defRPr>
            </a:lvl1pPr>
          </a:lstStyle>
          <a:p>
            <a:r>
              <a:rPr lang="en-US" noProof="0" dirty="0"/>
              <a:t>Klick for Editing Master</a:t>
            </a:r>
          </a:p>
        </p:txBody>
      </p:sp>
      <p:sp>
        <p:nvSpPr>
          <p:cNvPr id="10" name="Textplatzhalter 6"/>
          <p:cNvSpPr>
            <a:spLocks noGrp="1"/>
          </p:cNvSpPr>
          <p:nvPr>
            <p:ph type="body" sz="quarter" idx="10" hasCustomPrompt="1"/>
          </p:nvPr>
        </p:nvSpPr>
        <p:spPr>
          <a:xfrm>
            <a:off x="423845" y="1268139"/>
            <a:ext cx="7688380" cy="5252119"/>
          </a:xfrm>
          <a:prstGeom prst="rect">
            <a:avLst/>
          </a:prstGeom>
        </p:spPr>
        <p:txBody>
          <a:bodyPr/>
          <a:lstStyle>
            <a:lvl1pPr marL="342900" indent="-342900">
              <a:buFont typeface="Calibri Light" panose="020F0302020204030204" pitchFamily="34" charset="0"/>
              <a:buChar char="»"/>
              <a:defRPr sz="1800"/>
            </a:lvl1pPr>
            <a:lvl2pPr marL="742950" indent="-285750">
              <a:buFont typeface="Calibri Light" panose="020F0302020204030204" pitchFamily="34" charset="0"/>
              <a:buChar char="»"/>
              <a:defRPr sz="1600" baseline="0"/>
            </a:lvl2pPr>
            <a:lvl3pPr marL="1143000" indent="-228600">
              <a:buFont typeface="Calibri Light" panose="020F0302020204030204" pitchFamily="34" charset="0"/>
              <a:buChar char="»"/>
              <a:defRPr sz="1600"/>
            </a:lvl3pPr>
            <a:lvl4pPr marL="1600200" indent="-228600">
              <a:buFont typeface="Calibri Light" panose="020F0302020204030204" pitchFamily="34" charset="0"/>
              <a:buChar char="»"/>
              <a:defRPr sz="1600"/>
            </a:lvl4pPr>
            <a:lvl5pPr marL="2057400" indent="-228600">
              <a:buFont typeface="Calibri Light" panose="020F0302020204030204" pitchFamily="34" charset="0"/>
              <a:buChar char="»"/>
              <a:defRPr sz="1600"/>
            </a:lvl5pPr>
          </a:lstStyle>
          <a:p>
            <a:pPr lvl="0"/>
            <a:r>
              <a:rPr lang="en-US" noProof="0" dirty="0"/>
              <a:t>Klick for Editing Master</a:t>
            </a:r>
          </a:p>
          <a:p>
            <a:pPr lvl="1"/>
            <a:r>
              <a:rPr lang="de-CH" noProof="0" dirty="0"/>
              <a:t>Second Level</a:t>
            </a:r>
            <a:endParaRPr lang="en-US" noProof="0" dirty="0"/>
          </a:p>
          <a:p>
            <a:pPr lvl="2"/>
            <a:r>
              <a:rPr lang="en-US" noProof="0" dirty="0"/>
              <a:t>Third Level</a:t>
            </a:r>
          </a:p>
          <a:p>
            <a:pPr lvl="3"/>
            <a:r>
              <a:rPr lang="en-US" noProof="0" dirty="0"/>
              <a:t>Fourth Level</a:t>
            </a:r>
          </a:p>
          <a:p>
            <a:pPr lvl="4"/>
            <a:r>
              <a:rPr lang="en-US" noProof="0" dirty="0"/>
              <a:t>Fifth Level</a:t>
            </a:r>
          </a:p>
        </p:txBody>
      </p:sp>
      <p:pic>
        <p:nvPicPr>
          <p:cNvPr id="9" name="Grafik 8">
            <a:extLst>
              <a:ext uri="{FF2B5EF4-FFF2-40B4-BE49-F238E27FC236}">
                <a16:creationId xmlns="" xmlns:a16="http://schemas.microsoft.com/office/drawing/2014/main" id="{A4457591-FBA6-4931-BB3A-0932F7CAE012}"/>
              </a:ext>
            </a:extLst>
          </p:cNvPr>
          <p:cNvPicPr>
            <a:picLocks noChangeAspect="1"/>
          </p:cNvPicPr>
          <p:nvPr/>
        </p:nvPicPr>
        <p:blipFill rotWithShape="1">
          <a:blip r:embed="rId2">
            <a:extLst>
              <a:ext uri="{28A0092B-C50C-407E-A947-70E740481C1C}">
                <a14:useLocalDpi xmlns:a14="http://schemas.microsoft.com/office/drawing/2010/main" val="0"/>
              </a:ext>
            </a:extLst>
          </a:blip>
          <a:srcRect l="84935"/>
          <a:stretch/>
        </p:blipFill>
        <p:spPr>
          <a:xfrm>
            <a:off x="11151196" y="281545"/>
            <a:ext cx="597431" cy="576000"/>
          </a:xfrm>
          <a:prstGeom prst="rect">
            <a:avLst/>
          </a:prstGeom>
        </p:spPr>
      </p:pic>
      <p:sp>
        <p:nvSpPr>
          <p:cNvPr id="7" name="Datumsplatzhalter 6">
            <a:extLst>
              <a:ext uri="{FF2B5EF4-FFF2-40B4-BE49-F238E27FC236}">
                <a16:creationId xmlns="" xmlns:a16="http://schemas.microsoft.com/office/drawing/2014/main" id="{946F5F84-231A-4666-B8C1-00F47F5987C5}"/>
              </a:ext>
            </a:extLst>
          </p:cNvPr>
          <p:cNvSpPr txBox="1">
            <a:spLocks/>
          </p:cNvSpPr>
          <p:nvPr/>
        </p:nvSpPr>
        <p:spPr>
          <a:xfrm>
            <a:off x="423844" y="6520259"/>
            <a:ext cx="4090114" cy="365125"/>
          </a:xfrm>
          <a:prstGeom prst="rect">
            <a:avLst/>
          </a:prstGeom>
        </p:spPr>
        <p:txBody>
          <a:bodyPr vert="horz" lIns="91440" tIns="45720" rIns="91440" bIns="45720" rtlCol="0" anchor="ctr"/>
          <a:lstStyle>
            <a:defPPr>
              <a:defRPr lang="de-DE"/>
            </a:defPPr>
            <a:lvl1pPr>
              <a:defRPr sz="1200">
                <a:solidFill>
                  <a:schemeClr val="tx1">
                    <a:tint val="75000"/>
                  </a:schemeClr>
                </a:solidFill>
              </a:defRPr>
            </a:lvl1pPr>
          </a:lstStyle>
          <a:p>
            <a:pPr lvl="0" algn="l"/>
            <a:r>
              <a:rPr lang="de-DE" dirty="0"/>
              <a:t>© HAN‘S</a:t>
            </a:r>
            <a:r>
              <a:rPr lang="de-CH" dirty="0"/>
              <a:t> ROBOT GERMANY GMBH </a:t>
            </a:r>
            <a:r>
              <a:rPr lang="de-DE" baseline="0" dirty="0"/>
              <a:t>| 2020 | CONFIDENTIAL</a:t>
            </a:r>
            <a:endParaRPr lang="de-CH" dirty="0"/>
          </a:p>
        </p:txBody>
      </p:sp>
    </p:spTree>
    <p:extLst>
      <p:ext uri="{BB962C8B-B14F-4D97-AF65-F5344CB8AC3E}">
        <p14:creationId xmlns:p14="http://schemas.microsoft.com/office/powerpoint/2010/main" val="18938120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1_Slide Third Right">
    <p:spTree>
      <p:nvGrpSpPr>
        <p:cNvPr id="1" name=""/>
        <p:cNvGrpSpPr/>
        <p:nvPr/>
      </p:nvGrpSpPr>
      <p:grpSpPr>
        <a:xfrm>
          <a:off x="0" y="0"/>
          <a:ext cx="0" cy="0"/>
          <a:chOff x="0" y="0"/>
          <a:chExt cx="0" cy="0"/>
        </a:xfrm>
      </p:grpSpPr>
      <p:sp>
        <p:nvSpPr>
          <p:cNvPr id="3" name="Rechteck 2"/>
          <p:cNvSpPr/>
          <p:nvPr/>
        </p:nvSpPr>
        <p:spPr>
          <a:xfrm>
            <a:off x="0" y="3429000"/>
            <a:ext cx="12192000" cy="3429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el 1"/>
          <p:cNvSpPr>
            <a:spLocks noGrp="1"/>
          </p:cNvSpPr>
          <p:nvPr>
            <p:ph type="title" hasCustomPrompt="1"/>
          </p:nvPr>
        </p:nvSpPr>
        <p:spPr>
          <a:xfrm>
            <a:off x="423845" y="333375"/>
            <a:ext cx="7832394" cy="471587"/>
          </a:xfrm>
          <a:prstGeom prst="rect">
            <a:avLst/>
          </a:prstGeom>
        </p:spPr>
        <p:txBody>
          <a:bodyPr/>
          <a:lstStyle>
            <a:lvl1pPr algn="l">
              <a:defRPr sz="2400" b="0">
                <a:latin typeface="+mj-lt"/>
              </a:defRPr>
            </a:lvl1pPr>
          </a:lstStyle>
          <a:p>
            <a:r>
              <a:rPr lang="en-US" noProof="0" dirty="0"/>
              <a:t>Klick for Editing Master</a:t>
            </a:r>
          </a:p>
        </p:txBody>
      </p:sp>
      <p:sp>
        <p:nvSpPr>
          <p:cNvPr id="10" name="Textplatzhalter 6"/>
          <p:cNvSpPr>
            <a:spLocks noGrp="1"/>
          </p:cNvSpPr>
          <p:nvPr>
            <p:ph type="body" sz="quarter" idx="10" hasCustomPrompt="1"/>
          </p:nvPr>
        </p:nvSpPr>
        <p:spPr>
          <a:xfrm>
            <a:off x="423845" y="1268139"/>
            <a:ext cx="11360168" cy="2160861"/>
          </a:xfrm>
          <a:prstGeom prst="rect">
            <a:avLst/>
          </a:prstGeom>
        </p:spPr>
        <p:txBody>
          <a:bodyPr/>
          <a:lstStyle>
            <a:lvl1pPr marL="342900" indent="-342900">
              <a:buFont typeface="Calibri Light" panose="020F0302020204030204" pitchFamily="34" charset="0"/>
              <a:buChar char="»"/>
              <a:defRPr sz="1800"/>
            </a:lvl1pPr>
            <a:lvl2pPr marL="742950" indent="-285750">
              <a:buFont typeface="Calibri Light" panose="020F0302020204030204" pitchFamily="34" charset="0"/>
              <a:buChar char="»"/>
              <a:defRPr sz="1600" baseline="0"/>
            </a:lvl2pPr>
            <a:lvl3pPr marL="1143000" indent="-228600">
              <a:buFont typeface="Calibri Light" panose="020F0302020204030204" pitchFamily="34" charset="0"/>
              <a:buChar char="»"/>
              <a:defRPr sz="1600"/>
            </a:lvl3pPr>
            <a:lvl4pPr marL="1600200" indent="-228600">
              <a:buFont typeface="Calibri Light" panose="020F0302020204030204" pitchFamily="34" charset="0"/>
              <a:buChar char="»"/>
              <a:defRPr sz="1600"/>
            </a:lvl4pPr>
            <a:lvl5pPr marL="2057400" indent="-228600">
              <a:buFont typeface="Calibri Light" panose="020F0302020204030204" pitchFamily="34" charset="0"/>
              <a:buChar char="»"/>
              <a:defRPr sz="1600"/>
            </a:lvl5pPr>
          </a:lstStyle>
          <a:p>
            <a:pPr lvl="0"/>
            <a:r>
              <a:rPr lang="en-US" noProof="0" dirty="0"/>
              <a:t>Klick for Editing Master</a:t>
            </a:r>
          </a:p>
          <a:p>
            <a:pPr lvl="1"/>
            <a:r>
              <a:rPr lang="de-CH" noProof="0" dirty="0"/>
              <a:t>Second Level</a:t>
            </a:r>
            <a:endParaRPr lang="en-US" noProof="0" dirty="0"/>
          </a:p>
          <a:p>
            <a:pPr lvl="2"/>
            <a:r>
              <a:rPr lang="en-US" noProof="0" dirty="0"/>
              <a:t>Third Level</a:t>
            </a:r>
          </a:p>
          <a:p>
            <a:pPr lvl="3"/>
            <a:r>
              <a:rPr lang="en-US" noProof="0" dirty="0"/>
              <a:t>Fourth Level</a:t>
            </a:r>
          </a:p>
          <a:p>
            <a:pPr lvl="4"/>
            <a:r>
              <a:rPr lang="en-US" noProof="0" dirty="0"/>
              <a:t>Fifth Level</a:t>
            </a:r>
          </a:p>
        </p:txBody>
      </p:sp>
      <p:pic>
        <p:nvPicPr>
          <p:cNvPr id="9" name="Grafik 8">
            <a:extLst>
              <a:ext uri="{FF2B5EF4-FFF2-40B4-BE49-F238E27FC236}">
                <a16:creationId xmlns="" xmlns:a16="http://schemas.microsoft.com/office/drawing/2014/main" id="{E9A1C32A-1F16-4EF6-BD03-E6B3D07A1B88}"/>
              </a:ext>
            </a:extLst>
          </p:cNvPr>
          <p:cNvPicPr>
            <a:picLocks noChangeAspect="1"/>
          </p:cNvPicPr>
          <p:nvPr/>
        </p:nvPicPr>
        <p:blipFill rotWithShape="1">
          <a:blip r:embed="rId2">
            <a:extLst>
              <a:ext uri="{28A0092B-C50C-407E-A947-70E740481C1C}">
                <a14:useLocalDpi xmlns:a14="http://schemas.microsoft.com/office/drawing/2010/main" val="0"/>
              </a:ext>
            </a:extLst>
          </a:blip>
          <a:srcRect l="84566"/>
          <a:stretch/>
        </p:blipFill>
        <p:spPr>
          <a:xfrm>
            <a:off x="11136560" y="281545"/>
            <a:ext cx="612068" cy="576000"/>
          </a:xfrm>
          <a:prstGeom prst="rect">
            <a:avLst/>
          </a:prstGeom>
        </p:spPr>
      </p:pic>
      <p:sp>
        <p:nvSpPr>
          <p:cNvPr id="7" name="Datumsplatzhalter 6">
            <a:extLst>
              <a:ext uri="{FF2B5EF4-FFF2-40B4-BE49-F238E27FC236}">
                <a16:creationId xmlns="" xmlns:a16="http://schemas.microsoft.com/office/drawing/2014/main" id="{C48E73F7-651D-4010-976D-E4BE5FAFCC34}"/>
              </a:ext>
            </a:extLst>
          </p:cNvPr>
          <p:cNvSpPr txBox="1">
            <a:spLocks/>
          </p:cNvSpPr>
          <p:nvPr/>
        </p:nvSpPr>
        <p:spPr>
          <a:xfrm>
            <a:off x="423844" y="6520259"/>
            <a:ext cx="4090114" cy="365125"/>
          </a:xfrm>
          <a:prstGeom prst="rect">
            <a:avLst/>
          </a:prstGeom>
        </p:spPr>
        <p:txBody>
          <a:bodyPr vert="horz" lIns="91440" tIns="45720" rIns="91440" bIns="45720" rtlCol="0" anchor="ctr"/>
          <a:lstStyle>
            <a:defPPr>
              <a:defRPr lang="de-DE"/>
            </a:defPPr>
            <a:lvl1pPr>
              <a:defRPr sz="1200">
                <a:solidFill>
                  <a:schemeClr val="tx1">
                    <a:tint val="75000"/>
                  </a:schemeClr>
                </a:solidFill>
              </a:defRPr>
            </a:lvl1pPr>
          </a:lstStyle>
          <a:p>
            <a:pPr lvl="0" algn="l"/>
            <a:r>
              <a:rPr lang="de-DE" dirty="0"/>
              <a:t>© HAN‘S</a:t>
            </a:r>
            <a:r>
              <a:rPr lang="de-CH" dirty="0"/>
              <a:t> ROBOT GERMANY GMBH </a:t>
            </a:r>
            <a:r>
              <a:rPr lang="de-DE" baseline="0" dirty="0"/>
              <a:t>| 2020 | CONFIDENTIAL</a:t>
            </a:r>
            <a:endParaRPr lang="de-CH" dirty="0"/>
          </a:p>
        </p:txBody>
      </p:sp>
    </p:spTree>
    <p:extLst>
      <p:ext uri="{BB962C8B-B14F-4D97-AF65-F5344CB8AC3E}">
        <p14:creationId xmlns:p14="http://schemas.microsoft.com/office/powerpoint/2010/main" val="16710774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3_Benutzerdefiniertes Layout">
    <p:spTree>
      <p:nvGrpSpPr>
        <p:cNvPr id="1" name=""/>
        <p:cNvGrpSpPr/>
        <p:nvPr/>
      </p:nvGrpSpPr>
      <p:grpSpPr>
        <a:xfrm>
          <a:off x="0" y="0"/>
          <a:ext cx="0" cy="0"/>
          <a:chOff x="0" y="0"/>
          <a:chExt cx="0" cy="0"/>
        </a:xfrm>
      </p:grpSpPr>
      <p:sp>
        <p:nvSpPr>
          <p:cNvPr id="4" name="Rechteck 3"/>
          <p:cNvSpPr/>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el 1"/>
          <p:cNvSpPr>
            <a:spLocks noGrp="1"/>
          </p:cNvSpPr>
          <p:nvPr>
            <p:ph type="title" hasCustomPrompt="1"/>
          </p:nvPr>
        </p:nvSpPr>
        <p:spPr>
          <a:xfrm>
            <a:off x="423845" y="333375"/>
            <a:ext cx="10303507" cy="471587"/>
          </a:xfrm>
          <a:prstGeom prst="rect">
            <a:avLst/>
          </a:prstGeom>
        </p:spPr>
        <p:txBody>
          <a:bodyPr/>
          <a:lstStyle>
            <a:lvl1pPr algn="l">
              <a:defRPr sz="2400" b="0">
                <a:solidFill>
                  <a:schemeClr val="bg1"/>
                </a:solidFill>
                <a:latin typeface="+mj-lt"/>
              </a:defRPr>
            </a:lvl1pPr>
          </a:lstStyle>
          <a:p>
            <a:r>
              <a:rPr lang="en-US" noProof="0" dirty="0"/>
              <a:t>Klick for Editing Master</a:t>
            </a:r>
          </a:p>
        </p:txBody>
      </p:sp>
      <p:sp>
        <p:nvSpPr>
          <p:cNvPr id="12" name="Textplatzhalter 6"/>
          <p:cNvSpPr>
            <a:spLocks noGrp="1"/>
          </p:cNvSpPr>
          <p:nvPr>
            <p:ph type="body" sz="quarter" idx="10" hasCustomPrompt="1"/>
          </p:nvPr>
        </p:nvSpPr>
        <p:spPr>
          <a:xfrm>
            <a:off x="423845" y="1268139"/>
            <a:ext cx="11358947" cy="5252119"/>
          </a:xfrm>
          <a:prstGeom prst="rect">
            <a:avLst/>
          </a:prstGeom>
        </p:spPr>
        <p:txBody>
          <a:bodyPr/>
          <a:lstStyle>
            <a:lvl1pPr marL="342900" indent="-342900">
              <a:buFont typeface="Calibri Light" panose="020F0302020204030204" pitchFamily="34" charset="0"/>
              <a:buChar char="»"/>
              <a:defRPr sz="1800">
                <a:solidFill>
                  <a:schemeClr val="bg1"/>
                </a:solidFill>
              </a:defRPr>
            </a:lvl1pPr>
            <a:lvl2pPr marL="742950" indent="-285750">
              <a:buFont typeface="Calibri Light" panose="020F0302020204030204" pitchFamily="34" charset="0"/>
              <a:buChar char="»"/>
              <a:defRPr sz="1600" baseline="0">
                <a:solidFill>
                  <a:schemeClr val="bg1"/>
                </a:solidFill>
              </a:defRPr>
            </a:lvl2pPr>
            <a:lvl3pPr marL="1143000" indent="-228600">
              <a:buFont typeface="Calibri Light" panose="020F0302020204030204" pitchFamily="34" charset="0"/>
              <a:buChar char="»"/>
              <a:defRPr sz="1600">
                <a:solidFill>
                  <a:schemeClr val="bg1"/>
                </a:solidFill>
              </a:defRPr>
            </a:lvl3pPr>
            <a:lvl4pPr marL="1600200" indent="-228600">
              <a:buFont typeface="Calibri Light" panose="020F0302020204030204" pitchFamily="34" charset="0"/>
              <a:buChar char="»"/>
              <a:defRPr sz="1600">
                <a:solidFill>
                  <a:schemeClr val="bg1"/>
                </a:solidFill>
              </a:defRPr>
            </a:lvl4pPr>
            <a:lvl5pPr marL="2057400" indent="-228600">
              <a:buFont typeface="Calibri Light" panose="020F0302020204030204" pitchFamily="34" charset="0"/>
              <a:buChar char="»"/>
              <a:defRPr sz="1600">
                <a:solidFill>
                  <a:schemeClr val="bg1"/>
                </a:solidFill>
              </a:defRPr>
            </a:lvl5pPr>
          </a:lstStyle>
          <a:p>
            <a:pPr lvl="0"/>
            <a:r>
              <a:rPr lang="en-US" noProof="0" dirty="0"/>
              <a:t>Klick for Editing Master</a:t>
            </a:r>
          </a:p>
          <a:p>
            <a:pPr lvl="1"/>
            <a:r>
              <a:rPr lang="de-CH" noProof="0" dirty="0"/>
              <a:t>Second Level</a:t>
            </a:r>
            <a:endParaRPr lang="en-US" noProof="0" dirty="0"/>
          </a:p>
          <a:p>
            <a:pPr lvl="2"/>
            <a:r>
              <a:rPr lang="en-US" noProof="0" dirty="0"/>
              <a:t>Third Level</a:t>
            </a:r>
          </a:p>
          <a:p>
            <a:pPr lvl="3"/>
            <a:r>
              <a:rPr lang="en-US" noProof="0" dirty="0"/>
              <a:t>Fourth Level</a:t>
            </a:r>
          </a:p>
          <a:p>
            <a:pPr lvl="4"/>
            <a:r>
              <a:rPr lang="en-US" noProof="0" dirty="0"/>
              <a:t>Fifth Level</a:t>
            </a:r>
          </a:p>
        </p:txBody>
      </p:sp>
      <p:pic>
        <p:nvPicPr>
          <p:cNvPr id="7" name="Grafik 6">
            <a:extLst>
              <a:ext uri="{FF2B5EF4-FFF2-40B4-BE49-F238E27FC236}">
                <a16:creationId xmlns="" xmlns:a16="http://schemas.microsoft.com/office/drawing/2014/main" id="{64BB044B-454D-4BA4-958D-EAAD79B86F9E}"/>
              </a:ext>
            </a:extLst>
          </p:cNvPr>
          <p:cNvPicPr>
            <a:picLocks noChangeAspect="1"/>
          </p:cNvPicPr>
          <p:nvPr/>
        </p:nvPicPr>
        <p:blipFill rotWithShape="1">
          <a:blip r:embed="rId2">
            <a:extLst>
              <a:ext uri="{28A0092B-C50C-407E-A947-70E740481C1C}">
                <a14:useLocalDpi xmlns:a14="http://schemas.microsoft.com/office/drawing/2010/main" val="0"/>
              </a:ext>
            </a:extLst>
          </a:blip>
          <a:srcRect l="84935"/>
          <a:stretch/>
        </p:blipFill>
        <p:spPr>
          <a:xfrm>
            <a:off x="11151196" y="281545"/>
            <a:ext cx="597431" cy="576000"/>
          </a:xfrm>
          <a:prstGeom prst="rect">
            <a:avLst/>
          </a:prstGeom>
        </p:spPr>
      </p:pic>
      <p:sp>
        <p:nvSpPr>
          <p:cNvPr id="8" name="Datumsplatzhalter 6">
            <a:extLst>
              <a:ext uri="{FF2B5EF4-FFF2-40B4-BE49-F238E27FC236}">
                <a16:creationId xmlns="" xmlns:a16="http://schemas.microsoft.com/office/drawing/2014/main" id="{9009EEA3-F23B-4511-8D84-EC7F867855C2}"/>
              </a:ext>
            </a:extLst>
          </p:cNvPr>
          <p:cNvSpPr txBox="1">
            <a:spLocks/>
          </p:cNvSpPr>
          <p:nvPr/>
        </p:nvSpPr>
        <p:spPr>
          <a:xfrm>
            <a:off x="423844" y="6520259"/>
            <a:ext cx="4090114" cy="365125"/>
          </a:xfrm>
          <a:prstGeom prst="rect">
            <a:avLst/>
          </a:prstGeom>
        </p:spPr>
        <p:txBody>
          <a:bodyPr vert="horz" lIns="91440" tIns="45720" rIns="91440" bIns="45720" rtlCol="0" anchor="ctr"/>
          <a:lstStyle>
            <a:defPPr>
              <a:defRPr lang="de-DE"/>
            </a:defPPr>
            <a:lvl1pPr>
              <a:defRPr sz="1200">
                <a:solidFill>
                  <a:schemeClr val="tx1">
                    <a:tint val="75000"/>
                  </a:schemeClr>
                </a:solidFill>
              </a:defRPr>
            </a:lvl1pPr>
          </a:lstStyle>
          <a:p>
            <a:pPr lvl="0" algn="l"/>
            <a:r>
              <a:rPr lang="de-DE" dirty="0"/>
              <a:t>© HAN‘S</a:t>
            </a:r>
            <a:r>
              <a:rPr lang="de-CH" dirty="0"/>
              <a:t> ROBOT GERMANY GMBH </a:t>
            </a:r>
            <a:r>
              <a:rPr lang="de-DE" baseline="0" dirty="0"/>
              <a:t>| 2020 | CONFIDENTIAL</a:t>
            </a:r>
            <a:endParaRPr lang="de-CH" dirty="0"/>
          </a:p>
        </p:txBody>
      </p:sp>
    </p:spTree>
    <p:extLst>
      <p:ext uri="{BB962C8B-B14F-4D97-AF65-F5344CB8AC3E}">
        <p14:creationId xmlns:p14="http://schemas.microsoft.com/office/powerpoint/2010/main" val="11779544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1_Slide Half Right">
    <p:spTree>
      <p:nvGrpSpPr>
        <p:cNvPr id="1" name=""/>
        <p:cNvGrpSpPr/>
        <p:nvPr/>
      </p:nvGrpSpPr>
      <p:grpSpPr>
        <a:xfrm>
          <a:off x="0" y="0"/>
          <a:ext cx="0" cy="0"/>
          <a:chOff x="0" y="0"/>
          <a:chExt cx="0" cy="0"/>
        </a:xfrm>
      </p:grpSpPr>
      <p:sp>
        <p:nvSpPr>
          <p:cNvPr id="2" name="Rechtwinkliges Dreieck 1">
            <a:extLst>
              <a:ext uri="{FF2B5EF4-FFF2-40B4-BE49-F238E27FC236}">
                <a16:creationId xmlns="" xmlns:a16="http://schemas.microsoft.com/office/drawing/2014/main" id="{12DA5983-07A3-4C02-BAEA-5EFB57012F2D}"/>
              </a:ext>
            </a:extLst>
          </p:cNvPr>
          <p:cNvSpPr/>
          <p:nvPr/>
        </p:nvSpPr>
        <p:spPr>
          <a:xfrm flipH="1">
            <a:off x="3719736" y="0"/>
            <a:ext cx="4752528" cy="6858000"/>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htwinkliges Dreieck 9">
            <a:extLst>
              <a:ext uri="{FF2B5EF4-FFF2-40B4-BE49-F238E27FC236}">
                <a16:creationId xmlns="" xmlns:a16="http://schemas.microsoft.com/office/drawing/2014/main" id="{10E6FE22-F736-4366-8A0F-2E84F3C04AE3}"/>
              </a:ext>
            </a:extLst>
          </p:cNvPr>
          <p:cNvSpPr/>
          <p:nvPr/>
        </p:nvSpPr>
        <p:spPr>
          <a:xfrm rot="10800000" flipH="1">
            <a:off x="3719736" y="0"/>
            <a:ext cx="4752528" cy="6858000"/>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hteck 2"/>
          <p:cNvSpPr/>
          <p:nvPr/>
        </p:nvSpPr>
        <p:spPr>
          <a:xfrm>
            <a:off x="8472264" y="0"/>
            <a:ext cx="371973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el 1"/>
          <p:cNvSpPr>
            <a:spLocks noGrp="1"/>
          </p:cNvSpPr>
          <p:nvPr>
            <p:ph type="title" hasCustomPrompt="1"/>
          </p:nvPr>
        </p:nvSpPr>
        <p:spPr>
          <a:xfrm>
            <a:off x="423845" y="333375"/>
            <a:ext cx="5672155" cy="471587"/>
          </a:xfrm>
          <a:prstGeom prst="rect">
            <a:avLst/>
          </a:prstGeom>
        </p:spPr>
        <p:txBody>
          <a:bodyPr/>
          <a:lstStyle>
            <a:lvl1pPr algn="l">
              <a:defRPr sz="2400" b="0">
                <a:latin typeface="+mj-lt"/>
              </a:defRPr>
            </a:lvl1pPr>
          </a:lstStyle>
          <a:p>
            <a:r>
              <a:rPr lang="en-US" noProof="0" dirty="0"/>
              <a:t>Klick for Editing Master</a:t>
            </a:r>
          </a:p>
        </p:txBody>
      </p:sp>
      <p:sp>
        <p:nvSpPr>
          <p:cNvPr id="15" name="Textplatzhalter 6"/>
          <p:cNvSpPr>
            <a:spLocks noGrp="1"/>
          </p:cNvSpPr>
          <p:nvPr>
            <p:ph type="body" sz="quarter" idx="10" hasCustomPrompt="1"/>
          </p:nvPr>
        </p:nvSpPr>
        <p:spPr>
          <a:xfrm>
            <a:off x="423845" y="1268139"/>
            <a:ext cx="5528139" cy="5252119"/>
          </a:xfrm>
          <a:prstGeom prst="rect">
            <a:avLst/>
          </a:prstGeom>
        </p:spPr>
        <p:txBody>
          <a:bodyPr/>
          <a:lstStyle>
            <a:lvl1pPr marL="342900" indent="-342900">
              <a:buFont typeface="Calibri Light" panose="020F0302020204030204" pitchFamily="34" charset="0"/>
              <a:buChar char="»"/>
              <a:defRPr sz="1800"/>
            </a:lvl1pPr>
            <a:lvl2pPr marL="742950" indent="-285750">
              <a:buFont typeface="Calibri Light" panose="020F0302020204030204" pitchFamily="34" charset="0"/>
              <a:buChar char="»"/>
              <a:defRPr sz="1600" baseline="0"/>
            </a:lvl2pPr>
            <a:lvl3pPr marL="1143000" indent="-228600">
              <a:buFont typeface="Calibri Light" panose="020F0302020204030204" pitchFamily="34" charset="0"/>
              <a:buChar char="»"/>
              <a:defRPr sz="1600"/>
            </a:lvl3pPr>
            <a:lvl4pPr marL="1600200" indent="-228600">
              <a:buFont typeface="Calibri Light" panose="020F0302020204030204" pitchFamily="34" charset="0"/>
              <a:buChar char="»"/>
              <a:defRPr sz="1600"/>
            </a:lvl4pPr>
            <a:lvl5pPr marL="2057400" indent="-228600">
              <a:buFont typeface="Calibri Light" panose="020F0302020204030204" pitchFamily="34" charset="0"/>
              <a:buChar char="»"/>
              <a:defRPr sz="1600"/>
            </a:lvl5pPr>
          </a:lstStyle>
          <a:p>
            <a:pPr lvl="0"/>
            <a:r>
              <a:rPr lang="en-US" noProof="0" dirty="0"/>
              <a:t>Klick for Editing Master</a:t>
            </a:r>
          </a:p>
          <a:p>
            <a:pPr lvl="1"/>
            <a:r>
              <a:rPr lang="de-CH" noProof="0" dirty="0"/>
              <a:t>Second Level</a:t>
            </a:r>
            <a:endParaRPr lang="en-US" noProof="0" dirty="0"/>
          </a:p>
          <a:p>
            <a:pPr lvl="2"/>
            <a:r>
              <a:rPr lang="en-US" noProof="0" dirty="0"/>
              <a:t>Third Level</a:t>
            </a:r>
          </a:p>
          <a:p>
            <a:pPr lvl="3"/>
            <a:r>
              <a:rPr lang="en-US" noProof="0" dirty="0"/>
              <a:t>Fourth Level</a:t>
            </a:r>
          </a:p>
          <a:p>
            <a:pPr lvl="4"/>
            <a:r>
              <a:rPr lang="en-US" noProof="0" dirty="0"/>
              <a:t>Fifth Level</a:t>
            </a:r>
          </a:p>
        </p:txBody>
      </p:sp>
      <p:sp>
        <p:nvSpPr>
          <p:cNvPr id="16" name="Textplatzhalter 6"/>
          <p:cNvSpPr>
            <a:spLocks noGrp="1"/>
          </p:cNvSpPr>
          <p:nvPr>
            <p:ph type="body" sz="quarter" idx="11" hasCustomPrompt="1"/>
          </p:nvPr>
        </p:nvSpPr>
        <p:spPr>
          <a:xfrm>
            <a:off x="6240016" y="1268139"/>
            <a:ext cx="5543997" cy="5252119"/>
          </a:xfrm>
          <a:prstGeom prst="rect">
            <a:avLst/>
          </a:prstGeom>
        </p:spPr>
        <p:txBody>
          <a:bodyPr/>
          <a:lstStyle>
            <a:lvl1pPr marL="342900" indent="-342900">
              <a:buFont typeface="Calibri Light" panose="020F0302020204030204" pitchFamily="34" charset="0"/>
              <a:buChar char="»"/>
              <a:defRPr sz="1800">
                <a:solidFill>
                  <a:schemeClr val="bg1"/>
                </a:solidFill>
              </a:defRPr>
            </a:lvl1pPr>
            <a:lvl2pPr marL="742950" indent="-285750">
              <a:buFont typeface="Calibri Light" panose="020F0302020204030204" pitchFamily="34" charset="0"/>
              <a:buChar char="»"/>
              <a:defRPr sz="1600" baseline="0">
                <a:solidFill>
                  <a:schemeClr val="bg1"/>
                </a:solidFill>
              </a:defRPr>
            </a:lvl2pPr>
            <a:lvl3pPr marL="1143000" indent="-228600">
              <a:buFont typeface="Calibri Light" panose="020F0302020204030204" pitchFamily="34" charset="0"/>
              <a:buChar char="»"/>
              <a:defRPr sz="1600">
                <a:solidFill>
                  <a:schemeClr val="bg1"/>
                </a:solidFill>
              </a:defRPr>
            </a:lvl3pPr>
            <a:lvl4pPr marL="1600200" indent="-228600">
              <a:buFont typeface="Calibri Light" panose="020F0302020204030204" pitchFamily="34" charset="0"/>
              <a:buChar char="»"/>
              <a:defRPr sz="1600">
                <a:solidFill>
                  <a:schemeClr val="bg1"/>
                </a:solidFill>
              </a:defRPr>
            </a:lvl4pPr>
            <a:lvl5pPr marL="2057400" indent="-228600">
              <a:buFont typeface="Calibri Light" panose="020F0302020204030204" pitchFamily="34" charset="0"/>
              <a:buChar char="»"/>
              <a:defRPr sz="1600">
                <a:solidFill>
                  <a:schemeClr val="bg1"/>
                </a:solidFill>
              </a:defRPr>
            </a:lvl5pPr>
          </a:lstStyle>
          <a:p>
            <a:pPr lvl="0"/>
            <a:r>
              <a:rPr lang="en-US" noProof="0" dirty="0"/>
              <a:t>Klick for Editing Master</a:t>
            </a:r>
          </a:p>
          <a:p>
            <a:pPr lvl="1"/>
            <a:r>
              <a:rPr lang="de-CH" noProof="0" dirty="0"/>
              <a:t>Second Level</a:t>
            </a:r>
            <a:endParaRPr lang="en-US" noProof="0" dirty="0"/>
          </a:p>
          <a:p>
            <a:pPr lvl="2"/>
            <a:r>
              <a:rPr lang="en-US" noProof="0" dirty="0"/>
              <a:t>Third Level</a:t>
            </a:r>
          </a:p>
          <a:p>
            <a:pPr lvl="3"/>
            <a:r>
              <a:rPr lang="en-US" noProof="0" dirty="0"/>
              <a:t>Fourth Level</a:t>
            </a:r>
          </a:p>
          <a:p>
            <a:pPr lvl="4"/>
            <a:r>
              <a:rPr lang="en-US" noProof="0" dirty="0"/>
              <a:t>Fifth Level</a:t>
            </a:r>
          </a:p>
        </p:txBody>
      </p:sp>
      <p:pic>
        <p:nvPicPr>
          <p:cNvPr id="12" name="Grafik 11">
            <a:extLst>
              <a:ext uri="{FF2B5EF4-FFF2-40B4-BE49-F238E27FC236}">
                <a16:creationId xmlns="" xmlns:a16="http://schemas.microsoft.com/office/drawing/2014/main" id="{81ABDD66-C9B7-41EE-8268-60EBA23E7CB5}"/>
              </a:ext>
            </a:extLst>
          </p:cNvPr>
          <p:cNvPicPr>
            <a:picLocks noChangeAspect="1"/>
          </p:cNvPicPr>
          <p:nvPr/>
        </p:nvPicPr>
        <p:blipFill rotWithShape="1">
          <a:blip r:embed="rId2">
            <a:extLst>
              <a:ext uri="{28A0092B-C50C-407E-A947-70E740481C1C}">
                <a14:useLocalDpi xmlns:a14="http://schemas.microsoft.com/office/drawing/2010/main" val="0"/>
              </a:ext>
            </a:extLst>
          </a:blip>
          <a:srcRect l="84935"/>
          <a:stretch/>
        </p:blipFill>
        <p:spPr>
          <a:xfrm>
            <a:off x="11151196" y="281545"/>
            <a:ext cx="597431" cy="576000"/>
          </a:xfrm>
          <a:prstGeom prst="rect">
            <a:avLst/>
          </a:prstGeom>
        </p:spPr>
      </p:pic>
      <p:sp>
        <p:nvSpPr>
          <p:cNvPr id="13" name="Datumsplatzhalter 6">
            <a:extLst>
              <a:ext uri="{FF2B5EF4-FFF2-40B4-BE49-F238E27FC236}">
                <a16:creationId xmlns="" xmlns:a16="http://schemas.microsoft.com/office/drawing/2014/main" id="{A3667B9D-16DA-4195-BA12-5CFB4B93B8BF}"/>
              </a:ext>
            </a:extLst>
          </p:cNvPr>
          <p:cNvSpPr txBox="1">
            <a:spLocks/>
          </p:cNvSpPr>
          <p:nvPr/>
        </p:nvSpPr>
        <p:spPr>
          <a:xfrm>
            <a:off x="423844" y="6520259"/>
            <a:ext cx="4090114" cy="365125"/>
          </a:xfrm>
          <a:prstGeom prst="rect">
            <a:avLst/>
          </a:prstGeom>
        </p:spPr>
        <p:txBody>
          <a:bodyPr vert="horz" lIns="91440" tIns="45720" rIns="91440" bIns="45720" rtlCol="0" anchor="ctr"/>
          <a:lstStyle>
            <a:defPPr>
              <a:defRPr lang="de-DE"/>
            </a:defPPr>
            <a:lvl1pPr>
              <a:defRPr sz="1200">
                <a:solidFill>
                  <a:schemeClr val="tx1">
                    <a:tint val="75000"/>
                  </a:schemeClr>
                </a:solidFill>
              </a:defRPr>
            </a:lvl1pPr>
          </a:lstStyle>
          <a:p>
            <a:pPr lvl="0" algn="l"/>
            <a:r>
              <a:rPr lang="de-DE" dirty="0"/>
              <a:t>© HAN‘S</a:t>
            </a:r>
            <a:r>
              <a:rPr lang="de-CH" dirty="0"/>
              <a:t> ROBOT GERMANY GMBH </a:t>
            </a:r>
            <a:r>
              <a:rPr lang="de-DE" baseline="0" dirty="0"/>
              <a:t>| 2020 | CONFIDENTIAL</a:t>
            </a:r>
            <a:endParaRPr lang="de-CH" dirty="0"/>
          </a:p>
        </p:txBody>
      </p:sp>
    </p:spTree>
    <p:extLst>
      <p:ext uri="{BB962C8B-B14F-4D97-AF65-F5344CB8AC3E}">
        <p14:creationId xmlns:p14="http://schemas.microsoft.com/office/powerpoint/2010/main" val="27649835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4449133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6" r:id="rId13"/>
    <p:sldLayoutId id="2147483687" r:id="rId14"/>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3840">
          <p15:clr>
            <a:srgbClr val="F26B43"/>
          </p15:clr>
        </p15:guide>
        <p15:guide id="3" pos="257">
          <p15:clr>
            <a:srgbClr val="F26B43"/>
          </p15:clr>
        </p15:guide>
        <p15:guide id="4" pos="7423">
          <p15:clr>
            <a:srgbClr val="F26B43"/>
          </p15:clr>
        </p15:guide>
        <p15:guide id="5" orient="horz" pos="4110">
          <p15:clr>
            <a:srgbClr val="F26B43"/>
          </p15:clr>
        </p15:guide>
        <p15:guide id="6" orient="horz" pos="21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jpeg"/><Relationship Id="rId7"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comments" Target="../comments/comment2.xml"/><Relationship Id="rId5" Type="http://schemas.openxmlformats.org/officeDocument/2006/relationships/image" Target="../media/image6.png"/><Relationship Id="rId10" Type="http://schemas.openxmlformats.org/officeDocument/2006/relationships/image" Target="../media/image11.jpeg"/><Relationship Id="rId4" Type="http://schemas.openxmlformats.org/officeDocument/2006/relationships/image" Target="../media/image5.png"/><Relationship Id="rId9" Type="http://schemas.openxmlformats.org/officeDocument/2006/relationships/image" Target="../media/image10.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emf"/><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2" Type="http://schemas.openxmlformats.org/officeDocument/2006/relationships/comments" Target="../comments/comment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55057" y="2883244"/>
            <a:ext cx="7813375" cy="1886466"/>
          </a:xfrm>
        </p:spPr>
        <p:txBody>
          <a:bodyPr>
            <a:normAutofit/>
          </a:bodyPr>
          <a:lstStyle/>
          <a:p>
            <a:r>
              <a:rPr lang="en-US" sz="3200" dirty="0"/>
              <a:t>Development of an Embedded Communication Hub for the Acquisition of</a:t>
            </a:r>
            <a:br>
              <a:rPr lang="en-US" sz="3200" dirty="0"/>
            </a:br>
            <a:r>
              <a:rPr lang="en-US" sz="3200" dirty="0"/>
              <a:t>Sensor Data in a Robotic </a:t>
            </a:r>
            <a:r>
              <a:rPr lang="en-US" sz="3200" dirty="0" smtClean="0"/>
              <a:t>System</a:t>
            </a:r>
            <a:endParaRPr lang="en-US" sz="3200" dirty="0"/>
          </a:p>
        </p:txBody>
      </p:sp>
      <p:sp>
        <p:nvSpPr>
          <p:cNvPr id="3" name="Subtitle 2"/>
          <p:cNvSpPr>
            <a:spLocks noGrp="1"/>
          </p:cNvSpPr>
          <p:nvPr>
            <p:ph type="subTitle" idx="4294967295"/>
          </p:nvPr>
        </p:nvSpPr>
        <p:spPr>
          <a:xfrm>
            <a:off x="5247503" y="5172805"/>
            <a:ext cx="6689124" cy="1143000"/>
          </a:xfrm>
          <a:prstGeom prst="rect">
            <a:avLst/>
          </a:prstGeom>
        </p:spPr>
        <p:txBody>
          <a:bodyPr>
            <a:normAutofit/>
          </a:bodyPr>
          <a:lstStyle/>
          <a:p>
            <a:pPr marL="0" indent="0" algn="ctr">
              <a:buNone/>
            </a:pPr>
            <a:r>
              <a:rPr lang="en-US" sz="2400" dirty="0" smtClean="0"/>
              <a:t>Project Thesis</a:t>
            </a:r>
            <a:r>
              <a:rPr lang="en-US" dirty="0" smtClean="0"/>
              <a:t/>
            </a:r>
            <a:br>
              <a:rPr lang="en-US" dirty="0" smtClean="0"/>
            </a:br>
            <a:r>
              <a:rPr lang="en-US" sz="1900" dirty="0" smtClean="0"/>
              <a:t>Juan Carlos Reyes Andrade, ICS</a:t>
            </a:r>
          </a:p>
          <a:p>
            <a:pPr marL="0" indent="0" algn="ctr">
              <a:buNone/>
            </a:pPr>
            <a:r>
              <a:rPr lang="en-US" sz="1900" dirty="0" smtClean="0"/>
              <a:t>Rev 3 - Draft (2020.04.21)</a:t>
            </a:r>
            <a:endParaRPr lang="en-US" sz="1900" dirty="0"/>
          </a:p>
        </p:txBody>
      </p:sp>
    </p:spTree>
    <p:extLst>
      <p:ext uri="{BB962C8B-B14F-4D97-AF65-F5344CB8AC3E}">
        <p14:creationId xmlns:p14="http://schemas.microsoft.com/office/powerpoint/2010/main" val="296699522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73798" y="4224579"/>
            <a:ext cx="6726690" cy="1797281"/>
          </a:xfrm>
        </p:spPr>
        <p:txBody>
          <a:bodyPr>
            <a:normAutofit/>
          </a:bodyPr>
          <a:lstStyle/>
          <a:p>
            <a:r>
              <a:rPr lang="en-US" sz="4400" dirty="0" err="1" smtClean="0"/>
              <a:t>Danke</a:t>
            </a:r>
            <a:r>
              <a:rPr lang="en-US" sz="4400" dirty="0" smtClean="0"/>
              <a:t> </a:t>
            </a:r>
            <a:r>
              <a:rPr lang="en-US" sz="4400" dirty="0" err="1" smtClean="0"/>
              <a:t>schön</a:t>
            </a:r>
            <a:r>
              <a:rPr lang="en-US" sz="4400" dirty="0" smtClean="0"/>
              <a:t> </a:t>
            </a:r>
            <a:r>
              <a:rPr lang="en-US" sz="4400" dirty="0" err="1" smtClean="0"/>
              <a:t>für</a:t>
            </a:r>
            <a:r>
              <a:rPr lang="en-US" sz="4400" dirty="0" smtClean="0"/>
              <a:t> </a:t>
            </a:r>
            <a:r>
              <a:rPr lang="en-US" sz="4400" dirty="0" err="1" smtClean="0"/>
              <a:t>Ihre</a:t>
            </a:r>
            <a:r>
              <a:rPr lang="en-US" sz="4400" dirty="0" smtClean="0"/>
              <a:t> </a:t>
            </a:r>
            <a:r>
              <a:rPr lang="en-US" sz="4400" dirty="0" err="1" smtClean="0"/>
              <a:t>Aufmerksamkeit</a:t>
            </a:r>
            <a:r>
              <a:rPr lang="en-US" sz="4400" dirty="0" smtClean="0"/>
              <a:t>!</a:t>
            </a:r>
            <a:endParaRPr lang="en-US" sz="4400" dirty="0"/>
          </a:p>
        </p:txBody>
      </p:sp>
    </p:spTree>
    <p:extLst>
      <p:ext uri="{BB962C8B-B14F-4D97-AF65-F5344CB8AC3E}">
        <p14:creationId xmlns:p14="http://schemas.microsoft.com/office/powerpoint/2010/main" val="24231168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lstStyle/>
          <a:p>
            <a:r>
              <a:rPr lang="de-DE" dirty="0" smtClean="0"/>
              <a:t>Extra information</a:t>
            </a:r>
            <a:endParaRPr lang="en-US" dirty="0"/>
          </a:p>
        </p:txBody>
      </p:sp>
    </p:spTree>
    <p:extLst>
      <p:ext uri="{BB962C8B-B14F-4D97-AF65-F5344CB8AC3E}">
        <p14:creationId xmlns:p14="http://schemas.microsoft.com/office/powerpoint/2010/main" val="120211501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Main topics</a:t>
            </a:r>
            <a:endParaRPr lang="en-US" dirty="0"/>
          </a:p>
        </p:txBody>
      </p:sp>
      <p:sp>
        <p:nvSpPr>
          <p:cNvPr id="3" name="Content Placeholder 2"/>
          <p:cNvSpPr>
            <a:spLocks noGrp="1"/>
          </p:cNvSpPr>
          <p:nvPr>
            <p:ph type="body" sz="quarter" idx="10"/>
          </p:nvPr>
        </p:nvSpPr>
        <p:spPr/>
        <p:txBody>
          <a:bodyPr>
            <a:normAutofit/>
          </a:bodyPr>
          <a:lstStyle/>
          <a:p>
            <a:r>
              <a:rPr lang="de-DE" dirty="0" smtClean="0"/>
              <a:t>Programming of software for embedded systems</a:t>
            </a:r>
          </a:p>
          <a:p>
            <a:pPr lvl="1"/>
            <a:r>
              <a:rPr lang="de-DE" dirty="0" smtClean="0"/>
              <a:t>STM32 MCUs with ARM architecture</a:t>
            </a:r>
          </a:p>
          <a:p>
            <a:pPr lvl="1"/>
            <a:r>
              <a:rPr lang="de-DE" dirty="0" smtClean="0"/>
              <a:t>Communication Interfaces </a:t>
            </a:r>
            <a:r>
              <a:rPr lang="en-US" dirty="0" smtClean="0"/>
              <a:t>(UART, I2C, </a:t>
            </a:r>
            <a:r>
              <a:rPr lang="en-US" dirty="0" err="1" smtClean="0"/>
              <a:t>BiSS</a:t>
            </a:r>
            <a:r>
              <a:rPr lang="en-US" dirty="0" smtClean="0"/>
              <a:t>, SPI)</a:t>
            </a:r>
          </a:p>
          <a:p>
            <a:pPr lvl="1"/>
            <a:r>
              <a:rPr lang="en-US" dirty="0" smtClean="0"/>
              <a:t>Real Time tools (</a:t>
            </a:r>
            <a:r>
              <a:rPr lang="en-US" dirty="0" err="1" smtClean="0"/>
              <a:t>FreeRTOS</a:t>
            </a:r>
            <a:r>
              <a:rPr lang="en-US" dirty="0" smtClean="0"/>
              <a:t> - CMSIS)</a:t>
            </a:r>
          </a:p>
          <a:p>
            <a:r>
              <a:rPr lang="en-US" dirty="0" smtClean="0"/>
              <a:t>Programming with industrial tools</a:t>
            </a:r>
          </a:p>
          <a:p>
            <a:pPr lvl="1"/>
            <a:r>
              <a:rPr lang="en-US" dirty="0" smtClean="0"/>
              <a:t>Integration of an industrial protocol software stack into RTOS (SOES)</a:t>
            </a:r>
          </a:p>
          <a:p>
            <a:pPr lvl="1"/>
            <a:r>
              <a:rPr lang="en-US" dirty="0" smtClean="0"/>
              <a:t>RT Ethernet Industrial Protocols (</a:t>
            </a:r>
            <a:r>
              <a:rPr lang="en-US" dirty="0" err="1" smtClean="0"/>
              <a:t>EtherCAT</a:t>
            </a:r>
            <a:r>
              <a:rPr lang="en-US" dirty="0" smtClean="0"/>
              <a:t>)</a:t>
            </a:r>
          </a:p>
          <a:p>
            <a:r>
              <a:rPr lang="en-US" dirty="0" smtClean="0"/>
              <a:t>External configurations</a:t>
            </a:r>
          </a:p>
          <a:p>
            <a:pPr lvl="1"/>
            <a:r>
              <a:rPr lang="en-US" dirty="0" err="1" smtClean="0"/>
              <a:t>EtherCAT</a:t>
            </a:r>
            <a:r>
              <a:rPr lang="en-US" dirty="0" smtClean="0"/>
              <a:t> Host (</a:t>
            </a:r>
            <a:r>
              <a:rPr lang="en-US" dirty="0" err="1" smtClean="0"/>
              <a:t>Beckhoff</a:t>
            </a:r>
            <a:r>
              <a:rPr lang="en-US" dirty="0" smtClean="0"/>
              <a:t>)</a:t>
            </a:r>
          </a:p>
          <a:p>
            <a:r>
              <a:rPr lang="en-US" dirty="0" smtClean="0"/>
              <a:t>External documentations</a:t>
            </a:r>
          </a:p>
          <a:p>
            <a:pPr lvl="1"/>
            <a:r>
              <a:rPr lang="en-US" dirty="0" smtClean="0"/>
              <a:t>TSN Industrial profile specification 2019</a:t>
            </a:r>
          </a:p>
        </p:txBody>
      </p:sp>
    </p:spTree>
    <p:extLst>
      <p:ext uri="{BB962C8B-B14F-4D97-AF65-F5344CB8AC3E}">
        <p14:creationId xmlns:p14="http://schemas.microsoft.com/office/powerpoint/2010/main" val="79152097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a:p>
        </p:txBody>
      </p:sp>
      <p:sp>
        <p:nvSpPr>
          <p:cNvPr id="3" name="Content Placeholder 2"/>
          <p:cNvSpPr>
            <a:spLocks noGrp="1"/>
          </p:cNvSpPr>
          <p:nvPr>
            <p:ph type="body" sz="quarter" idx="10"/>
          </p:nvPr>
        </p:nvSpPr>
        <p:spPr/>
        <p:txBody>
          <a:bodyPr>
            <a:normAutofit fontScale="92500" lnSpcReduction="20000"/>
          </a:bodyPr>
          <a:lstStyle/>
          <a:p>
            <a:r>
              <a:rPr lang="en-US" dirty="0"/>
              <a:t>- [05.29] First PCB will be able to measure the temperature, interface over </a:t>
            </a:r>
            <a:r>
              <a:rPr lang="en-US" dirty="0" err="1"/>
              <a:t>Uart</a:t>
            </a:r>
            <a:r>
              <a:rPr lang="en-US" dirty="0"/>
              <a:t> to any serial host, control the LEDs and will only have the </a:t>
            </a:r>
            <a:r>
              <a:rPr lang="en-US" dirty="0" err="1"/>
              <a:t>pinouts</a:t>
            </a:r>
            <a:r>
              <a:rPr lang="en-US" dirty="0"/>
              <a:t> for SPI and </a:t>
            </a:r>
            <a:r>
              <a:rPr lang="en-US" dirty="0" err="1"/>
              <a:t>BiSS</a:t>
            </a:r>
            <a:r>
              <a:rPr lang="en-US" dirty="0"/>
              <a:t> connections. Tasks will be handled with a basic </a:t>
            </a:r>
            <a:r>
              <a:rPr lang="en-US" dirty="0" err="1"/>
              <a:t>FreeRTOS</a:t>
            </a:r>
            <a:r>
              <a:rPr lang="en-US" dirty="0"/>
              <a:t> approach. PCB will connect directly to the </a:t>
            </a:r>
            <a:r>
              <a:rPr lang="en-US" dirty="0" err="1"/>
              <a:t>Nucleo</a:t>
            </a:r>
            <a:r>
              <a:rPr lang="en-US" dirty="0"/>
              <a:t> and the LAN9252 </a:t>
            </a:r>
            <a:r>
              <a:rPr lang="en-US" dirty="0" err="1"/>
              <a:t>Eval</a:t>
            </a:r>
            <a:r>
              <a:rPr lang="en-US" dirty="0"/>
              <a:t> Board (firmly </a:t>
            </a:r>
            <a:r>
              <a:rPr lang="en-US" dirty="0" err="1"/>
              <a:t>assambled</a:t>
            </a:r>
            <a:r>
              <a:rPr lang="en-US" dirty="0"/>
              <a:t>, no-MCU on the manufactured board, 2X SPI Ports, 4X Temperature sensor connectors and X-Ports to LEDs).</a:t>
            </a:r>
          </a:p>
          <a:p>
            <a:endParaRPr lang="en-US" dirty="0"/>
          </a:p>
          <a:p>
            <a:r>
              <a:rPr lang="en-US" dirty="0"/>
              <a:t>- [06.24] First </a:t>
            </a:r>
            <a:r>
              <a:rPr lang="en-US" dirty="0" err="1"/>
              <a:t>EtherCAT</a:t>
            </a:r>
            <a:r>
              <a:rPr lang="en-US" dirty="0"/>
              <a:t> Slave Test - This will have at least a running framework for SPI communication, initial configuration of the LAN9252 </a:t>
            </a:r>
            <a:r>
              <a:rPr lang="en-US" dirty="0" err="1"/>
              <a:t>Eval</a:t>
            </a:r>
            <a:r>
              <a:rPr lang="en-US" dirty="0"/>
              <a:t> Board and a test data flow coming from the temperature sensor to the Master. It will run over the </a:t>
            </a:r>
            <a:r>
              <a:rPr lang="en-US" dirty="0" err="1"/>
              <a:t>Nucleo</a:t>
            </a:r>
            <a:r>
              <a:rPr lang="en-US" dirty="0"/>
              <a:t> Board.</a:t>
            </a:r>
          </a:p>
          <a:p>
            <a:endParaRPr lang="en-US" dirty="0"/>
          </a:p>
          <a:p>
            <a:r>
              <a:rPr lang="en-US" dirty="0"/>
              <a:t>- [07.24] Second </a:t>
            </a:r>
            <a:r>
              <a:rPr lang="en-US" dirty="0" err="1"/>
              <a:t>EtherCAT</a:t>
            </a:r>
            <a:r>
              <a:rPr lang="en-US" dirty="0"/>
              <a:t> Slave Test - This should exchange the data coming from sensors and saving/updating the control data coming from the Master. All the data should be structured according to the Robot application. Important to notice , the </a:t>
            </a:r>
            <a:r>
              <a:rPr lang="en-US" dirty="0" err="1"/>
              <a:t>BiSS</a:t>
            </a:r>
            <a:r>
              <a:rPr lang="en-US" dirty="0"/>
              <a:t> Encoder is not included in this version.</a:t>
            </a:r>
          </a:p>
          <a:p>
            <a:endParaRPr lang="en-US" dirty="0"/>
          </a:p>
          <a:p>
            <a:r>
              <a:rPr lang="en-US" dirty="0"/>
              <a:t>- [08.21] Second PCB - This PCB will improve the first version having the MCU considered to replace the attached </a:t>
            </a:r>
            <a:r>
              <a:rPr lang="en-US" dirty="0" err="1"/>
              <a:t>Nucleo</a:t>
            </a:r>
            <a:r>
              <a:rPr lang="en-US" dirty="0"/>
              <a:t> Board and adding any component that might be needed for signal instrumentation. Any code improvement could be also added to adjust the several ports considered in the PCB design.</a:t>
            </a:r>
          </a:p>
          <a:p>
            <a:endParaRPr lang="en-US" dirty="0"/>
          </a:p>
          <a:p>
            <a:r>
              <a:rPr lang="en-US" dirty="0"/>
              <a:t>- [08.26-28] Final Presentation - Mainly it would be focused on the integration of SOES with the RTOS to create a device that will be the base for a future performance analysis within TSNs for industrial applications. Also the current status of the TSN initiative and any discussion that might appear due to the employment of open-source tools.</a:t>
            </a:r>
          </a:p>
        </p:txBody>
      </p:sp>
    </p:spTree>
    <p:extLst>
      <p:ext uri="{BB962C8B-B14F-4D97-AF65-F5344CB8AC3E}">
        <p14:creationId xmlns:p14="http://schemas.microsoft.com/office/powerpoint/2010/main" val="38638272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Contents</a:t>
            </a:r>
            <a:endParaRPr lang="en-US" dirty="0"/>
          </a:p>
        </p:txBody>
      </p:sp>
      <p:sp>
        <p:nvSpPr>
          <p:cNvPr id="3" name="Content Placeholder 2"/>
          <p:cNvSpPr>
            <a:spLocks noGrp="1"/>
          </p:cNvSpPr>
          <p:nvPr>
            <p:ph type="body" sz="quarter" idx="10"/>
          </p:nvPr>
        </p:nvSpPr>
        <p:spPr/>
        <p:txBody>
          <a:bodyPr/>
          <a:lstStyle/>
          <a:p>
            <a:pPr lvl="1"/>
            <a:r>
              <a:rPr lang="en-US" dirty="0" smtClean="0"/>
              <a:t>Background</a:t>
            </a:r>
            <a:endParaRPr lang="en-US" dirty="0"/>
          </a:p>
          <a:p>
            <a:pPr lvl="2"/>
            <a:r>
              <a:rPr lang="en-US" dirty="0" smtClean="0"/>
              <a:t>RTE Networks</a:t>
            </a:r>
          </a:p>
          <a:p>
            <a:pPr lvl="1"/>
            <a:r>
              <a:rPr lang="en-US" dirty="0" smtClean="0"/>
              <a:t>Main goal</a:t>
            </a:r>
          </a:p>
          <a:p>
            <a:pPr lvl="2"/>
            <a:r>
              <a:rPr lang="en-US" dirty="0" smtClean="0"/>
              <a:t>Specific goals</a:t>
            </a:r>
          </a:p>
          <a:p>
            <a:pPr lvl="1"/>
            <a:r>
              <a:rPr lang="en-US" dirty="0" smtClean="0"/>
              <a:t>Solution proposal</a:t>
            </a:r>
          </a:p>
          <a:p>
            <a:pPr lvl="1"/>
            <a:r>
              <a:rPr lang="en-US" dirty="0" smtClean="0"/>
              <a:t>Tasks table</a:t>
            </a:r>
          </a:p>
          <a:p>
            <a:pPr lvl="1"/>
            <a:r>
              <a:rPr lang="en-US" dirty="0" smtClean="0"/>
              <a:t>Timeline</a:t>
            </a:r>
          </a:p>
          <a:p>
            <a:pPr lvl="1"/>
            <a:endParaRPr lang="en-US" dirty="0" smtClean="0"/>
          </a:p>
          <a:p>
            <a:pPr lvl="1"/>
            <a:endParaRPr lang="en-US" dirty="0" smtClean="0"/>
          </a:p>
          <a:p>
            <a:endParaRPr lang="en-US" dirty="0"/>
          </a:p>
        </p:txBody>
      </p:sp>
    </p:spTree>
    <p:extLst>
      <p:ext uri="{BB962C8B-B14F-4D97-AF65-F5344CB8AC3E}">
        <p14:creationId xmlns:p14="http://schemas.microsoft.com/office/powerpoint/2010/main" val="15850839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 (draft)</a:t>
            </a:r>
            <a:endParaRPr lang="en-US" dirty="0"/>
          </a:p>
        </p:txBody>
      </p:sp>
      <p:sp>
        <p:nvSpPr>
          <p:cNvPr id="3" name="Content Placeholder 2"/>
          <p:cNvSpPr>
            <a:spLocks noGrp="1"/>
          </p:cNvSpPr>
          <p:nvPr>
            <p:ph type="body" sz="quarter" idx="10"/>
          </p:nvPr>
        </p:nvSpPr>
        <p:spPr>
          <a:prstGeom prst="rect">
            <a:avLst/>
          </a:prstGeom>
        </p:spPr>
        <p:txBody>
          <a:bodyPr/>
          <a:lstStyle/>
          <a:p>
            <a:pPr lvl="1"/>
            <a:r>
              <a:rPr lang="en-US" sz="2400" dirty="0" smtClean="0"/>
              <a:t>Increasing </a:t>
            </a:r>
            <a:r>
              <a:rPr lang="en-US" sz="2400" dirty="0" smtClean="0"/>
              <a:t>robotic applications with multi-connectivity</a:t>
            </a:r>
          </a:p>
          <a:p>
            <a:pPr lvl="1"/>
            <a:r>
              <a:rPr lang="en-US" sz="2400" dirty="0" smtClean="0"/>
              <a:t>Several Industrial Protocols in the last decades (IEC 61158 for fieldbuses except for </a:t>
            </a:r>
            <a:r>
              <a:rPr lang="en-US" sz="2400" dirty="0" err="1" smtClean="0"/>
              <a:t>DeviceNet</a:t>
            </a:r>
            <a:r>
              <a:rPr lang="en-US" sz="2400" dirty="0" smtClean="0"/>
              <a:t> </a:t>
            </a:r>
            <a:r>
              <a:rPr lang="en-US" sz="2400" dirty="0" smtClean="0"/>
              <a:t>and</a:t>
            </a:r>
            <a:r>
              <a:rPr lang="en-US" sz="2400" dirty="0" smtClean="0"/>
              <a:t> </a:t>
            </a:r>
            <a:r>
              <a:rPr lang="en-US" sz="2400" dirty="0" err="1" smtClean="0"/>
              <a:t>CANopen</a:t>
            </a:r>
            <a:r>
              <a:rPr lang="en-US" sz="2400" dirty="0" smtClean="0"/>
              <a:t>)</a:t>
            </a:r>
            <a:endParaRPr lang="en-US" sz="2400" dirty="0" smtClean="0"/>
          </a:p>
          <a:p>
            <a:pPr lvl="1"/>
            <a:r>
              <a:rPr lang="en-US" sz="2400" dirty="0" smtClean="0"/>
              <a:t>Industrial shift into the Real Time Connectivity</a:t>
            </a:r>
          </a:p>
          <a:p>
            <a:pPr lvl="1"/>
            <a:r>
              <a:rPr lang="en-US" sz="2400" dirty="0" smtClean="0"/>
              <a:t>Open-source </a:t>
            </a:r>
            <a:r>
              <a:rPr lang="en-US" sz="2400" dirty="0" smtClean="0"/>
              <a:t>developed tools that offer compatibility with specific vendors.</a:t>
            </a:r>
          </a:p>
        </p:txBody>
      </p:sp>
    </p:spTree>
    <p:extLst>
      <p:ext uri="{BB962C8B-B14F-4D97-AF65-F5344CB8AC3E}">
        <p14:creationId xmlns:p14="http://schemas.microsoft.com/office/powerpoint/2010/main" val="209520536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POWERLINK Powerlink Ethernet: Info, Übersicht und Bewertunge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6595" y="4927149"/>
            <a:ext cx="1624179" cy="162417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smtClean="0"/>
              <a:t>Real-Time Ethernet Networks</a:t>
            </a:r>
            <a:endParaRPr lang="en-US" dirty="0"/>
          </a:p>
        </p:txBody>
      </p:sp>
      <p:sp>
        <p:nvSpPr>
          <p:cNvPr id="3" name="Text Placeholder 2"/>
          <p:cNvSpPr>
            <a:spLocks noGrp="1"/>
          </p:cNvSpPr>
          <p:nvPr>
            <p:ph type="body" sz="quarter" idx="10"/>
          </p:nvPr>
        </p:nvSpPr>
        <p:spPr>
          <a:xfrm>
            <a:off x="423845" y="1053434"/>
            <a:ext cx="11360169" cy="2997953"/>
          </a:xfrm>
        </p:spPr>
        <p:txBody>
          <a:bodyPr/>
          <a:lstStyle/>
          <a:p>
            <a:r>
              <a:rPr lang="en-US" dirty="0"/>
              <a:t>Started during the early 2000s (evolution of the field buses)</a:t>
            </a:r>
          </a:p>
          <a:p>
            <a:r>
              <a:rPr lang="en-US" dirty="0"/>
              <a:t>Referenced to IEC61784 part II </a:t>
            </a:r>
            <a:endParaRPr lang="en-US" dirty="0" smtClean="0"/>
          </a:p>
          <a:p>
            <a:r>
              <a:rPr lang="en-US" dirty="0"/>
              <a:t>2 </a:t>
            </a:r>
            <a:r>
              <a:rPr lang="en-US" dirty="0" smtClean="0"/>
              <a:t>Strategies </a:t>
            </a:r>
            <a:r>
              <a:rPr lang="en-US" dirty="0"/>
              <a:t>to ensure RT communication: TDMA and CIP (Common Industrial </a:t>
            </a:r>
            <a:r>
              <a:rPr lang="en-US" dirty="0" smtClean="0"/>
              <a:t>Protocol)</a:t>
            </a:r>
          </a:p>
          <a:p>
            <a:r>
              <a:rPr lang="en-US" dirty="0"/>
              <a:t>Sometimes the IEC based solutions are not longer compatible with the IEEE 802.3 </a:t>
            </a:r>
            <a:r>
              <a:rPr lang="en-US" dirty="0" smtClean="0"/>
              <a:t>Ethernet</a:t>
            </a:r>
          </a:p>
          <a:p>
            <a:r>
              <a:rPr lang="en-US" dirty="0"/>
              <a:t>TSN (2012) improvements within the ISO/OSI layer 2 DATA </a:t>
            </a:r>
            <a:r>
              <a:rPr lang="en-US" dirty="0" smtClean="0"/>
              <a:t>LINK (IEEE802.1Qbv) </a:t>
            </a:r>
            <a:endParaRPr lang="en-US" dirty="0"/>
          </a:p>
        </p:txBody>
      </p:sp>
      <p:pic>
        <p:nvPicPr>
          <p:cNvPr id="4102" name="Picture 6" descr="EtherCAT Master Redundanz - koenig-pa GmbH"/>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7405" b="25960"/>
          <a:stretch/>
        </p:blipFill>
        <p:spPr bwMode="auto">
          <a:xfrm>
            <a:off x="2751876" y="5651504"/>
            <a:ext cx="1633984" cy="76200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https://upload.wikimedia.org/wikipedia/commons/thumb/8/8c/PROFINET_rgb_2010.png/1024px-PROFINET_rgb_2010.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646683" y="4431496"/>
            <a:ext cx="2129947" cy="1127374"/>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a:blip r:embed="rId6"/>
          <a:stretch>
            <a:fillRect/>
          </a:stretch>
        </p:blipFill>
        <p:spPr>
          <a:xfrm>
            <a:off x="7820630" y="5628938"/>
            <a:ext cx="810986" cy="835561"/>
          </a:xfrm>
          <a:prstGeom prst="rect">
            <a:avLst/>
          </a:prstGeom>
        </p:spPr>
      </p:pic>
      <p:pic>
        <p:nvPicPr>
          <p:cNvPr id="5" name="Picture 4"/>
          <p:cNvPicPr>
            <a:picLocks noChangeAspect="1"/>
          </p:cNvPicPr>
          <p:nvPr/>
        </p:nvPicPr>
        <p:blipFill>
          <a:blip r:embed="rId7"/>
          <a:stretch>
            <a:fillRect/>
          </a:stretch>
        </p:blipFill>
        <p:spPr>
          <a:xfrm>
            <a:off x="8632914" y="5739239"/>
            <a:ext cx="2793396" cy="540657"/>
          </a:xfrm>
          <a:prstGeom prst="rect">
            <a:avLst/>
          </a:prstGeom>
        </p:spPr>
      </p:pic>
      <p:pic>
        <p:nvPicPr>
          <p:cNvPr id="4104" name="Picture 8" descr="Debugging memory leaks &amp; buffer overflows in FreeRTOS"/>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347787" y="4456342"/>
            <a:ext cx="1909734" cy="1106055"/>
          </a:xfrm>
          <a:prstGeom prst="rect">
            <a:avLst/>
          </a:prstGeom>
          <a:noFill/>
          <a:extLst>
            <a:ext uri="{909E8E84-426E-40DD-AFC4-6F175D3DCCD1}">
              <a14:hiddenFill xmlns:a14="http://schemas.microsoft.com/office/drawing/2010/main">
                <a:solidFill>
                  <a:srgbClr val="FFFFFF"/>
                </a:solidFill>
              </a14:hiddenFill>
            </a:ext>
          </a:extLst>
        </p:spPr>
      </p:pic>
      <p:pic>
        <p:nvPicPr>
          <p:cNvPr id="4106" name="Picture 10" descr="CMSIS : Cortex M Software Interface Standard - Cortex-M"/>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688513" y="4675461"/>
            <a:ext cx="1716087" cy="679687"/>
          </a:xfrm>
          <a:prstGeom prst="rect">
            <a:avLst/>
          </a:prstGeom>
          <a:noFill/>
          <a:extLst>
            <a:ext uri="{909E8E84-426E-40DD-AFC4-6F175D3DCCD1}">
              <a14:hiddenFill xmlns:a14="http://schemas.microsoft.com/office/drawing/2010/main">
                <a:solidFill>
                  <a:srgbClr val="FFFFFF"/>
                </a:solidFill>
              </a14:hiddenFill>
            </a:ext>
          </a:extLst>
        </p:spPr>
      </p:pic>
      <p:sp>
        <p:nvSpPr>
          <p:cNvPr id="11" name="Text Placeholder 2"/>
          <p:cNvSpPr txBox="1">
            <a:spLocks/>
          </p:cNvSpPr>
          <p:nvPr/>
        </p:nvSpPr>
        <p:spPr>
          <a:xfrm>
            <a:off x="737419" y="4299859"/>
            <a:ext cx="2208982" cy="1993190"/>
          </a:xfrm>
          <a:prstGeom prst="rect">
            <a:avLst/>
          </a:prstGeom>
        </p:spPr>
        <p:txBody>
          <a:bodyPr/>
          <a:lstStyle>
            <a:lvl1pPr marL="342900" indent="-342900" algn="l" defTabSz="914400" rtl="0" eaLnBrk="1" latinLnBrk="0" hangingPunct="1">
              <a:spcBef>
                <a:spcPct val="20000"/>
              </a:spcBef>
              <a:buFont typeface="Calibri Light" panose="020F0302020204030204" pitchFamily="34" charset="0"/>
              <a:buChar char="»"/>
              <a:defRPr sz="1800" kern="1200">
                <a:solidFill>
                  <a:schemeClr val="tx1"/>
                </a:solidFill>
                <a:latin typeface="+mn-lt"/>
                <a:ea typeface="+mn-ea"/>
                <a:cs typeface="+mn-cs"/>
              </a:defRPr>
            </a:lvl1pPr>
            <a:lvl2pPr marL="742950" indent="-285750" algn="l" defTabSz="914400" rtl="0" eaLnBrk="1" latinLnBrk="0" hangingPunct="1">
              <a:spcBef>
                <a:spcPct val="20000"/>
              </a:spcBef>
              <a:buFont typeface="Calibri Light" panose="020F0302020204030204" pitchFamily="34" charset="0"/>
              <a:buChar char="»"/>
              <a:defRPr sz="1600" kern="1200" baseline="0">
                <a:solidFill>
                  <a:schemeClr val="tx1"/>
                </a:solidFill>
                <a:latin typeface="+mn-lt"/>
                <a:ea typeface="+mn-ea"/>
                <a:cs typeface="+mn-cs"/>
              </a:defRPr>
            </a:lvl2pPr>
            <a:lvl3pPr marL="1143000" indent="-228600" algn="l" defTabSz="914400" rtl="0" eaLnBrk="1" latinLnBrk="0" hangingPunct="1">
              <a:spcBef>
                <a:spcPct val="20000"/>
              </a:spcBef>
              <a:buFont typeface="Calibri Light" panose="020F0302020204030204" pitchFamily="34" charset="0"/>
              <a:buChar char="»"/>
              <a:defRPr sz="1600" kern="1200">
                <a:solidFill>
                  <a:schemeClr val="tx1"/>
                </a:solidFill>
                <a:latin typeface="+mn-lt"/>
                <a:ea typeface="+mn-ea"/>
                <a:cs typeface="+mn-cs"/>
              </a:defRPr>
            </a:lvl3pPr>
            <a:lvl4pPr marL="1600200" indent="-228600" algn="l" defTabSz="914400" rtl="0" eaLnBrk="1" latinLnBrk="0" hangingPunct="1">
              <a:spcBef>
                <a:spcPct val="20000"/>
              </a:spcBef>
              <a:buFont typeface="Calibri Light" panose="020F030202020403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Calibri Light" panose="020F030202020403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dirty="0" smtClean="0"/>
              <a:t>Licensed RTE Solutions:</a:t>
            </a:r>
            <a:endParaRPr lang="en-US" dirty="0"/>
          </a:p>
        </p:txBody>
      </p:sp>
      <p:sp>
        <p:nvSpPr>
          <p:cNvPr id="12" name="Text Placeholder 2"/>
          <p:cNvSpPr txBox="1">
            <a:spLocks/>
          </p:cNvSpPr>
          <p:nvPr/>
        </p:nvSpPr>
        <p:spPr>
          <a:xfrm>
            <a:off x="7198163" y="4299859"/>
            <a:ext cx="2208982" cy="1993190"/>
          </a:xfrm>
          <a:prstGeom prst="rect">
            <a:avLst/>
          </a:prstGeom>
        </p:spPr>
        <p:txBody>
          <a:bodyPr/>
          <a:lstStyle>
            <a:lvl1pPr marL="342900" indent="-342900" algn="l" defTabSz="914400" rtl="0" eaLnBrk="1" latinLnBrk="0" hangingPunct="1">
              <a:spcBef>
                <a:spcPct val="20000"/>
              </a:spcBef>
              <a:buFont typeface="Calibri Light" panose="020F0302020204030204" pitchFamily="34" charset="0"/>
              <a:buChar char="»"/>
              <a:defRPr sz="1800" kern="1200">
                <a:solidFill>
                  <a:schemeClr val="tx1"/>
                </a:solidFill>
                <a:latin typeface="+mn-lt"/>
                <a:ea typeface="+mn-ea"/>
                <a:cs typeface="+mn-cs"/>
              </a:defRPr>
            </a:lvl1pPr>
            <a:lvl2pPr marL="742950" indent="-285750" algn="l" defTabSz="914400" rtl="0" eaLnBrk="1" latinLnBrk="0" hangingPunct="1">
              <a:spcBef>
                <a:spcPct val="20000"/>
              </a:spcBef>
              <a:buFont typeface="Calibri Light" panose="020F0302020204030204" pitchFamily="34" charset="0"/>
              <a:buChar char="»"/>
              <a:defRPr sz="1600" kern="1200" baseline="0">
                <a:solidFill>
                  <a:schemeClr val="tx1"/>
                </a:solidFill>
                <a:latin typeface="+mn-lt"/>
                <a:ea typeface="+mn-ea"/>
                <a:cs typeface="+mn-cs"/>
              </a:defRPr>
            </a:lvl2pPr>
            <a:lvl3pPr marL="1143000" indent="-228600" algn="l" defTabSz="914400" rtl="0" eaLnBrk="1" latinLnBrk="0" hangingPunct="1">
              <a:spcBef>
                <a:spcPct val="20000"/>
              </a:spcBef>
              <a:buFont typeface="Calibri Light" panose="020F0302020204030204" pitchFamily="34" charset="0"/>
              <a:buChar char="»"/>
              <a:defRPr sz="1600" kern="1200">
                <a:solidFill>
                  <a:schemeClr val="tx1"/>
                </a:solidFill>
                <a:latin typeface="+mn-lt"/>
                <a:ea typeface="+mn-ea"/>
                <a:cs typeface="+mn-cs"/>
              </a:defRPr>
            </a:lvl3pPr>
            <a:lvl4pPr marL="1600200" indent="-228600" algn="l" defTabSz="914400" rtl="0" eaLnBrk="1" latinLnBrk="0" hangingPunct="1">
              <a:spcBef>
                <a:spcPct val="20000"/>
              </a:spcBef>
              <a:buFont typeface="Calibri Light" panose="020F030202020403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Calibri Light" panose="020F030202020403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dirty="0" smtClean="0"/>
              <a:t>Open source tools:</a:t>
            </a:r>
            <a:endParaRPr lang="en-US" dirty="0"/>
          </a:p>
        </p:txBody>
      </p:sp>
      <p:pic>
        <p:nvPicPr>
          <p:cNvPr id="13" name="Picture 2" descr="https://www.st.com/content/ccc/fragment/press/newsbite/newsbite_image/group0/52/b2/0a/4d/cd/fd/4c/34/STM32_Nucleo_expansion_board_Industrial_N3937S_big/files/STM32_Nucleo_expansion_board_Industrial_N3937S_big.jpg/_jcr_content/translations/en.STM32_Nucleo_expansion_board_Industrial_N3937S_big.jp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5067732" y="5401316"/>
            <a:ext cx="1936752" cy="12908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634231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Main goal</a:t>
            </a:r>
            <a:endParaRPr lang="en-US" dirty="0"/>
          </a:p>
        </p:txBody>
      </p:sp>
      <p:sp>
        <p:nvSpPr>
          <p:cNvPr id="3" name="Content Placeholder 2"/>
          <p:cNvSpPr>
            <a:spLocks noGrp="1"/>
          </p:cNvSpPr>
          <p:nvPr>
            <p:ph type="body" sz="quarter" idx="10"/>
          </p:nvPr>
        </p:nvSpPr>
        <p:spPr>
          <a:xfrm>
            <a:off x="423844" y="1268139"/>
            <a:ext cx="11360169" cy="2503761"/>
          </a:xfrm>
        </p:spPr>
        <p:txBody>
          <a:bodyPr/>
          <a:lstStyle/>
          <a:p>
            <a:r>
              <a:rPr lang="en-US" sz="2400" dirty="0" smtClean="0"/>
              <a:t>Develop a device using open-source tools to read out sensor data from a robot axis. The device will be able to be interfaced in an RTE Network, such that it can be used afterwards as a test platform within an industrial environment to characterize its compatibility with the ongoing </a:t>
            </a:r>
            <a:r>
              <a:rPr lang="en-US" sz="2400" dirty="0"/>
              <a:t>IEC/IEEE 60802 TSN Profile for Industrial </a:t>
            </a:r>
            <a:r>
              <a:rPr lang="en-US" sz="2400" dirty="0" smtClean="0"/>
              <a:t>Automation.</a:t>
            </a:r>
          </a:p>
        </p:txBody>
      </p:sp>
    </p:spTree>
    <p:extLst>
      <p:ext uri="{BB962C8B-B14F-4D97-AF65-F5344CB8AC3E}">
        <p14:creationId xmlns:p14="http://schemas.microsoft.com/office/powerpoint/2010/main" val="305827260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Specific goals</a:t>
            </a:r>
            <a:endParaRPr lang="en-US" dirty="0"/>
          </a:p>
        </p:txBody>
      </p:sp>
      <p:sp>
        <p:nvSpPr>
          <p:cNvPr id="3" name="Content Placeholder 2"/>
          <p:cNvSpPr>
            <a:spLocks noGrp="1"/>
          </p:cNvSpPr>
          <p:nvPr>
            <p:ph type="body" sz="quarter" idx="10"/>
          </p:nvPr>
        </p:nvSpPr>
        <p:spPr/>
        <p:txBody>
          <a:bodyPr>
            <a:normAutofit/>
          </a:bodyPr>
          <a:lstStyle/>
          <a:p>
            <a:pPr lvl="1"/>
            <a:r>
              <a:rPr lang="en-US" sz="1800" dirty="0"/>
              <a:t>Analysis of requirements and needed IO interfaces for the system while </a:t>
            </a:r>
            <a:r>
              <a:rPr lang="en-US" sz="1800" dirty="0" smtClean="0"/>
              <a:t>taking into </a:t>
            </a:r>
            <a:r>
              <a:rPr lang="en-US" sz="1800" dirty="0"/>
              <a:t>account the state of the art for RTE Industrial </a:t>
            </a:r>
            <a:r>
              <a:rPr lang="en-US" sz="1800" dirty="0" smtClean="0"/>
              <a:t>Networks</a:t>
            </a:r>
            <a:br>
              <a:rPr lang="en-US" sz="1800" dirty="0" smtClean="0"/>
            </a:br>
            <a:endParaRPr lang="en-US" sz="1800" dirty="0" smtClean="0"/>
          </a:p>
          <a:p>
            <a:pPr lvl="1"/>
            <a:r>
              <a:rPr lang="en-US" sz="1800" dirty="0" smtClean="0"/>
              <a:t>Develop </a:t>
            </a:r>
            <a:r>
              <a:rPr lang="en-US" sz="1800" dirty="0"/>
              <a:t>the embedded system as a functional </a:t>
            </a:r>
            <a:r>
              <a:rPr lang="en-US" sz="1800" dirty="0" err="1"/>
              <a:t>EtherCAT</a:t>
            </a:r>
            <a:r>
              <a:rPr lang="en-US" sz="1800" dirty="0"/>
              <a:t> Slave Device with </a:t>
            </a:r>
            <a:r>
              <a:rPr lang="en-US" sz="1800" dirty="0" smtClean="0"/>
              <a:t>open-source tools</a:t>
            </a:r>
          </a:p>
          <a:p>
            <a:pPr lvl="2"/>
            <a:r>
              <a:rPr lang="en-US" sz="1800" dirty="0" smtClean="0"/>
              <a:t>Integrating </a:t>
            </a:r>
            <a:r>
              <a:rPr lang="en-US" sz="1800" dirty="0" err="1" smtClean="0"/>
              <a:t>FreeRTOS</a:t>
            </a:r>
            <a:r>
              <a:rPr lang="en-US" sz="1800" dirty="0" smtClean="0"/>
              <a:t>-CMSIS with SOES</a:t>
            </a:r>
          </a:p>
          <a:p>
            <a:pPr lvl="2"/>
            <a:r>
              <a:rPr lang="en-US" sz="1800" dirty="0" smtClean="0"/>
              <a:t>Interfacing of LAN9252 over SPI</a:t>
            </a:r>
          </a:p>
          <a:p>
            <a:pPr lvl="2"/>
            <a:r>
              <a:rPr lang="en-US" sz="1800" dirty="0" smtClean="0"/>
              <a:t>Reading out of temperature sensors XXXX</a:t>
            </a:r>
            <a:endParaRPr lang="en-US" sz="1800" dirty="0"/>
          </a:p>
          <a:p>
            <a:pPr lvl="2"/>
            <a:r>
              <a:rPr lang="en-US" sz="1800" dirty="0" smtClean="0"/>
              <a:t>Controlling a LED *BELT* WS2812b</a:t>
            </a:r>
            <a:endParaRPr lang="en-US" sz="1800" dirty="0"/>
          </a:p>
          <a:p>
            <a:pPr lvl="2"/>
            <a:r>
              <a:rPr lang="en-US" sz="1800" dirty="0" smtClean="0"/>
              <a:t>Designing the </a:t>
            </a:r>
            <a:r>
              <a:rPr lang="en-US" sz="1800" dirty="0" smtClean="0"/>
              <a:t>required user </a:t>
            </a:r>
            <a:r>
              <a:rPr lang="en-US" sz="1800" dirty="0" smtClean="0"/>
              <a:t>application libraries</a:t>
            </a:r>
          </a:p>
          <a:p>
            <a:pPr lvl="2"/>
            <a:endParaRPr lang="en-US" sz="1800" dirty="0" smtClean="0"/>
          </a:p>
          <a:p>
            <a:pPr lvl="1"/>
            <a:r>
              <a:rPr lang="en-US" sz="1800" dirty="0" smtClean="0"/>
              <a:t>Design and have manufactured </a:t>
            </a:r>
            <a:r>
              <a:rPr lang="en-US" sz="1800" dirty="0"/>
              <a:t>a PCB prototype using </a:t>
            </a:r>
            <a:r>
              <a:rPr lang="en-US" sz="1800" dirty="0" err="1"/>
              <a:t>Altium</a:t>
            </a:r>
            <a:r>
              <a:rPr lang="en-US" sz="1800" dirty="0"/>
              <a:t> </a:t>
            </a:r>
            <a:r>
              <a:rPr lang="en-US" sz="1800" dirty="0" smtClean="0"/>
              <a:t>Designer</a:t>
            </a:r>
          </a:p>
          <a:p>
            <a:pPr lvl="1"/>
            <a:endParaRPr lang="en-US" sz="1800" dirty="0" smtClean="0"/>
          </a:p>
          <a:p>
            <a:pPr lvl="1"/>
            <a:r>
              <a:rPr lang="en-US" sz="1800" dirty="0" smtClean="0"/>
              <a:t>Test and report </a:t>
            </a:r>
            <a:r>
              <a:rPr lang="en-US" sz="1800" dirty="0"/>
              <a:t>the system functionality</a:t>
            </a:r>
            <a:r>
              <a:rPr lang="en-US" sz="1800" dirty="0" smtClean="0"/>
              <a:t> </a:t>
            </a:r>
            <a:br>
              <a:rPr lang="en-US" sz="1800" dirty="0" smtClean="0"/>
            </a:br>
            <a:endParaRPr lang="en-US" sz="1800" dirty="0"/>
          </a:p>
        </p:txBody>
      </p:sp>
    </p:spTree>
    <p:extLst>
      <p:ext uri="{BB962C8B-B14F-4D97-AF65-F5344CB8AC3E}">
        <p14:creationId xmlns:p14="http://schemas.microsoft.com/office/powerpoint/2010/main" val="23466240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 proposal</a:t>
            </a:r>
            <a:endParaRPr lang="en-US" dirty="0"/>
          </a:p>
        </p:txBody>
      </p:sp>
      <p:sp>
        <p:nvSpPr>
          <p:cNvPr id="3" name="Text Placeholder 2"/>
          <p:cNvSpPr>
            <a:spLocks noGrp="1"/>
          </p:cNvSpPr>
          <p:nvPr>
            <p:ph type="body" sz="quarter" idx="10"/>
          </p:nvPr>
        </p:nvSpPr>
        <p:spPr/>
        <p:txBody>
          <a:bodyPr/>
          <a:lstStyle/>
          <a:p>
            <a:r>
              <a:rPr lang="en-US" dirty="0" smtClean="0"/>
              <a:t>Layered structure of functional blocks</a:t>
            </a:r>
          </a:p>
          <a:p>
            <a:pPr lvl="1"/>
            <a:r>
              <a:rPr lang="en-US" dirty="0" smtClean="0"/>
              <a:t>Main HW: STM32Nucleo Board, Microchip LAN9252 SPI </a:t>
            </a:r>
            <a:r>
              <a:rPr lang="en-US" dirty="0" err="1" smtClean="0"/>
              <a:t>Eval</a:t>
            </a:r>
            <a:r>
              <a:rPr lang="en-US" dirty="0" smtClean="0"/>
              <a:t> Board</a:t>
            </a:r>
            <a:endParaRPr lang="en-US" dirty="0"/>
          </a:p>
        </p:txBody>
      </p:sp>
      <p:pic>
        <p:nvPicPr>
          <p:cNvPr id="5" name="Picture 4"/>
          <p:cNvPicPr>
            <a:picLocks noChangeAspect="1"/>
          </p:cNvPicPr>
          <p:nvPr/>
        </p:nvPicPr>
        <p:blipFill>
          <a:blip r:embed="rId2"/>
          <a:stretch>
            <a:fillRect/>
          </a:stretch>
        </p:blipFill>
        <p:spPr>
          <a:xfrm>
            <a:off x="423844" y="1938398"/>
            <a:ext cx="7536055" cy="3776602"/>
          </a:xfrm>
          <a:prstGeom prst="rect">
            <a:avLst/>
          </a:prstGeom>
        </p:spPr>
      </p:pic>
      <p:pic>
        <p:nvPicPr>
          <p:cNvPr id="6" name="Picture 5"/>
          <p:cNvPicPr>
            <a:picLocks noChangeAspect="1"/>
          </p:cNvPicPr>
          <p:nvPr/>
        </p:nvPicPr>
        <p:blipFill>
          <a:blip r:embed="rId3"/>
          <a:stretch>
            <a:fillRect/>
          </a:stretch>
        </p:blipFill>
        <p:spPr>
          <a:xfrm>
            <a:off x="8408988" y="1426529"/>
            <a:ext cx="3211512" cy="2467669"/>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293808" y="3865623"/>
            <a:ext cx="3714750" cy="2476500"/>
          </a:xfrm>
          <a:prstGeom prst="rect">
            <a:avLst/>
          </a:prstGeom>
        </p:spPr>
      </p:pic>
      <p:pic>
        <p:nvPicPr>
          <p:cNvPr id="1028" name="Picture 4" descr="Datei:Microchip-Logo.svg – Wikipedia"/>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408988" y="3894198"/>
            <a:ext cx="955501" cy="601966"/>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ST Microelectronics - Ineltro Electronics"/>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0590613" y="1285722"/>
            <a:ext cx="906903" cy="9069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979453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Timetable</a:t>
            </a:r>
            <a:endParaRPr lang="en-US" dirty="0"/>
          </a:p>
        </p:txBody>
      </p:sp>
      <p:sp>
        <p:nvSpPr>
          <p:cNvPr id="11" name="Content Placeholder 2"/>
          <p:cNvSpPr>
            <a:spLocks noGrp="1"/>
          </p:cNvSpPr>
          <p:nvPr>
            <p:ph type="body" sz="quarter" idx="10"/>
          </p:nvPr>
        </p:nvSpPr>
        <p:spPr/>
        <p:txBody>
          <a:bodyPr>
            <a:normAutofit/>
          </a:bodyPr>
          <a:lstStyle/>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393959859"/>
              </p:ext>
            </p:extLst>
          </p:nvPr>
        </p:nvGraphicFramePr>
        <p:xfrm>
          <a:off x="2224216" y="1911178"/>
          <a:ext cx="7232821" cy="3624645"/>
        </p:xfrm>
        <a:graphic>
          <a:graphicData uri="http://schemas.openxmlformats.org/drawingml/2006/table">
            <a:tbl>
              <a:tblPr/>
              <a:tblGrid>
                <a:gridCol w="4138009"/>
                <a:gridCol w="938876"/>
                <a:gridCol w="1077968"/>
                <a:gridCol w="1077968"/>
              </a:tblGrid>
              <a:tr h="236265">
                <a:tc>
                  <a:txBody>
                    <a:bodyPr/>
                    <a:lstStyle/>
                    <a:p>
                      <a:r>
                        <a:rPr lang="en-US" sz="900" dirty="0">
                          <a:solidFill>
                            <a:srgbClr val="363636"/>
                          </a:solidFill>
                          <a:effectLst/>
                          <a:latin typeface="Segoe UI" panose="020B0502040204020203" pitchFamily="34" charset="0"/>
                        </a:rPr>
                        <a:t>Task Name</a:t>
                      </a:r>
                      <a:endParaRPr lang="en-US" sz="900" dirty="0">
                        <a:effectLst/>
                        <a:latin typeface="Segoe UI" panose="020B0502040204020203" pitchFamily="34" charset="0"/>
                      </a:endParaRPr>
                    </a:p>
                  </a:txBody>
                  <a:tcPr marL="9525" marR="9525" marT="9525" marB="9525"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DFE3E8"/>
                    </a:solidFill>
                  </a:tcPr>
                </a:tc>
                <a:tc>
                  <a:txBody>
                    <a:bodyPr/>
                    <a:lstStyle/>
                    <a:p>
                      <a:r>
                        <a:rPr lang="en-US" sz="900">
                          <a:solidFill>
                            <a:srgbClr val="363636"/>
                          </a:solidFill>
                          <a:effectLst/>
                          <a:latin typeface="Segoe UI" panose="020B0502040204020203" pitchFamily="34" charset="0"/>
                        </a:rPr>
                        <a:t>Duration</a:t>
                      </a:r>
                      <a:endParaRPr lang="en-US" sz="900">
                        <a:effectLst/>
                        <a:latin typeface="Segoe UI" panose="020B0502040204020203" pitchFamily="34" charset="0"/>
                      </a:endParaRPr>
                    </a:p>
                  </a:txBody>
                  <a:tcPr marL="9525" marR="9525" marT="9525" marB="9525"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DFE3E8"/>
                    </a:solidFill>
                  </a:tcPr>
                </a:tc>
                <a:tc>
                  <a:txBody>
                    <a:bodyPr/>
                    <a:lstStyle/>
                    <a:p>
                      <a:r>
                        <a:rPr lang="en-US" sz="900">
                          <a:solidFill>
                            <a:srgbClr val="363636"/>
                          </a:solidFill>
                          <a:effectLst/>
                          <a:latin typeface="Segoe UI" panose="020B0502040204020203" pitchFamily="34" charset="0"/>
                        </a:rPr>
                        <a:t>Start</a:t>
                      </a:r>
                      <a:endParaRPr lang="en-US" sz="900">
                        <a:effectLst/>
                        <a:latin typeface="Segoe UI" panose="020B0502040204020203" pitchFamily="34" charset="0"/>
                      </a:endParaRPr>
                    </a:p>
                  </a:txBody>
                  <a:tcPr marL="9525" marR="9525" marT="9525" marB="9525"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DFE3E8"/>
                    </a:solidFill>
                  </a:tcPr>
                </a:tc>
                <a:tc>
                  <a:txBody>
                    <a:bodyPr/>
                    <a:lstStyle/>
                    <a:p>
                      <a:r>
                        <a:rPr lang="en-US" sz="900">
                          <a:solidFill>
                            <a:srgbClr val="363636"/>
                          </a:solidFill>
                          <a:effectLst/>
                          <a:latin typeface="Segoe UI" panose="020B0502040204020203" pitchFamily="34" charset="0"/>
                        </a:rPr>
                        <a:t>Finish</a:t>
                      </a:r>
                      <a:endParaRPr lang="en-US" sz="900">
                        <a:effectLst/>
                        <a:latin typeface="Segoe UI" panose="020B0502040204020203" pitchFamily="34" charset="0"/>
                      </a:endParaRPr>
                    </a:p>
                  </a:txBody>
                  <a:tcPr marL="9525" marR="9525" marT="9525" marB="9525"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DFE3E8"/>
                    </a:solidFill>
                  </a:tcPr>
                </a:tc>
              </a:tr>
              <a:tr h="282365">
                <a:tc>
                  <a:txBody>
                    <a:bodyPr/>
                    <a:lstStyle/>
                    <a:p>
                      <a:r>
                        <a:rPr lang="en-US" sz="1100" dirty="0" smtClean="0">
                          <a:solidFill>
                            <a:srgbClr val="000000"/>
                          </a:solidFill>
                          <a:effectLst/>
                          <a:latin typeface="Calibri" panose="020F0502020204030204" pitchFamily="34" charset="0"/>
                        </a:rPr>
                        <a:t>1. Kick-Off </a:t>
                      </a:r>
                      <a:r>
                        <a:rPr lang="en-US" sz="1100" dirty="0">
                          <a:solidFill>
                            <a:srgbClr val="000000"/>
                          </a:solidFill>
                          <a:effectLst/>
                          <a:latin typeface="Calibri" panose="020F0502020204030204" pitchFamily="34" charset="0"/>
                        </a:rPr>
                        <a:t>Meeting</a:t>
                      </a:r>
                      <a:endParaRPr lang="en-US" sz="1100" dirty="0">
                        <a:effectLst/>
                        <a:latin typeface="Calibri" panose="020F0502020204030204" pitchFamily="34" charset="0"/>
                      </a:endParaRPr>
                    </a:p>
                  </a:txBody>
                  <a:tcPr marL="9525" marR="9525" marT="9525" marB="9525"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r>
                        <a:rPr lang="en-US" sz="1100">
                          <a:solidFill>
                            <a:srgbClr val="000000"/>
                          </a:solidFill>
                          <a:effectLst/>
                          <a:latin typeface="Calibri" panose="020F0502020204030204" pitchFamily="34" charset="0"/>
                        </a:rPr>
                        <a:t>1 day</a:t>
                      </a:r>
                      <a:endParaRPr lang="en-US" sz="1100">
                        <a:effectLst/>
                        <a:latin typeface="Calibri" panose="020F0502020204030204" pitchFamily="34" charset="0"/>
                      </a:endParaRPr>
                    </a:p>
                  </a:txBody>
                  <a:tcPr marL="9525" marR="9525" marT="9525" marB="9525"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r>
                        <a:rPr lang="en-US" sz="1100">
                          <a:solidFill>
                            <a:srgbClr val="000000"/>
                          </a:solidFill>
                          <a:effectLst/>
                          <a:latin typeface="Calibri" panose="020F0502020204030204" pitchFamily="34" charset="0"/>
                        </a:rPr>
                        <a:t>Wed 29.04.20</a:t>
                      </a:r>
                      <a:endParaRPr lang="en-US" sz="1100">
                        <a:effectLst/>
                        <a:latin typeface="Calibri" panose="020F0502020204030204" pitchFamily="34" charset="0"/>
                      </a:endParaRPr>
                    </a:p>
                  </a:txBody>
                  <a:tcPr marL="9525" marR="9525" marT="9525" marB="9525"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r>
                        <a:rPr lang="en-US" sz="1100" dirty="0">
                          <a:solidFill>
                            <a:srgbClr val="000000"/>
                          </a:solidFill>
                          <a:effectLst/>
                          <a:latin typeface="Calibri" panose="020F0502020204030204" pitchFamily="34" charset="0"/>
                        </a:rPr>
                        <a:t>Wed 29.04.20</a:t>
                      </a:r>
                      <a:endParaRPr lang="en-US" sz="1100" dirty="0">
                        <a:effectLst/>
                        <a:latin typeface="Calibri" panose="020F0502020204030204" pitchFamily="34" charset="0"/>
                      </a:endParaRPr>
                    </a:p>
                  </a:txBody>
                  <a:tcPr marL="9525" marR="9525" marT="9525" marB="9525"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r>
              <a:tr h="282365">
                <a:tc>
                  <a:txBody>
                    <a:bodyPr/>
                    <a:lstStyle/>
                    <a:p>
                      <a:r>
                        <a:rPr lang="en-US" sz="1100" dirty="0" smtClean="0">
                          <a:solidFill>
                            <a:srgbClr val="000000"/>
                          </a:solidFill>
                          <a:effectLst/>
                          <a:latin typeface="Calibri" panose="020F0502020204030204" pitchFamily="34" charset="0"/>
                        </a:rPr>
                        <a:t>2. SW </a:t>
                      </a:r>
                      <a:r>
                        <a:rPr lang="en-US" sz="1100" dirty="0">
                          <a:solidFill>
                            <a:srgbClr val="000000"/>
                          </a:solidFill>
                          <a:effectLst/>
                          <a:latin typeface="Calibri" panose="020F0502020204030204" pitchFamily="34" charset="0"/>
                        </a:rPr>
                        <a:t>and HW Development for 1st PCB</a:t>
                      </a:r>
                      <a:endParaRPr lang="en-US" sz="1100" dirty="0">
                        <a:effectLst/>
                        <a:latin typeface="Calibri" panose="020F0502020204030204" pitchFamily="34" charset="0"/>
                      </a:endParaRPr>
                    </a:p>
                  </a:txBody>
                  <a:tcPr marL="9525" marR="9525" marT="9525" marB="9525"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r>
                        <a:rPr lang="en-US" sz="1100" dirty="0">
                          <a:solidFill>
                            <a:srgbClr val="000000"/>
                          </a:solidFill>
                          <a:effectLst/>
                          <a:latin typeface="Calibri" panose="020F0502020204030204" pitchFamily="34" charset="0"/>
                        </a:rPr>
                        <a:t>23 days</a:t>
                      </a:r>
                      <a:endParaRPr lang="en-US" sz="1100" dirty="0">
                        <a:effectLst/>
                        <a:latin typeface="Calibri" panose="020F0502020204030204" pitchFamily="34" charset="0"/>
                      </a:endParaRPr>
                    </a:p>
                  </a:txBody>
                  <a:tcPr marL="9525" marR="9525" marT="9525" marB="9525"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r>
                        <a:rPr lang="en-US" sz="1100">
                          <a:solidFill>
                            <a:srgbClr val="000000"/>
                          </a:solidFill>
                          <a:effectLst/>
                          <a:latin typeface="Calibri" panose="020F0502020204030204" pitchFamily="34" charset="0"/>
                        </a:rPr>
                        <a:t>Thu 30.04.20</a:t>
                      </a:r>
                      <a:endParaRPr lang="en-US" sz="1100">
                        <a:effectLst/>
                        <a:latin typeface="Calibri" panose="020F0502020204030204" pitchFamily="34" charset="0"/>
                      </a:endParaRPr>
                    </a:p>
                  </a:txBody>
                  <a:tcPr marL="9525" marR="9525" marT="9525" marB="9525"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r>
                        <a:rPr lang="en-US" sz="1100">
                          <a:solidFill>
                            <a:srgbClr val="000000"/>
                          </a:solidFill>
                          <a:effectLst/>
                          <a:latin typeface="Calibri" panose="020F0502020204030204" pitchFamily="34" charset="0"/>
                        </a:rPr>
                        <a:t>Mon 01.06.20</a:t>
                      </a:r>
                      <a:endParaRPr lang="en-US" sz="1100">
                        <a:effectLst/>
                        <a:latin typeface="Calibri" panose="020F0502020204030204" pitchFamily="34" charset="0"/>
                      </a:endParaRPr>
                    </a:p>
                  </a:txBody>
                  <a:tcPr marL="9525" marR="9525" marT="9525" marB="9525"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r>
              <a:tr h="282365">
                <a:tc>
                  <a:txBody>
                    <a:bodyPr/>
                    <a:lstStyle/>
                    <a:p>
                      <a:r>
                        <a:rPr lang="en-US" sz="1100" dirty="0" smtClean="0">
                          <a:solidFill>
                            <a:srgbClr val="000000"/>
                          </a:solidFill>
                          <a:effectLst/>
                          <a:latin typeface="Calibri" panose="020F0502020204030204" pitchFamily="34" charset="0"/>
                        </a:rPr>
                        <a:t>3. Report </a:t>
                      </a:r>
                      <a:r>
                        <a:rPr lang="en-US" sz="1100" dirty="0">
                          <a:solidFill>
                            <a:srgbClr val="000000"/>
                          </a:solidFill>
                          <a:effectLst/>
                          <a:latin typeface="Calibri" panose="020F0502020204030204" pitchFamily="34" charset="0"/>
                        </a:rPr>
                        <a:t>of tests with 1st PCB</a:t>
                      </a:r>
                      <a:endParaRPr lang="en-US" sz="1100" dirty="0">
                        <a:effectLst/>
                        <a:latin typeface="Calibri" panose="020F0502020204030204" pitchFamily="34" charset="0"/>
                      </a:endParaRPr>
                    </a:p>
                  </a:txBody>
                  <a:tcPr marL="9525" marR="9525" marT="9525" marB="9525"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r>
                        <a:rPr lang="en-US" sz="1100">
                          <a:solidFill>
                            <a:srgbClr val="000000"/>
                          </a:solidFill>
                          <a:effectLst/>
                          <a:latin typeface="Calibri" panose="020F0502020204030204" pitchFamily="34" charset="0"/>
                        </a:rPr>
                        <a:t>1 day</a:t>
                      </a:r>
                      <a:endParaRPr lang="en-US" sz="1100">
                        <a:effectLst/>
                        <a:latin typeface="Calibri" panose="020F0502020204030204" pitchFamily="34" charset="0"/>
                      </a:endParaRPr>
                    </a:p>
                  </a:txBody>
                  <a:tcPr marL="9525" marR="9525" marT="9525" marB="9525"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r>
                        <a:rPr lang="en-US" sz="1100">
                          <a:solidFill>
                            <a:srgbClr val="000000"/>
                          </a:solidFill>
                          <a:effectLst/>
                          <a:latin typeface="Calibri" panose="020F0502020204030204" pitchFamily="34" charset="0"/>
                        </a:rPr>
                        <a:t>Tue 02.06.20</a:t>
                      </a:r>
                      <a:endParaRPr lang="en-US" sz="1100">
                        <a:effectLst/>
                        <a:latin typeface="Calibri" panose="020F0502020204030204" pitchFamily="34" charset="0"/>
                      </a:endParaRPr>
                    </a:p>
                  </a:txBody>
                  <a:tcPr marL="9525" marR="9525" marT="9525" marB="9525"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r>
                        <a:rPr lang="en-US" sz="1100">
                          <a:solidFill>
                            <a:srgbClr val="000000"/>
                          </a:solidFill>
                          <a:effectLst/>
                          <a:latin typeface="Calibri" panose="020F0502020204030204" pitchFamily="34" charset="0"/>
                        </a:rPr>
                        <a:t>Tue 02.06.20</a:t>
                      </a:r>
                      <a:endParaRPr lang="en-US" sz="1100">
                        <a:effectLst/>
                        <a:latin typeface="Calibri" panose="020F0502020204030204" pitchFamily="34" charset="0"/>
                      </a:endParaRPr>
                    </a:p>
                  </a:txBody>
                  <a:tcPr marL="9525" marR="9525" marT="9525" marB="9525"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r>
              <a:tr h="282365">
                <a:tc>
                  <a:txBody>
                    <a:bodyPr/>
                    <a:lstStyle/>
                    <a:p>
                      <a:r>
                        <a:rPr lang="en-US" sz="1100" dirty="0" smtClean="0">
                          <a:solidFill>
                            <a:srgbClr val="000000"/>
                          </a:solidFill>
                          <a:effectLst/>
                          <a:latin typeface="Calibri" panose="020F0502020204030204" pitchFamily="34" charset="0"/>
                        </a:rPr>
                        <a:t>4. SW </a:t>
                      </a:r>
                      <a:r>
                        <a:rPr lang="en-US" sz="1100" dirty="0">
                          <a:solidFill>
                            <a:srgbClr val="000000"/>
                          </a:solidFill>
                          <a:effectLst/>
                          <a:latin typeface="Calibri" panose="020F0502020204030204" pitchFamily="34" charset="0"/>
                        </a:rPr>
                        <a:t>for </a:t>
                      </a:r>
                      <a:r>
                        <a:rPr lang="en-US" sz="1100" dirty="0" err="1">
                          <a:solidFill>
                            <a:srgbClr val="000000"/>
                          </a:solidFill>
                          <a:effectLst/>
                          <a:latin typeface="Calibri" panose="020F0502020204030204" pitchFamily="34" charset="0"/>
                        </a:rPr>
                        <a:t>EtherCAT</a:t>
                      </a:r>
                      <a:r>
                        <a:rPr lang="en-US" sz="1100" dirty="0">
                          <a:solidFill>
                            <a:srgbClr val="000000"/>
                          </a:solidFill>
                          <a:effectLst/>
                          <a:latin typeface="Calibri" panose="020F0502020204030204" pitchFamily="34" charset="0"/>
                        </a:rPr>
                        <a:t> </a:t>
                      </a:r>
                      <a:r>
                        <a:rPr lang="en-US" sz="1100" dirty="0" err="1">
                          <a:solidFill>
                            <a:srgbClr val="000000"/>
                          </a:solidFill>
                          <a:effectLst/>
                          <a:latin typeface="Calibri" panose="020F0502020204030204" pitchFamily="34" charset="0"/>
                        </a:rPr>
                        <a:t>comm</a:t>
                      </a:r>
                      <a:r>
                        <a:rPr lang="en-US" sz="1100" dirty="0">
                          <a:solidFill>
                            <a:srgbClr val="000000"/>
                          </a:solidFill>
                          <a:effectLst/>
                          <a:latin typeface="Calibri" panose="020F0502020204030204" pitchFamily="34" charset="0"/>
                        </a:rPr>
                        <a:t>/control features</a:t>
                      </a:r>
                      <a:endParaRPr lang="en-US" sz="1100" dirty="0">
                        <a:effectLst/>
                        <a:latin typeface="Calibri" panose="020F0502020204030204" pitchFamily="34" charset="0"/>
                      </a:endParaRPr>
                    </a:p>
                  </a:txBody>
                  <a:tcPr marL="9525" marR="9525" marT="9525" marB="9525"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r>
                        <a:rPr lang="en-US" sz="1100">
                          <a:solidFill>
                            <a:srgbClr val="000000"/>
                          </a:solidFill>
                          <a:effectLst/>
                          <a:latin typeface="Calibri" panose="020F0502020204030204" pitchFamily="34" charset="0"/>
                        </a:rPr>
                        <a:t>16 days</a:t>
                      </a:r>
                      <a:endParaRPr lang="en-US" sz="1100">
                        <a:effectLst/>
                        <a:latin typeface="Calibri" panose="020F0502020204030204" pitchFamily="34" charset="0"/>
                      </a:endParaRPr>
                    </a:p>
                  </a:txBody>
                  <a:tcPr marL="9525" marR="9525" marT="9525" marB="9525"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r>
                        <a:rPr lang="en-US" sz="1100">
                          <a:solidFill>
                            <a:srgbClr val="000000"/>
                          </a:solidFill>
                          <a:effectLst/>
                          <a:latin typeface="Calibri" panose="020F0502020204030204" pitchFamily="34" charset="0"/>
                        </a:rPr>
                        <a:t>Wed 03.06.20</a:t>
                      </a:r>
                      <a:endParaRPr lang="en-US" sz="1100">
                        <a:effectLst/>
                        <a:latin typeface="Calibri" panose="020F0502020204030204" pitchFamily="34" charset="0"/>
                      </a:endParaRPr>
                    </a:p>
                  </a:txBody>
                  <a:tcPr marL="9525" marR="9525" marT="9525" marB="9525"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r>
                        <a:rPr lang="en-US" sz="1100">
                          <a:solidFill>
                            <a:srgbClr val="000000"/>
                          </a:solidFill>
                          <a:effectLst/>
                          <a:latin typeface="Calibri" panose="020F0502020204030204" pitchFamily="34" charset="0"/>
                        </a:rPr>
                        <a:t>Wed 24.06.20</a:t>
                      </a:r>
                      <a:endParaRPr lang="en-US" sz="1100">
                        <a:effectLst/>
                        <a:latin typeface="Calibri" panose="020F0502020204030204" pitchFamily="34" charset="0"/>
                      </a:endParaRPr>
                    </a:p>
                  </a:txBody>
                  <a:tcPr marL="9525" marR="9525" marT="9525" marB="9525"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r>
              <a:tr h="282365">
                <a:tc>
                  <a:txBody>
                    <a:bodyPr/>
                    <a:lstStyle/>
                    <a:p>
                      <a:r>
                        <a:rPr lang="en-US" sz="1100" dirty="0" smtClean="0">
                          <a:solidFill>
                            <a:srgbClr val="000000"/>
                          </a:solidFill>
                          <a:effectLst/>
                          <a:latin typeface="Calibri" panose="020F0502020204030204" pitchFamily="34" charset="0"/>
                        </a:rPr>
                        <a:t>5. Report </a:t>
                      </a:r>
                      <a:r>
                        <a:rPr lang="en-US" sz="1100" dirty="0">
                          <a:solidFill>
                            <a:srgbClr val="000000"/>
                          </a:solidFill>
                          <a:effectLst/>
                          <a:latin typeface="Calibri" panose="020F0502020204030204" pitchFamily="34" charset="0"/>
                        </a:rPr>
                        <a:t>of tests with </a:t>
                      </a:r>
                      <a:r>
                        <a:rPr lang="en-US" sz="1100" dirty="0" err="1">
                          <a:solidFill>
                            <a:srgbClr val="000000"/>
                          </a:solidFill>
                          <a:effectLst/>
                          <a:latin typeface="Calibri" panose="020F0502020204030204" pitchFamily="34" charset="0"/>
                        </a:rPr>
                        <a:t>EtherCAT</a:t>
                      </a:r>
                      <a:r>
                        <a:rPr lang="en-US" sz="1100" dirty="0">
                          <a:solidFill>
                            <a:srgbClr val="000000"/>
                          </a:solidFill>
                          <a:effectLst/>
                          <a:latin typeface="Calibri" panose="020F0502020204030204" pitchFamily="34" charset="0"/>
                        </a:rPr>
                        <a:t> </a:t>
                      </a:r>
                      <a:r>
                        <a:rPr lang="en-US" sz="1100" dirty="0" err="1">
                          <a:solidFill>
                            <a:srgbClr val="000000"/>
                          </a:solidFill>
                          <a:effectLst/>
                          <a:latin typeface="Calibri" panose="020F0502020204030204" pitchFamily="34" charset="0"/>
                        </a:rPr>
                        <a:t>comm</a:t>
                      </a:r>
                      <a:r>
                        <a:rPr lang="en-US" sz="1100" dirty="0">
                          <a:solidFill>
                            <a:srgbClr val="000000"/>
                          </a:solidFill>
                          <a:effectLst/>
                          <a:latin typeface="Calibri" panose="020F0502020204030204" pitchFamily="34" charset="0"/>
                        </a:rPr>
                        <a:t>/control features</a:t>
                      </a:r>
                      <a:endParaRPr lang="en-US" sz="1100" dirty="0">
                        <a:effectLst/>
                        <a:latin typeface="Calibri" panose="020F0502020204030204" pitchFamily="34" charset="0"/>
                      </a:endParaRPr>
                    </a:p>
                  </a:txBody>
                  <a:tcPr marL="9525" marR="9525" marT="9525" marB="9525"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r>
                        <a:rPr lang="en-US" sz="1100">
                          <a:solidFill>
                            <a:srgbClr val="000000"/>
                          </a:solidFill>
                          <a:effectLst/>
                          <a:latin typeface="Calibri" panose="020F0502020204030204" pitchFamily="34" charset="0"/>
                        </a:rPr>
                        <a:t>1 day</a:t>
                      </a:r>
                      <a:endParaRPr lang="en-US" sz="1100">
                        <a:effectLst/>
                        <a:latin typeface="Calibri" panose="020F0502020204030204" pitchFamily="34" charset="0"/>
                      </a:endParaRPr>
                    </a:p>
                  </a:txBody>
                  <a:tcPr marL="9525" marR="9525" marT="9525" marB="9525"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r>
                        <a:rPr lang="en-US" sz="1100">
                          <a:solidFill>
                            <a:srgbClr val="000000"/>
                          </a:solidFill>
                          <a:effectLst/>
                          <a:latin typeface="Calibri" panose="020F0502020204030204" pitchFamily="34" charset="0"/>
                        </a:rPr>
                        <a:t>Thu 25.06.20</a:t>
                      </a:r>
                      <a:endParaRPr lang="en-US" sz="1100">
                        <a:effectLst/>
                        <a:latin typeface="Calibri" panose="020F0502020204030204" pitchFamily="34" charset="0"/>
                      </a:endParaRPr>
                    </a:p>
                  </a:txBody>
                  <a:tcPr marL="9525" marR="9525" marT="9525" marB="9525"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r>
                        <a:rPr lang="en-US" sz="1100">
                          <a:solidFill>
                            <a:srgbClr val="000000"/>
                          </a:solidFill>
                          <a:effectLst/>
                          <a:latin typeface="Calibri" panose="020F0502020204030204" pitchFamily="34" charset="0"/>
                        </a:rPr>
                        <a:t>Thu 25.06.20</a:t>
                      </a:r>
                      <a:endParaRPr lang="en-US" sz="1100">
                        <a:effectLst/>
                        <a:latin typeface="Calibri" panose="020F0502020204030204" pitchFamily="34" charset="0"/>
                      </a:endParaRPr>
                    </a:p>
                  </a:txBody>
                  <a:tcPr marL="9525" marR="9525" marT="9525" marB="9525"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r>
              <a:tr h="282365">
                <a:tc>
                  <a:txBody>
                    <a:bodyPr/>
                    <a:lstStyle/>
                    <a:p>
                      <a:r>
                        <a:rPr lang="en-US" sz="1100" dirty="0" smtClean="0">
                          <a:solidFill>
                            <a:srgbClr val="000000"/>
                          </a:solidFill>
                          <a:effectLst/>
                          <a:latin typeface="Calibri" panose="020F0502020204030204" pitchFamily="34" charset="0"/>
                        </a:rPr>
                        <a:t>6.</a:t>
                      </a:r>
                      <a:r>
                        <a:rPr lang="en-US" sz="1100" baseline="0" dirty="0" smtClean="0">
                          <a:solidFill>
                            <a:srgbClr val="000000"/>
                          </a:solidFill>
                          <a:effectLst/>
                          <a:latin typeface="Calibri" panose="020F0502020204030204" pitchFamily="34" charset="0"/>
                        </a:rPr>
                        <a:t> </a:t>
                      </a:r>
                      <a:r>
                        <a:rPr lang="en-US" sz="1100" dirty="0" smtClean="0">
                          <a:solidFill>
                            <a:srgbClr val="000000"/>
                          </a:solidFill>
                          <a:effectLst/>
                          <a:latin typeface="Calibri" panose="020F0502020204030204" pitchFamily="34" charset="0"/>
                        </a:rPr>
                        <a:t>SW </a:t>
                      </a:r>
                      <a:r>
                        <a:rPr lang="en-US" sz="1100" dirty="0">
                          <a:solidFill>
                            <a:srgbClr val="000000"/>
                          </a:solidFill>
                          <a:effectLst/>
                          <a:latin typeface="Calibri" panose="020F0502020204030204" pitchFamily="34" charset="0"/>
                        </a:rPr>
                        <a:t>for </a:t>
                      </a:r>
                      <a:r>
                        <a:rPr lang="en-US" sz="1100" dirty="0" err="1">
                          <a:solidFill>
                            <a:srgbClr val="000000"/>
                          </a:solidFill>
                          <a:effectLst/>
                          <a:latin typeface="Calibri" panose="020F0502020204030204" pitchFamily="34" charset="0"/>
                        </a:rPr>
                        <a:t>EtherCAT</a:t>
                      </a:r>
                      <a:r>
                        <a:rPr lang="en-US" sz="1100" dirty="0">
                          <a:solidFill>
                            <a:srgbClr val="000000"/>
                          </a:solidFill>
                          <a:effectLst/>
                          <a:latin typeface="Calibri" panose="020F0502020204030204" pitchFamily="34" charset="0"/>
                        </a:rPr>
                        <a:t> Data features</a:t>
                      </a:r>
                      <a:endParaRPr lang="en-US" sz="1100" dirty="0">
                        <a:effectLst/>
                        <a:latin typeface="Calibri" panose="020F0502020204030204" pitchFamily="34" charset="0"/>
                      </a:endParaRPr>
                    </a:p>
                  </a:txBody>
                  <a:tcPr marL="9525" marR="9525" marT="9525" marB="9525"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r>
                        <a:rPr lang="en-US" sz="1100">
                          <a:solidFill>
                            <a:srgbClr val="000000"/>
                          </a:solidFill>
                          <a:effectLst/>
                          <a:latin typeface="Calibri" panose="020F0502020204030204" pitchFamily="34" charset="0"/>
                        </a:rPr>
                        <a:t>23 days</a:t>
                      </a:r>
                      <a:endParaRPr lang="en-US" sz="1100">
                        <a:effectLst/>
                        <a:latin typeface="Calibri" panose="020F0502020204030204" pitchFamily="34" charset="0"/>
                      </a:endParaRPr>
                    </a:p>
                  </a:txBody>
                  <a:tcPr marL="9525" marR="9525" marT="9525" marB="9525"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r>
                        <a:rPr lang="en-US" sz="1100">
                          <a:solidFill>
                            <a:srgbClr val="000000"/>
                          </a:solidFill>
                          <a:effectLst/>
                          <a:latin typeface="Calibri" panose="020F0502020204030204" pitchFamily="34" charset="0"/>
                        </a:rPr>
                        <a:t>Fri 26.06.20</a:t>
                      </a:r>
                      <a:endParaRPr lang="en-US" sz="1100">
                        <a:effectLst/>
                        <a:latin typeface="Calibri" panose="020F0502020204030204" pitchFamily="34" charset="0"/>
                      </a:endParaRPr>
                    </a:p>
                  </a:txBody>
                  <a:tcPr marL="9525" marR="9525" marT="9525" marB="9525"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r>
                        <a:rPr lang="en-US" sz="1100">
                          <a:solidFill>
                            <a:srgbClr val="000000"/>
                          </a:solidFill>
                          <a:effectLst/>
                          <a:latin typeface="Calibri" panose="020F0502020204030204" pitchFamily="34" charset="0"/>
                        </a:rPr>
                        <a:t>Tue 28.07.20</a:t>
                      </a:r>
                      <a:endParaRPr lang="en-US" sz="1100">
                        <a:effectLst/>
                        <a:latin typeface="Calibri" panose="020F0502020204030204" pitchFamily="34" charset="0"/>
                      </a:endParaRPr>
                    </a:p>
                  </a:txBody>
                  <a:tcPr marL="9525" marR="9525" marT="9525" marB="9525"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r>
              <a:tr h="282365">
                <a:tc>
                  <a:txBody>
                    <a:bodyPr/>
                    <a:lstStyle/>
                    <a:p>
                      <a:r>
                        <a:rPr lang="en-US" sz="1100" dirty="0" smtClean="0">
                          <a:solidFill>
                            <a:srgbClr val="000000"/>
                          </a:solidFill>
                          <a:effectLst/>
                          <a:latin typeface="Calibri" panose="020F0502020204030204" pitchFamily="34" charset="0"/>
                        </a:rPr>
                        <a:t>7. Report </a:t>
                      </a:r>
                      <a:r>
                        <a:rPr lang="en-US" sz="1100" dirty="0">
                          <a:solidFill>
                            <a:srgbClr val="000000"/>
                          </a:solidFill>
                          <a:effectLst/>
                          <a:latin typeface="Calibri" panose="020F0502020204030204" pitchFamily="34" charset="0"/>
                        </a:rPr>
                        <a:t>of tests with </a:t>
                      </a:r>
                      <a:r>
                        <a:rPr lang="en-US" sz="1100" dirty="0" err="1">
                          <a:solidFill>
                            <a:srgbClr val="000000"/>
                          </a:solidFill>
                          <a:effectLst/>
                          <a:latin typeface="Calibri" panose="020F0502020204030204" pitchFamily="34" charset="0"/>
                        </a:rPr>
                        <a:t>EtherCAT</a:t>
                      </a:r>
                      <a:r>
                        <a:rPr lang="en-US" sz="1100" dirty="0">
                          <a:solidFill>
                            <a:srgbClr val="000000"/>
                          </a:solidFill>
                          <a:effectLst/>
                          <a:latin typeface="Calibri" panose="020F0502020204030204" pitchFamily="34" charset="0"/>
                        </a:rPr>
                        <a:t> data features</a:t>
                      </a:r>
                      <a:endParaRPr lang="en-US" sz="1100" dirty="0">
                        <a:effectLst/>
                        <a:latin typeface="Calibri" panose="020F0502020204030204" pitchFamily="34" charset="0"/>
                      </a:endParaRPr>
                    </a:p>
                  </a:txBody>
                  <a:tcPr marL="9525" marR="9525" marT="9525" marB="9525"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r>
                        <a:rPr lang="en-US" sz="1100">
                          <a:solidFill>
                            <a:srgbClr val="000000"/>
                          </a:solidFill>
                          <a:effectLst/>
                          <a:latin typeface="Calibri" panose="020F0502020204030204" pitchFamily="34" charset="0"/>
                        </a:rPr>
                        <a:t>1 day</a:t>
                      </a:r>
                      <a:endParaRPr lang="en-US" sz="1100">
                        <a:effectLst/>
                        <a:latin typeface="Calibri" panose="020F0502020204030204" pitchFamily="34" charset="0"/>
                      </a:endParaRPr>
                    </a:p>
                  </a:txBody>
                  <a:tcPr marL="9525" marR="9525" marT="9525" marB="9525"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r>
                        <a:rPr lang="en-US" sz="1100">
                          <a:solidFill>
                            <a:srgbClr val="000000"/>
                          </a:solidFill>
                          <a:effectLst/>
                          <a:latin typeface="Calibri" panose="020F0502020204030204" pitchFamily="34" charset="0"/>
                        </a:rPr>
                        <a:t>Wed 29.07.20</a:t>
                      </a:r>
                      <a:endParaRPr lang="en-US" sz="1100">
                        <a:effectLst/>
                        <a:latin typeface="Calibri" panose="020F0502020204030204" pitchFamily="34" charset="0"/>
                      </a:endParaRPr>
                    </a:p>
                  </a:txBody>
                  <a:tcPr marL="9525" marR="9525" marT="9525" marB="9525"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r>
                        <a:rPr lang="en-US" sz="1100">
                          <a:solidFill>
                            <a:srgbClr val="000000"/>
                          </a:solidFill>
                          <a:effectLst/>
                          <a:latin typeface="Calibri" panose="020F0502020204030204" pitchFamily="34" charset="0"/>
                        </a:rPr>
                        <a:t>Wed 29.07.20</a:t>
                      </a:r>
                      <a:endParaRPr lang="en-US" sz="1100">
                        <a:effectLst/>
                        <a:latin typeface="Calibri" panose="020F0502020204030204" pitchFamily="34" charset="0"/>
                      </a:endParaRPr>
                    </a:p>
                  </a:txBody>
                  <a:tcPr marL="9525" marR="9525" marT="9525" marB="9525"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r>
              <a:tr h="282365">
                <a:tc>
                  <a:txBody>
                    <a:bodyPr/>
                    <a:lstStyle/>
                    <a:p>
                      <a:r>
                        <a:rPr lang="en-US" sz="1100" dirty="0" smtClean="0">
                          <a:solidFill>
                            <a:srgbClr val="000000"/>
                          </a:solidFill>
                          <a:effectLst/>
                          <a:latin typeface="Calibri" panose="020F0502020204030204" pitchFamily="34" charset="0"/>
                        </a:rPr>
                        <a:t>8. HW </a:t>
                      </a:r>
                      <a:r>
                        <a:rPr lang="en-US" sz="1100" dirty="0">
                          <a:solidFill>
                            <a:srgbClr val="000000"/>
                          </a:solidFill>
                          <a:effectLst/>
                          <a:latin typeface="Calibri" panose="020F0502020204030204" pitchFamily="34" charset="0"/>
                        </a:rPr>
                        <a:t>Development for 2nd PCB</a:t>
                      </a:r>
                      <a:endParaRPr lang="en-US" sz="1100" dirty="0">
                        <a:effectLst/>
                        <a:latin typeface="Calibri" panose="020F0502020204030204" pitchFamily="34" charset="0"/>
                      </a:endParaRPr>
                    </a:p>
                  </a:txBody>
                  <a:tcPr marL="9525" marR="9525" marT="9525" marB="9525"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r>
                        <a:rPr lang="en-US" sz="1100">
                          <a:solidFill>
                            <a:srgbClr val="000000"/>
                          </a:solidFill>
                          <a:effectLst/>
                          <a:latin typeface="Calibri" panose="020F0502020204030204" pitchFamily="34" charset="0"/>
                        </a:rPr>
                        <a:t>15 days</a:t>
                      </a:r>
                      <a:endParaRPr lang="en-US" sz="1100">
                        <a:effectLst/>
                        <a:latin typeface="Calibri" panose="020F0502020204030204" pitchFamily="34" charset="0"/>
                      </a:endParaRPr>
                    </a:p>
                  </a:txBody>
                  <a:tcPr marL="9525" marR="9525" marT="9525" marB="9525"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r>
                        <a:rPr lang="en-US" sz="1100">
                          <a:solidFill>
                            <a:srgbClr val="000000"/>
                          </a:solidFill>
                          <a:effectLst/>
                          <a:latin typeface="Calibri" panose="020F0502020204030204" pitchFamily="34" charset="0"/>
                        </a:rPr>
                        <a:t>Thu 30.07.20</a:t>
                      </a:r>
                      <a:endParaRPr lang="en-US" sz="1100">
                        <a:effectLst/>
                        <a:latin typeface="Calibri" panose="020F0502020204030204" pitchFamily="34" charset="0"/>
                      </a:endParaRPr>
                    </a:p>
                  </a:txBody>
                  <a:tcPr marL="9525" marR="9525" marT="9525" marB="9525"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r>
                        <a:rPr lang="en-US" sz="1100">
                          <a:solidFill>
                            <a:srgbClr val="000000"/>
                          </a:solidFill>
                          <a:effectLst/>
                          <a:latin typeface="Calibri" panose="020F0502020204030204" pitchFamily="34" charset="0"/>
                        </a:rPr>
                        <a:t>Wed 19.08.20</a:t>
                      </a:r>
                      <a:endParaRPr lang="en-US" sz="1100">
                        <a:effectLst/>
                        <a:latin typeface="Calibri" panose="020F0502020204030204" pitchFamily="34" charset="0"/>
                      </a:endParaRPr>
                    </a:p>
                  </a:txBody>
                  <a:tcPr marL="9525" marR="9525" marT="9525" marB="9525"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r>
              <a:tr h="282365">
                <a:tc>
                  <a:txBody>
                    <a:bodyPr/>
                    <a:lstStyle/>
                    <a:p>
                      <a:r>
                        <a:rPr lang="en-US" sz="1100" dirty="0" smtClean="0">
                          <a:solidFill>
                            <a:srgbClr val="000000"/>
                          </a:solidFill>
                          <a:effectLst/>
                          <a:latin typeface="Calibri" panose="020F0502020204030204" pitchFamily="34" charset="0"/>
                        </a:rPr>
                        <a:t>9. Final </a:t>
                      </a:r>
                      <a:r>
                        <a:rPr lang="en-US" sz="1100" dirty="0">
                          <a:solidFill>
                            <a:srgbClr val="000000"/>
                          </a:solidFill>
                          <a:effectLst/>
                          <a:latin typeface="Calibri" panose="020F0502020204030204" pitchFamily="34" charset="0"/>
                        </a:rPr>
                        <a:t>test with 2nd PCB</a:t>
                      </a:r>
                      <a:endParaRPr lang="en-US" sz="1100" dirty="0">
                        <a:effectLst/>
                        <a:latin typeface="Calibri" panose="020F0502020204030204" pitchFamily="34" charset="0"/>
                      </a:endParaRPr>
                    </a:p>
                  </a:txBody>
                  <a:tcPr marL="9525" marR="9525" marT="9525" marB="9525"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r>
                        <a:rPr lang="en-US" sz="1100">
                          <a:solidFill>
                            <a:srgbClr val="000000"/>
                          </a:solidFill>
                          <a:effectLst/>
                          <a:latin typeface="Calibri" panose="020F0502020204030204" pitchFamily="34" charset="0"/>
                        </a:rPr>
                        <a:t>3 days</a:t>
                      </a:r>
                      <a:endParaRPr lang="en-US" sz="1100">
                        <a:effectLst/>
                        <a:latin typeface="Calibri" panose="020F0502020204030204" pitchFamily="34" charset="0"/>
                      </a:endParaRPr>
                    </a:p>
                  </a:txBody>
                  <a:tcPr marL="9525" marR="9525" marT="9525" marB="9525"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r>
                        <a:rPr lang="en-US" sz="1100">
                          <a:solidFill>
                            <a:srgbClr val="000000"/>
                          </a:solidFill>
                          <a:effectLst/>
                          <a:latin typeface="Calibri" panose="020F0502020204030204" pitchFamily="34" charset="0"/>
                        </a:rPr>
                        <a:t>Thu 20.08.20</a:t>
                      </a:r>
                      <a:endParaRPr lang="en-US" sz="1100">
                        <a:effectLst/>
                        <a:latin typeface="Calibri" panose="020F0502020204030204" pitchFamily="34" charset="0"/>
                      </a:endParaRPr>
                    </a:p>
                  </a:txBody>
                  <a:tcPr marL="9525" marR="9525" marT="9525" marB="9525"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r>
                        <a:rPr lang="en-US" sz="1100">
                          <a:solidFill>
                            <a:srgbClr val="000000"/>
                          </a:solidFill>
                          <a:effectLst/>
                          <a:latin typeface="Calibri" panose="020F0502020204030204" pitchFamily="34" charset="0"/>
                        </a:rPr>
                        <a:t>Mon 24.08.20</a:t>
                      </a:r>
                      <a:endParaRPr lang="en-US" sz="1100">
                        <a:effectLst/>
                        <a:latin typeface="Calibri" panose="020F0502020204030204" pitchFamily="34" charset="0"/>
                      </a:endParaRPr>
                    </a:p>
                  </a:txBody>
                  <a:tcPr marL="9525" marR="9525" marT="9525" marB="9525"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r>
              <a:tr h="282365">
                <a:tc>
                  <a:txBody>
                    <a:bodyPr/>
                    <a:lstStyle/>
                    <a:p>
                      <a:r>
                        <a:rPr lang="en-US" sz="1100" dirty="0" smtClean="0">
                          <a:solidFill>
                            <a:srgbClr val="000000"/>
                          </a:solidFill>
                          <a:effectLst/>
                          <a:latin typeface="Calibri" panose="020F0502020204030204" pitchFamily="34" charset="0"/>
                        </a:rPr>
                        <a:t>10 .Final </a:t>
                      </a:r>
                      <a:r>
                        <a:rPr lang="en-US" sz="1100" dirty="0">
                          <a:solidFill>
                            <a:srgbClr val="000000"/>
                          </a:solidFill>
                          <a:effectLst/>
                          <a:latin typeface="Calibri" panose="020F0502020204030204" pitchFamily="34" charset="0"/>
                        </a:rPr>
                        <a:t>presentation</a:t>
                      </a:r>
                      <a:endParaRPr lang="en-US" sz="1100" dirty="0">
                        <a:effectLst/>
                        <a:latin typeface="Calibri" panose="020F0502020204030204" pitchFamily="34" charset="0"/>
                      </a:endParaRPr>
                    </a:p>
                  </a:txBody>
                  <a:tcPr marL="9525" marR="9525" marT="9525" marB="9525"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r>
                        <a:rPr lang="en-US" sz="1100">
                          <a:solidFill>
                            <a:srgbClr val="000000"/>
                          </a:solidFill>
                          <a:effectLst/>
                          <a:latin typeface="Calibri" panose="020F0502020204030204" pitchFamily="34" charset="0"/>
                        </a:rPr>
                        <a:t>1 day</a:t>
                      </a:r>
                      <a:endParaRPr lang="en-US" sz="1100">
                        <a:effectLst/>
                        <a:latin typeface="Calibri" panose="020F0502020204030204" pitchFamily="34" charset="0"/>
                      </a:endParaRPr>
                    </a:p>
                  </a:txBody>
                  <a:tcPr marL="9525" marR="9525" marT="9525" marB="9525"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r>
                        <a:rPr lang="en-US" sz="1100">
                          <a:solidFill>
                            <a:srgbClr val="000000"/>
                          </a:solidFill>
                          <a:effectLst/>
                          <a:latin typeface="Calibri" panose="020F0502020204030204" pitchFamily="34" charset="0"/>
                        </a:rPr>
                        <a:t>Wed 26.08.20</a:t>
                      </a:r>
                      <a:endParaRPr lang="en-US" sz="1100">
                        <a:effectLst/>
                        <a:latin typeface="Calibri" panose="020F0502020204030204" pitchFamily="34" charset="0"/>
                      </a:endParaRPr>
                    </a:p>
                  </a:txBody>
                  <a:tcPr marL="9525" marR="9525" marT="9525" marB="9525"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r>
                        <a:rPr lang="en-US" sz="1100">
                          <a:solidFill>
                            <a:srgbClr val="000000"/>
                          </a:solidFill>
                          <a:effectLst/>
                          <a:latin typeface="Calibri" panose="020F0502020204030204" pitchFamily="34" charset="0"/>
                        </a:rPr>
                        <a:t>Wed 26.08.20</a:t>
                      </a:r>
                      <a:endParaRPr lang="en-US" sz="1100">
                        <a:effectLst/>
                        <a:latin typeface="Calibri" panose="020F0502020204030204" pitchFamily="34" charset="0"/>
                      </a:endParaRPr>
                    </a:p>
                  </a:txBody>
                  <a:tcPr marL="9525" marR="9525" marT="9525" marB="9525"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r>
              <a:tr h="282365">
                <a:tc>
                  <a:txBody>
                    <a:bodyPr/>
                    <a:lstStyle/>
                    <a:p>
                      <a:endParaRPr lang="en-US" sz="1100" dirty="0">
                        <a:effectLst/>
                        <a:latin typeface="Calibri" panose="020F0502020204030204" pitchFamily="34" charset="0"/>
                      </a:endParaRPr>
                    </a:p>
                  </a:txBody>
                  <a:tcPr marL="9525" marR="9525" marT="9525" marB="9525"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endParaRPr lang="en-US" sz="1100">
                        <a:effectLst/>
                        <a:latin typeface="Calibri" panose="020F0502020204030204" pitchFamily="34" charset="0"/>
                      </a:endParaRPr>
                    </a:p>
                  </a:txBody>
                  <a:tcPr marL="9525" marR="9525" marT="9525" marB="9525"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endParaRPr lang="en-US" sz="1100">
                        <a:effectLst/>
                        <a:latin typeface="Calibri" panose="020F0502020204030204" pitchFamily="34" charset="0"/>
                      </a:endParaRPr>
                    </a:p>
                  </a:txBody>
                  <a:tcPr marL="9525" marR="9525" marT="9525" marB="9525"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endParaRPr lang="en-US" sz="1100">
                        <a:effectLst/>
                        <a:latin typeface="Calibri" panose="020F0502020204030204" pitchFamily="34" charset="0"/>
                      </a:endParaRPr>
                    </a:p>
                  </a:txBody>
                  <a:tcPr marL="9525" marR="9525" marT="9525" marB="9525"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r>
              <a:tr h="282365">
                <a:tc>
                  <a:txBody>
                    <a:bodyPr/>
                    <a:lstStyle/>
                    <a:p>
                      <a:r>
                        <a:rPr lang="en-US" sz="1100" dirty="0" err="1">
                          <a:solidFill>
                            <a:srgbClr val="000000"/>
                          </a:solidFill>
                          <a:effectLst/>
                          <a:latin typeface="Calibri" panose="020F0502020204030204" pitchFamily="34" charset="0"/>
                        </a:rPr>
                        <a:t>SoSe</a:t>
                      </a:r>
                      <a:r>
                        <a:rPr lang="en-US" sz="1100" dirty="0">
                          <a:solidFill>
                            <a:srgbClr val="000000"/>
                          </a:solidFill>
                          <a:effectLst/>
                          <a:latin typeface="Calibri" panose="020F0502020204030204" pitchFamily="34" charset="0"/>
                        </a:rPr>
                        <a:t> Examination Period</a:t>
                      </a:r>
                      <a:endParaRPr lang="en-US" sz="1100" dirty="0">
                        <a:effectLst/>
                        <a:latin typeface="Calibri" panose="020F0502020204030204" pitchFamily="34" charset="0"/>
                      </a:endParaRPr>
                    </a:p>
                  </a:txBody>
                  <a:tcPr marL="9525" marR="9525" marT="9525" marB="9525"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r>
                        <a:rPr lang="en-US" sz="1100">
                          <a:solidFill>
                            <a:srgbClr val="000000"/>
                          </a:solidFill>
                          <a:effectLst/>
                          <a:latin typeface="Calibri" panose="020F0502020204030204" pitchFamily="34" charset="0"/>
                        </a:rPr>
                        <a:t>32 days</a:t>
                      </a:r>
                      <a:endParaRPr lang="en-US" sz="1100">
                        <a:effectLst/>
                        <a:latin typeface="Calibri" panose="020F0502020204030204" pitchFamily="34" charset="0"/>
                      </a:endParaRPr>
                    </a:p>
                  </a:txBody>
                  <a:tcPr marL="9525" marR="9525" marT="9525" marB="9525"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r>
                        <a:rPr lang="en-US" sz="1100">
                          <a:solidFill>
                            <a:srgbClr val="000000"/>
                          </a:solidFill>
                          <a:effectLst/>
                          <a:latin typeface="Calibri" panose="020F0502020204030204" pitchFamily="34" charset="0"/>
                        </a:rPr>
                        <a:t>Wed 29.07.20</a:t>
                      </a:r>
                      <a:endParaRPr lang="en-US" sz="1100">
                        <a:effectLst/>
                        <a:latin typeface="Calibri" panose="020F0502020204030204" pitchFamily="34" charset="0"/>
                      </a:endParaRPr>
                    </a:p>
                  </a:txBody>
                  <a:tcPr marL="9525" marR="9525" marT="9525" marB="9525"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r>
                        <a:rPr lang="en-US" sz="1100" dirty="0">
                          <a:solidFill>
                            <a:srgbClr val="000000"/>
                          </a:solidFill>
                          <a:effectLst/>
                          <a:latin typeface="Calibri" panose="020F0502020204030204" pitchFamily="34" charset="0"/>
                        </a:rPr>
                        <a:t>Thu 10.09.20</a:t>
                      </a:r>
                      <a:endParaRPr lang="en-US" sz="1100" dirty="0">
                        <a:effectLst/>
                        <a:latin typeface="Calibri" panose="020F0502020204030204" pitchFamily="34" charset="0"/>
                      </a:endParaRPr>
                    </a:p>
                  </a:txBody>
                  <a:tcPr marL="9525" marR="9525" marT="9525" marB="9525"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291350607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Timeline</a:t>
            </a:r>
            <a:endParaRPr lang="en-US" dirty="0"/>
          </a:p>
        </p:txBody>
      </p:sp>
      <p:sp>
        <p:nvSpPr>
          <p:cNvPr id="6" name="Text Placeholder 5"/>
          <p:cNvSpPr>
            <a:spLocks noGrp="1"/>
          </p:cNvSpPr>
          <p:nvPr>
            <p:ph type="body" sz="quarter" idx="10"/>
          </p:nvPr>
        </p:nvSpPr>
        <p:spPr/>
        <p:txBody>
          <a:bodyPr/>
          <a:lstStyle/>
          <a:p>
            <a:r>
              <a:rPr lang="en-US" dirty="0"/>
              <a:t>Duration: 4 Months</a:t>
            </a:r>
          </a:p>
          <a:p>
            <a:r>
              <a:rPr lang="en-US" dirty="0"/>
              <a:t>Official start: 29.04	Final Presentation: 26.08 (Proposal)</a:t>
            </a:r>
          </a:p>
          <a:p>
            <a:endParaRPr lang="en-US" dirty="0"/>
          </a:p>
        </p:txBody>
      </p:sp>
      <p:grpSp>
        <p:nvGrpSpPr>
          <p:cNvPr id="3" name="Group 1"/>
          <p:cNvGrpSpPr>
            <a:grpSpLocks/>
          </p:cNvGrpSpPr>
          <p:nvPr/>
        </p:nvGrpSpPr>
        <p:grpSpPr bwMode="auto">
          <a:xfrm>
            <a:off x="1095633" y="2290119"/>
            <a:ext cx="9424086" cy="3566984"/>
            <a:chOff x="-41" y="-60"/>
            <a:chExt cx="874" cy="295"/>
          </a:xfrm>
        </p:grpSpPr>
        <p:sp>
          <p:nvSpPr>
            <p:cNvPr id="4" name="Rectangle 47"/>
            <p:cNvSpPr>
              <a:spLocks noChangeArrowheads="1"/>
            </p:cNvSpPr>
            <p:nvPr/>
          </p:nvSpPr>
          <p:spPr bwMode="auto">
            <a:xfrm>
              <a:off x="48" y="0"/>
              <a:ext cx="711" cy="138"/>
            </a:xfrm>
            <a:prstGeom prst="rect">
              <a:avLst/>
            </a:prstGeom>
            <a:solidFill>
              <a:srgbClr val="FFFFFF"/>
            </a:solidFill>
            <a:ln w="1">
              <a:solidFill>
                <a:srgbClr val="444444"/>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 name="Rectangle 46" descr="Wed 29.04.20"/>
            <p:cNvSpPr>
              <a:spLocks noChangeArrowheads="1"/>
            </p:cNvSpPr>
            <p:nvPr/>
          </p:nvSpPr>
          <p:spPr bwMode="auto">
            <a:xfrm>
              <a:off x="-41" y="-3"/>
              <a:ext cx="83" cy="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rgbClr val="444444"/>
                  </a:solidFill>
                  <a:effectLst/>
                  <a:latin typeface="Segoe UI" panose="020B0502040204020203" pitchFamily="34" charset="0"/>
                  <a:cs typeface="Segoe UI" panose="020B0502040204020203" pitchFamily="34" charset="0"/>
                </a:rPr>
                <a:t>Start</a:t>
              </a:r>
              <a:r>
                <a:rPr kumimoji="0" lang="en-US" altLang="en-US" sz="800" b="0" i="0" u="none" strike="noStrike" cap="none" normalizeH="0" baseline="0" smtClean="0">
                  <a:ln>
                    <a:noFill/>
                  </a:ln>
                  <a:solidFill>
                    <a:schemeClr val="tx1"/>
                  </a:solidFill>
                  <a:effectLst/>
                </a:rPr>
                <a:t/>
              </a:r>
              <a:br>
                <a:rPr kumimoji="0" lang="en-US" altLang="en-US" sz="800" b="0" i="0" u="none" strike="noStrike" cap="none" normalizeH="0" baseline="0" smtClean="0">
                  <a:ln>
                    <a:noFill/>
                  </a:ln>
                  <a:solidFill>
                    <a:schemeClr val="tx1"/>
                  </a:solidFill>
                  <a:effectLst/>
                </a:rPr>
              </a:br>
              <a:r>
                <a:rPr kumimoji="0" lang="en-US" altLang="en-US" sz="800" b="0" i="0" u="none" strike="noStrike" cap="none" normalizeH="0" baseline="0" smtClean="0">
                  <a:ln>
                    <a:noFill/>
                  </a:ln>
                  <a:solidFill>
                    <a:srgbClr val="444444"/>
                  </a:solidFill>
                  <a:effectLst/>
                  <a:latin typeface="Segoe UI" panose="020B0502040204020203" pitchFamily="34" charset="0"/>
                  <a:cs typeface="Segoe UI" panose="020B0502040204020203" pitchFamily="34" charset="0"/>
                </a:rPr>
                <a:t>Wed 29.04.20</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8" name="Rectangle 45" descr="Thu 10.09.20"/>
            <p:cNvSpPr>
              <a:spLocks noChangeArrowheads="1"/>
            </p:cNvSpPr>
            <p:nvPr/>
          </p:nvSpPr>
          <p:spPr bwMode="auto">
            <a:xfrm>
              <a:off x="765" y="-3"/>
              <a:ext cx="68" cy="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rgbClr val="444444"/>
                  </a:solidFill>
                  <a:effectLst/>
                  <a:latin typeface="Segoe UI" panose="020B0502040204020203" pitchFamily="34" charset="0"/>
                  <a:cs typeface="Segoe UI" panose="020B0502040204020203" pitchFamily="34" charset="0"/>
                </a:rPr>
                <a:t>Finish</a:t>
              </a:r>
              <a:r>
                <a:rPr kumimoji="0" lang="en-US" altLang="en-US" sz="800" b="0" i="0" u="none" strike="noStrike" cap="none" normalizeH="0" baseline="0" smtClean="0">
                  <a:ln>
                    <a:noFill/>
                  </a:ln>
                  <a:solidFill>
                    <a:schemeClr val="tx1"/>
                  </a:solidFill>
                  <a:effectLst/>
                </a:rPr>
                <a:t/>
              </a:r>
              <a:br>
                <a:rPr kumimoji="0" lang="en-US" altLang="en-US" sz="800" b="0" i="0" u="none" strike="noStrike" cap="none" normalizeH="0" baseline="0" smtClean="0">
                  <a:ln>
                    <a:noFill/>
                  </a:ln>
                  <a:solidFill>
                    <a:schemeClr val="tx1"/>
                  </a:solidFill>
                  <a:effectLst/>
                </a:rPr>
              </a:br>
              <a:r>
                <a:rPr kumimoji="0" lang="en-US" altLang="en-US" sz="800" b="0" i="0" u="none" strike="noStrike" cap="none" normalizeH="0" baseline="0" smtClean="0">
                  <a:ln>
                    <a:noFill/>
                  </a:ln>
                  <a:solidFill>
                    <a:srgbClr val="444444"/>
                  </a:solidFill>
                  <a:effectLst/>
                  <a:latin typeface="Segoe UI" panose="020B0502040204020203" pitchFamily="34" charset="0"/>
                  <a:cs typeface="Segoe UI" panose="020B0502040204020203" pitchFamily="34" charset="0"/>
                </a:rPr>
                <a:t>Thu 10.09.20</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9" name="Rectangle 44" descr="01 May"/>
            <p:cNvSpPr>
              <a:spLocks noChangeArrowheads="1"/>
            </p:cNvSpPr>
            <p:nvPr/>
          </p:nvSpPr>
          <p:spPr bwMode="auto">
            <a:xfrm>
              <a:off x="58" y="-17"/>
              <a:ext cx="41" cy="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28575"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rgbClr val="444444"/>
                  </a:solidFill>
                  <a:effectLst/>
                  <a:latin typeface="Segoe UI" panose="020B0502040204020203" pitchFamily="34" charset="0"/>
                  <a:cs typeface="Segoe UI" panose="020B0502040204020203" pitchFamily="34" charset="0"/>
                </a:rPr>
                <a:t>01 May</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0" name="Freeform 43"/>
            <p:cNvSpPr>
              <a:spLocks noChangeArrowheads="1"/>
            </p:cNvSpPr>
            <p:nvPr/>
          </p:nvSpPr>
          <p:spPr bwMode="auto">
            <a:xfrm>
              <a:off x="58" y="-14"/>
              <a:ext cx="0" cy="14"/>
            </a:xfrm>
            <a:custGeom>
              <a:avLst/>
              <a:gdLst>
                <a:gd name="T0" fmla="*/ 14 h 14"/>
                <a:gd name="T1" fmla="*/ 0 h 14"/>
              </a:gdLst>
              <a:ahLst/>
              <a:cxnLst>
                <a:cxn ang="0">
                  <a:pos x="0" y="T0"/>
                </a:cxn>
                <a:cxn ang="0">
                  <a:pos x="0" y="T1"/>
                </a:cxn>
              </a:cxnLst>
              <a:rect l="0" t="0" r="r" b="b"/>
              <a:pathLst>
                <a:path h="14">
                  <a:moveTo>
                    <a:pt x="0" y="14"/>
                  </a:moveTo>
                  <a:lnTo>
                    <a:pt x="0" y="0"/>
                  </a:lnTo>
                </a:path>
              </a:pathLst>
            </a:custGeom>
            <a:solidFill>
              <a:srgbClr val="FFFFFF"/>
            </a:solidFill>
            <a:ln w="1">
              <a:solidFill>
                <a:srgbClr val="444444"/>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Rectangle 42" descr="01 June"/>
            <p:cNvSpPr>
              <a:spLocks noChangeArrowheads="1"/>
            </p:cNvSpPr>
            <p:nvPr/>
          </p:nvSpPr>
          <p:spPr bwMode="auto">
            <a:xfrm>
              <a:off x="222" y="-17"/>
              <a:ext cx="42" cy="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28575"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rgbClr val="444444"/>
                  </a:solidFill>
                  <a:effectLst/>
                  <a:latin typeface="Segoe UI" panose="020B0502040204020203" pitchFamily="34" charset="0"/>
                  <a:cs typeface="Segoe UI" panose="020B0502040204020203" pitchFamily="34" charset="0"/>
                </a:rPr>
                <a:t>01 June</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2" name="Freeform 41"/>
            <p:cNvSpPr>
              <a:spLocks noChangeArrowheads="1"/>
            </p:cNvSpPr>
            <p:nvPr/>
          </p:nvSpPr>
          <p:spPr bwMode="auto">
            <a:xfrm>
              <a:off x="222" y="-14"/>
              <a:ext cx="0" cy="14"/>
            </a:xfrm>
            <a:custGeom>
              <a:avLst/>
              <a:gdLst>
                <a:gd name="T0" fmla="*/ 14 h 14"/>
                <a:gd name="T1" fmla="*/ 0 h 14"/>
              </a:gdLst>
              <a:ahLst/>
              <a:cxnLst>
                <a:cxn ang="0">
                  <a:pos x="0" y="T0"/>
                </a:cxn>
                <a:cxn ang="0">
                  <a:pos x="0" y="T1"/>
                </a:cxn>
              </a:cxnLst>
              <a:rect l="0" t="0" r="r" b="b"/>
              <a:pathLst>
                <a:path h="14">
                  <a:moveTo>
                    <a:pt x="0" y="14"/>
                  </a:moveTo>
                  <a:lnTo>
                    <a:pt x="0" y="0"/>
                  </a:lnTo>
                </a:path>
              </a:pathLst>
            </a:custGeom>
            <a:solidFill>
              <a:srgbClr val="FFFFFF"/>
            </a:solidFill>
            <a:ln w="1">
              <a:solidFill>
                <a:srgbClr val="444444"/>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Rectangle 40" descr="01 July"/>
            <p:cNvSpPr>
              <a:spLocks noChangeArrowheads="1"/>
            </p:cNvSpPr>
            <p:nvPr/>
          </p:nvSpPr>
          <p:spPr bwMode="auto">
            <a:xfrm>
              <a:off x="380" y="-17"/>
              <a:ext cx="38" cy="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28575"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rgbClr val="444444"/>
                  </a:solidFill>
                  <a:effectLst/>
                  <a:latin typeface="Segoe UI" panose="020B0502040204020203" pitchFamily="34" charset="0"/>
                  <a:cs typeface="Segoe UI" panose="020B0502040204020203" pitchFamily="34" charset="0"/>
                </a:rPr>
                <a:t>01 July</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4" name="Freeform 39"/>
            <p:cNvSpPr>
              <a:spLocks noChangeArrowheads="1"/>
            </p:cNvSpPr>
            <p:nvPr/>
          </p:nvSpPr>
          <p:spPr bwMode="auto">
            <a:xfrm>
              <a:off x="380" y="-14"/>
              <a:ext cx="0" cy="14"/>
            </a:xfrm>
            <a:custGeom>
              <a:avLst/>
              <a:gdLst>
                <a:gd name="T0" fmla="*/ 14 h 14"/>
                <a:gd name="T1" fmla="*/ 0 h 14"/>
              </a:gdLst>
              <a:ahLst/>
              <a:cxnLst>
                <a:cxn ang="0">
                  <a:pos x="0" y="T0"/>
                </a:cxn>
                <a:cxn ang="0">
                  <a:pos x="0" y="T1"/>
                </a:cxn>
              </a:cxnLst>
              <a:rect l="0" t="0" r="r" b="b"/>
              <a:pathLst>
                <a:path h="14">
                  <a:moveTo>
                    <a:pt x="0" y="14"/>
                  </a:moveTo>
                  <a:lnTo>
                    <a:pt x="0" y="0"/>
                  </a:lnTo>
                </a:path>
              </a:pathLst>
            </a:custGeom>
            <a:solidFill>
              <a:srgbClr val="FFFFFF"/>
            </a:solidFill>
            <a:ln w="1">
              <a:solidFill>
                <a:srgbClr val="444444"/>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Rectangle 38" descr="01 August"/>
            <p:cNvSpPr>
              <a:spLocks noChangeArrowheads="1"/>
            </p:cNvSpPr>
            <p:nvPr/>
          </p:nvSpPr>
          <p:spPr bwMode="auto">
            <a:xfrm>
              <a:off x="543" y="-17"/>
              <a:ext cx="55" cy="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28575"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rgbClr val="444444"/>
                  </a:solidFill>
                  <a:effectLst/>
                  <a:latin typeface="Segoe UI" panose="020B0502040204020203" pitchFamily="34" charset="0"/>
                  <a:cs typeface="Segoe UI" panose="020B0502040204020203" pitchFamily="34" charset="0"/>
                </a:rPr>
                <a:t>01 August</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6" name="Freeform 37"/>
            <p:cNvSpPr>
              <a:spLocks noChangeArrowheads="1"/>
            </p:cNvSpPr>
            <p:nvPr/>
          </p:nvSpPr>
          <p:spPr bwMode="auto">
            <a:xfrm>
              <a:off x="543" y="-14"/>
              <a:ext cx="0" cy="14"/>
            </a:xfrm>
            <a:custGeom>
              <a:avLst/>
              <a:gdLst>
                <a:gd name="T0" fmla="*/ 14 h 14"/>
                <a:gd name="T1" fmla="*/ 0 h 14"/>
              </a:gdLst>
              <a:ahLst/>
              <a:cxnLst>
                <a:cxn ang="0">
                  <a:pos x="0" y="T0"/>
                </a:cxn>
                <a:cxn ang="0">
                  <a:pos x="0" y="T1"/>
                </a:cxn>
              </a:cxnLst>
              <a:rect l="0" t="0" r="r" b="b"/>
              <a:pathLst>
                <a:path h="14">
                  <a:moveTo>
                    <a:pt x="0" y="14"/>
                  </a:moveTo>
                  <a:lnTo>
                    <a:pt x="0" y="0"/>
                  </a:lnTo>
                </a:path>
              </a:pathLst>
            </a:custGeom>
            <a:solidFill>
              <a:srgbClr val="FFFFFF"/>
            </a:solidFill>
            <a:ln w="1">
              <a:solidFill>
                <a:srgbClr val="444444"/>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Rectangle 36" descr="01 September"/>
            <p:cNvSpPr>
              <a:spLocks noChangeArrowheads="1"/>
            </p:cNvSpPr>
            <p:nvPr/>
          </p:nvSpPr>
          <p:spPr bwMode="auto">
            <a:xfrm>
              <a:off x="706" y="-17"/>
              <a:ext cx="74" cy="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28575"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rgbClr val="444444"/>
                  </a:solidFill>
                  <a:effectLst/>
                  <a:latin typeface="Segoe UI" panose="020B0502040204020203" pitchFamily="34" charset="0"/>
                  <a:cs typeface="Segoe UI" panose="020B0502040204020203" pitchFamily="34" charset="0"/>
                </a:rPr>
                <a:t>01 September</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8" name="Freeform 35"/>
            <p:cNvSpPr>
              <a:spLocks noChangeArrowheads="1"/>
            </p:cNvSpPr>
            <p:nvPr/>
          </p:nvSpPr>
          <p:spPr bwMode="auto">
            <a:xfrm>
              <a:off x="706" y="-14"/>
              <a:ext cx="0" cy="14"/>
            </a:xfrm>
            <a:custGeom>
              <a:avLst/>
              <a:gdLst>
                <a:gd name="T0" fmla="*/ 14 h 14"/>
                <a:gd name="T1" fmla="*/ 0 h 14"/>
              </a:gdLst>
              <a:ahLst/>
              <a:cxnLst>
                <a:cxn ang="0">
                  <a:pos x="0" y="T0"/>
                </a:cxn>
                <a:cxn ang="0">
                  <a:pos x="0" y="T1"/>
                </a:cxn>
              </a:cxnLst>
              <a:rect l="0" t="0" r="r" b="b"/>
              <a:pathLst>
                <a:path h="14">
                  <a:moveTo>
                    <a:pt x="0" y="14"/>
                  </a:moveTo>
                  <a:lnTo>
                    <a:pt x="0" y="0"/>
                  </a:lnTo>
                </a:path>
              </a:pathLst>
            </a:custGeom>
            <a:solidFill>
              <a:srgbClr val="FFFFFF"/>
            </a:solidFill>
            <a:ln w="1">
              <a:solidFill>
                <a:srgbClr val="444444"/>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Rectangle 34" descr="SW and HW Development for 1st PCB&#10;Thu 30.04.20 - Mon 01.06.20"/>
            <p:cNvSpPr>
              <a:spLocks noChangeArrowheads="1"/>
            </p:cNvSpPr>
            <p:nvPr/>
          </p:nvSpPr>
          <p:spPr bwMode="auto">
            <a:xfrm>
              <a:off x="54" y="1"/>
              <a:ext cx="173" cy="68"/>
            </a:xfrm>
            <a:prstGeom prst="rect">
              <a:avLst/>
            </a:prstGeom>
            <a:solidFill>
              <a:srgbClr val="DFEBF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5250" tIns="9525" rIns="9525" bIns="9525"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1" i="0" u="none" strike="noStrike" cap="none" normalizeH="0" baseline="0" smtClean="0">
                  <a:ln>
                    <a:noFill/>
                  </a:ln>
                  <a:solidFill>
                    <a:srgbClr val="444444"/>
                  </a:solidFill>
                  <a:effectLst/>
                  <a:latin typeface="Segoe UI" panose="020B0502040204020203" pitchFamily="34" charset="0"/>
                  <a:cs typeface="Segoe UI" panose="020B0502040204020203" pitchFamily="34" charset="0"/>
                </a:rPr>
                <a:t>SW and HW Development for 1st PCB</a:t>
              </a:r>
              <a:r>
                <a:rPr kumimoji="0" lang="en-US" altLang="en-US" sz="800" b="0" i="0" u="none" strike="noStrike" cap="none" normalizeH="0" baseline="0" smtClean="0">
                  <a:ln>
                    <a:noFill/>
                  </a:ln>
                  <a:solidFill>
                    <a:schemeClr val="tx1"/>
                  </a:solidFill>
                  <a:effectLst/>
                </a:rPr>
                <a:t/>
              </a:r>
              <a:br>
                <a:rPr kumimoji="0" lang="en-US" altLang="en-US" sz="800" b="0" i="0" u="none" strike="noStrike" cap="none" normalizeH="0" baseline="0" smtClean="0">
                  <a:ln>
                    <a:noFill/>
                  </a:ln>
                  <a:solidFill>
                    <a:schemeClr val="tx1"/>
                  </a:solidFill>
                  <a:effectLst/>
                </a:rPr>
              </a:br>
              <a:r>
                <a:rPr kumimoji="0" lang="en-US" altLang="en-US" sz="800" b="0" i="0" u="none" strike="noStrike" cap="none" normalizeH="0" baseline="0" smtClean="0">
                  <a:ln>
                    <a:noFill/>
                  </a:ln>
                  <a:solidFill>
                    <a:srgbClr val="444444"/>
                  </a:solidFill>
                  <a:effectLst/>
                  <a:latin typeface="Segoe UI" panose="020B0502040204020203" pitchFamily="34" charset="0"/>
                  <a:cs typeface="Segoe UI" panose="020B0502040204020203" pitchFamily="34" charset="0"/>
                </a:rPr>
                <a:t>Thu 30.04.20 - Mon 01.06.20</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0" name="Rectangle 33" descr="SW for EtherCAT comm/control features&#10;Wed 03.06.20 - Wed 24.06.20"/>
            <p:cNvSpPr>
              <a:spLocks noChangeArrowheads="1"/>
            </p:cNvSpPr>
            <p:nvPr/>
          </p:nvSpPr>
          <p:spPr bwMode="auto">
            <a:xfrm>
              <a:off x="233" y="1"/>
              <a:ext cx="115" cy="68"/>
            </a:xfrm>
            <a:prstGeom prst="rect">
              <a:avLst/>
            </a:prstGeom>
            <a:solidFill>
              <a:srgbClr val="DFEBF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5250" tIns="9525" rIns="9525" bIns="9525"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1" i="0" u="none" strike="noStrike" cap="none" normalizeH="0" baseline="0" smtClean="0">
                  <a:ln>
                    <a:noFill/>
                  </a:ln>
                  <a:solidFill>
                    <a:srgbClr val="444444"/>
                  </a:solidFill>
                  <a:effectLst/>
                  <a:latin typeface="Segoe UI" panose="020B0502040204020203" pitchFamily="34" charset="0"/>
                  <a:cs typeface="Segoe UI" panose="020B0502040204020203" pitchFamily="34" charset="0"/>
                </a:rPr>
                <a:t>SW for EtherCAT comm/control features</a:t>
              </a:r>
              <a:r>
                <a:rPr kumimoji="0" lang="en-US" altLang="en-US" sz="800" b="0" i="0" u="none" strike="noStrike" cap="none" normalizeH="0" baseline="0" smtClean="0">
                  <a:ln>
                    <a:noFill/>
                  </a:ln>
                  <a:solidFill>
                    <a:schemeClr val="tx1"/>
                  </a:solidFill>
                  <a:effectLst/>
                </a:rPr>
                <a:t/>
              </a:r>
              <a:br>
                <a:rPr kumimoji="0" lang="en-US" altLang="en-US" sz="800" b="0" i="0" u="none" strike="noStrike" cap="none" normalizeH="0" baseline="0" smtClean="0">
                  <a:ln>
                    <a:noFill/>
                  </a:ln>
                  <a:solidFill>
                    <a:schemeClr val="tx1"/>
                  </a:solidFill>
                  <a:effectLst/>
                </a:rPr>
              </a:br>
              <a:r>
                <a:rPr kumimoji="0" lang="en-US" altLang="en-US" sz="800" b="0" i="0" u="none" strike="noStrike" cap="none" normalizeH="0" baseline="0" smtClean="0">
                  <a:ln>
                    <a:noFill/>
                  </a:ln>
                  <a:solidFill>
                    <a:srgbClr val="444444"/>
                  </a:solidFill>
                  <a:effectLst/>
                  <a:latin typeface="Segoe UI" panose="020B0502040204020203" pitchFamily="34" charset="0"/>
                  <a:cs typeface="Segoe UI" panose="020B0502040204020203" pitchFamily="34" charset="0"/>
                </a:rPr>
                <a:t>Wed 03.06.20 - Wed 24.06.20</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1" name="Rectangle 32" descr="SW for EtherCAT Data features&#10;Fri 26.06.20 - Tue 28.07.20"/>
            <p:cNvSpPr>
              <a:spLocks noChangeArrowheads="1"/>
            </p:cNvSpPr>
            <p:nvPr/>
          </p:nvSpPr>
          <p:spPr bwMode="auto">
            <a:xfrm>
              <a:off x="354" y="1"/>
              <a:ext cx="173" cy="68"/>
            </a:xfrm>
            <a:prstGeom prst="rect">
              <a:avLst/>
            </a:prstGeom>
            <a:solidFill>
              <a:srgbClr val="DFEBF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5250" tIns="9525" rIns="9525" bIns="9525"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1" i="0" u="none" strike="noStrike" cap="none" normalizeH="0" baseline="0" smtClean="0">
                  <a:ln>
                    <a:noFill/>
                  </a:ln>
                  <a:solidFill>
                    <a:srgbClr val="444444"/>
                  </a:solidFill>
                  <a:effectLst/>
                  <a:latin typeface="Segoe UI" panose="020B0502040204020203" pitchFamily="34" charset="0"/>
                  <a:cs typeface="Segoe UI" panose="020B0502040204020203" pitchFamily="34" charset="0"/>
                </a:rPr>
                <a:t>SW for EtherCAT Data features</a:t>
              </a:r>
              <a:r>
                <a:rPr kumimoji="0" lang="en-US" altLang="en-US" sz="800" b="0" i="0" u="none" strike="noStrike" cap="none" normalizeH="0" baseline="0" smtClean="0">
                  <a:ln>
                    <a:noFill/>
                  </a:ln>
                  <a:solidFill>
                    <a:schemeClr val="tx1"/>
                  </a:solidFill>
                  <a:effectLst/>
                </a:rPr>
                <a:t/>
              </a:r>
              <a:br>
                <a:rPr kumimoji="0" lang="en-US" altLang="en-US" sz="800" b="0" i="0" u="none" strike="noStrike" cap="none" normalizeH="0" baseline="0" smtClean="0">
                  <a:ln>
                    <a:noFill/>
                  </a:ln>
                  <a:solidFill>
                    <a:schemeClr val="tx1"/>
                  </a:solidFill>
                  <a:effectLst/>
                </a:rPr>
              </a:br>
              <a:r>
                <a:rPr kumimoji="0" lang="en-US" altLang="en-US" sz="800" b="0" i="0" u="none" strike="noStrike" cap="none" normalizeH="0" baseline="0" smtClean="0">
                  <a:ln>
                    <a:noFill/>
                  </a:ln>
                  <a:solidFill>
                    <a:srgbClr val="444444"/>
                  </a:solidFill>
                  <a:effectLst/>
                  <a:latin typeface="Segoe UI" panose="020B0502040204020203" pitchFamily="34" charset="0"/>
                  <a:cs typeface="Segoe UI" panose="020B0502040204020203" pitchFamily="34" charset="0"/>
                </a:rPr>
                <a:t>Fri 26.06.20 - Tue 28.07.20</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2" name="Rectangle 31" descr="SoSe Examination Period&#10;Wed 29.07.20 - Thu 10.09.20"/>
            <p:cNvSpPr>
              <a:spLocks noChangeArrowheads="1"/>
            </p:cNvSpPr>
            <p:nvPr/>
          </p:nvSpPr>
          <p:spPr bwMode="auto">
            <a:xfrm>
              <a:off x="528" y="70"/>
              <a:ext cx="231" cy="68"/>
            </a:xfrm>
            <a:prstGeom prst="rect">
              <a:avLst/>
            </a:prstGeom>
            <a:solidFill>
              <a:srgbClr val="DFEBF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5250" tIns="9525" rIns="9525" bIns="9525"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1" i="0" u="none" strike="noStrike" cap="none" normalizeH="0" baseline="0" smtClean="0">
                  <a:ln>
                    <a:noFill/>
                  </a:ln>
                  <a:solidFill>
                    <a:srgbClr val="444444"/>
                  </a:solidFill>
                  <a:effectLst/>
                  <a:latin typeface="Segoe UI" panose="020B0502040204020203" pitchFamily="34" charset="0"/>
                  <a:cs typeface="Segoe UI" panose="020B0502040204020203" pitchFamily="34" charset="0"/>
                </a:rPr>
                <a:t>SoSe Examination Period</a:t>
              </a:r>
              <a:r>
                <a:rPr kumimoji="0" lang="en-US" altLang="en-US" sz="800" b="0" i="0" u="none" strike="noStrike" cap="none" normalizeH="0" baseline="0" smtClean="0">
                  <a:ln>
                    <a:noFill/>
                  </a:ln>
                  <a:solidFill>
                    <a:schemeClr val="tx1"/>
                  </a:solidFill>
                  <a:effectLst/>
                </a:rPr>
                <a:t/>
              </a:r>
              <a:br>
                <a:rPr kumimoji="0" lang="en-US" altLang="en-US" sz="800" b="0" i="0" u="none" strike="noStrike" cap="none" normalizeH="0" baseline="0" smtClean="0">
                  <a:ln>
                    <a:noFill/>
                  </a:ln>
                  <a:solidFill>
                    <a:schemeClr val="tx1"/>
                  </a:solidFill>
                  <a:effectLst/>
                </a:rPr>
              </a:br>
              <a:r>
                <a:rPr kumimoji="0" lang="en-US" altLang="en-US" sz="800" b="0" i="0" u="none" strike="noStrike" cap="none" normalizeH="0" baseline="0" smtClean="0">
                  <a:ln>
                    <a:noFill/>
                  </a:ln>
                  <a:solidFill>
                    <a:srgbClr val="444444"/>
                  </a:solidFill>
                  <a:effectLst/>
                  <a:latin typeface="Segoe UI" panose="020B0502040204020203" pitchFamily="34" charset="0"/>
                  <a:cs typeface="Segoe UI" panose="020B0502040204020203" pitchFamily="34" charset="0"/>
                </a:rPr>
                <a:t>Wed 29.07.20 - Thu 10.09.20</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3" name="Rectangle 30" descr="HW Development for 2nd PCB&#10;Thu 30.07.20 - Wed 19.08.20"/>
            <p:cNvSpPr>
              <a:spLocks noChangeArrowheads="1"/>
            </p:cNvSpPr>
            <p:nvPr/>
          </p:nvSpPr>
          <p:spPr bwMode="auto">
            <a:xfrm>
              <a:off x="533" y="1"/>
              <a:ext cx="110" cy="68"/>
            </a:xfrm>
            <a:prstGeom prst="rect">
              <a:avLst/>
            </a:prstGeom>
            <a:solidFill>
              <a:srgbClr val="DFEBF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5250" tIns="9525" rIns="9525" bIns="9525"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1" i="0" u="none" strike="noStrike" cap="none" normalizeH="0" baseline="0" smtClean="0">
                  <a:ln>
                    <a:noFill/>
                  </a:ln>
                  <a:solidFill>
                    <a:srgbClr val="444444"/>
                  </a:solidFill>
                  <a:effectLst/>
                  <a:latin typeface="Segoe UI" panose="020B0502040204020203" pitchFamily="34" charset="0"/>
                  <a:cs typeface="Segoe UI" panose="020B0502040204020203" pitchFamily="34" charset="0"/>
                </a:rPr>
                <a:t>HW Development for 2nd PCB</a:t>
              </a:r>
              <a:r>
                <a:rPr kumimoji="0" lang="en-US" altLang="en-US" sz="800" b="0" i="0" u="none" strike="noStrike" cap="none" normalizeH="0" baseline="0" smtClean="0">
                  <a:ln>
                    <a:noFill/>
                  </a:ln>
                  <a:solidFill>
                    <a:schemeClr val="tx1"/>
                  </a:solidFill>
                  <a:effectLst/>
                </a:rPr>
                <a:t/>
              </a:r>
              <a:br>
                <a:rPr kumimoji="0" lang="en-US" altLang="en-US" sz="800" b="0" i="0" u="none" strike="noStrike" cap="none" normalizeH="0" baseline="0" smtClean="0">
                  <a:ln>
                    <a:noFill/>
                  </a:ln>
                  <a:solidFill>
                    <a:schemeClr val="tx1"/>
                  </a:solidFill>
                  <a:effectLst/>
                </a:rPr>
              </a:br>
              <a:r>
                <a:rPr kumimoji="0" lang="en-US" altLang="en-US" sz="800" b="0" i="0" u="none" strike="noStrike" cap="none" normalizeH="0" baseline="0" smtClean="0">
                  <a:ln>
                    <a:noFill/>
                  </a:ln>
                  <a:solidFill>
                    <a:srgbClr val="444444"/>
                  </a:solidFill>
                  <a:effectLst/>
                  <a:latin typeface="Segoe UI" panose="020B0502040204020203" pitchFamily="34" charset="0"/>
                  <a:cs typeface="Segoe UI" panose="020B0502040204020203" pitchFamily="34" charset="0"/>
                </a:rPr>
                <a:t>Thu 30.07.20 - Wed 19.08.20</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4" name="AutoShape 29"/>
            <p:cNvSpPr>
              <a:spLocks noChangeArrowheads="1"/>
            </p:cNvSpPr>
            <p:nvPr/>
          </p:nvSpPr>
          <p:spPr bwMode="auto">
            <a:xfrm>
              <a:off x="-41" y="-60"/>
              <a:ext cx="874" cy="295"/>
            </a:xfrm>
            <a:custGeom>
              <a:avLst/>
              <a:gdLst>
                <a:gd name="T0" fmla="+- 0 643 -41"/>
                <a:gd name="T1" fmla="*/ T0 w 874"/>
                <a:gd name="T2" fmla="+- 0 0 -60"/>
                <a:gd name="T3" fmla="*/ 0 h 295"/>
                <a:gd name="T4" fmla="+- 0 643 -41"/>
                <a:gd name="T5" fmla="*/ T4 w 874"/>
                <a:gd name="T6" fmla="+- 0 -16 -60"/>
                <a:gd name="T7" fmla="*/ -16 h 295"/>
                <a:gd name="T8" fmla="+- 0 643 -41"/>
                <a:gd name="T9" fmla="*/ T8 w 874"/>
                <a:gd name="T10" fmla="+- 0 -17 -60"/>
                <a:gd name="T11" fmla="*/ -17 h 295"/>
                <a:gd name="T12" fmla="+- 0 647 -41"/>
                <a:gd name="T13" fmla="*/ T12 w 874"/>
                <a:gd name="T14" fmla="+- 0 -20 -60"/>
                <a:gd name="T15" fmla="*/ -20 h 295"/>
                <a:gd name="T16" fmla="+- 0 665 -41"/>
                <a:gd name="T17" fmla="*/ T16 w 874"/>
                <a:gd name="T18" fmla="+- 0 -20 -60"/>
                <a:gd name="T19" fmla="*/ -20 h 295"/>
                <a:gd name="T20" fmla="+- 0 665 -41"/>
                <a:gd name="T21" fmla="*/ T20 w 874"/>
                <a:gd name="T22" fmla="+- 0 -20 -60"/>
                <a:gd name="T23" fmla="*/ -20 h 295"/>
                <a:gd name="T24" fmla="+- 0 669 -41"/>
                <a:gd name="T25" fmla="*/ T24 w 874"/>
                <a:gd name="T26" fmla="+- 0 -16 -60"/>
                <a:gd name="T27" fmla="*/ -16 h 295"/>
                <a:gd name="T28" fmla="+- 0 669 -41"/>
                <a:gd name="T29" fmla="*/ T28 w 874"/>
                <a:gd name="T30" fmla="+- 0 0 -60"/>
                <a:gd name="T31" fmla="*/ 0 h 295"/>
              </a:gdLst>
              <a:ahLst/>
              <a:cxnLst>
                <a:cxn ang="0">
                  <a:pos x="T1" y="T3"/>
                </a:cxn>
                <a:cxn ang="0">
                  <a:pos x="T5" y="T7"/>
                </a:cxn>
                <a:cxn ang="0">
                  <a:pos x="T9" y="T11"/>
                </a:cxn>
                <a:cxn ang="0">
                  <a:pos x="T13" y="T15"/>
                </a:cxn>
                <a:cxn ang="0">
                  <a:pos x="T17" y="T19"/>
                </a:cxn>
                <a:cxn ang="0">
                  <a:pos x="T21" y="T23"/>
                </a:cxn>
                <a:cxn ang="0">
                  <a:pos x="T25" y="T27"/>
                </a:cxn>
                <a:cxn ang="0">
                  <a:pos x="T29" y="T31"/>
                </a:cxn>
              </a:cxnLst>
              <a:rect l="0" t="0" r="r" b="b"/>
              <a:pathLst>
                <a:path w="874" h="295">
                  <a:moveTo>
                    <a:pt x="684" y="60"/>
                  </a:moveTo>
                  <a:lnTo>
                    <a:pt x="684" y="44"/>
                  </a:lnTo>
                  <a:moveTo>
                    <a:pt x="684" y="43"/>
                  </a:moveTo>
                  <a:cubicBezTo>
                    <a:pt x="684" y="41"/>
                    <a:pt x="685" y="39"/>
                    <a:pt x="688" y="40"/>
                  </a:cubicBezTo>
                  <a:lnTo>
                    <a:pt x="706" y="40"/>
                  </a:lnTo>
                  <a:moveTo>
                    <a:pt x="706" y="40"/>
                  </a:moveTo>
                  <a:cubicBezTo>
                    <a:pt x="708" y="40"/>
                    <a:pt x="710" y="41"/>
                    <a:pt x="710" y="44"/>
                  </a:cubicBezTo>
                  <a:lnTo>
                    <a:pt x="710" y="60"/>
                  </a:lnTo>
                </a:path>
              </a:pathLst>
            </a:custGeom>
            <a:solidFill>
              <a:srgbClr val="FFFFFF"/>
            </a:solidFill>
            <a:ln w="1">
              <a:solidFill>
                <a:srgbClr val="444444"/>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 name="Freeform 28"/>
            <p:cNvSpPr>
              <a:spLocks noChangeArrowheads="1"/>
            </p:cNvSpPr>
            <p:nvPr/>
          </p:nvSpPr>
          <p:spPr bwMode="auto">
            <a:xfrm>
              <a:off x="656" y="-25"/>
              <a:ext cx="0" cy="5"/>
            </a:xfrm>
            <a:custGeom>
              <a:avLst/>
              <a:gdLst>
                <a:gd name="T0" fmla="*/ 5 h 5"/>
                <a:gd name="T1" fmla="*/ 0 h 5"/>
              </a:gdLst>
              <a:ahLst/>
              <a:cxnLst>
                <a:cxn ang="0">
                  <a:pos x="0" y="T0"/>
                </a:cxn>
                <a:cxn ang="0">
                  <a:pos x="0" y="T1"/>
                </a:cxn>
              </a:cxnLst>
              <a:rect l="0" t="0" r="r" b="b"/>
              <a:pathLst>
                <a:path h="5">
                  <a:moveTo>
                    <a:pt x="0" y="5"/>
                  </a:moveTo>
                  <a:lnTo>
                    <a:pt x="0" y="0"/>
                  </a:lnTo>
                </a:path>
              </a:pathLst>
            </a:custGeom>
            <a:solidFill>
              <a:srgbClr val="FFFFFF"/>
            </a:solidFill>
            <a:ln w="1">
              <a:solidFill>
                <a:srgbClr val="444444"/>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Rectangle 27" descr="Final test with 2nd PCB&#10;Thu 20.08.20 - Mon 24.08.20"/>
            <p:cNvSpPr>
              <a:spLocks noChangeArrowheads="1"/>
            </p:cNvSpPr>
            <p:nvPr/>
          </p:nvSpPr>
          <p:spPr bwMode="auto">
            <a:xfrm>
              <a:off x="583" y="-59"/>
              <a:ext cx="146" cy="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800" b="1" i="0" u="none" strike="noStrike" cap="none" normalizeH="0" baseline="0" smtClean="0">
                  <a:ln>
                    <a:noFill/>
                  </a:ln>
                  <a:solidFill>
                    <a:srgbClr val="444444"/>
                  </a:solidFill>
                  <a:effectLst/>
                  <a:latin typeface="Segoe UI" panose="020B0502040204020203" pitchFamily="34" charset="0"/>
                  <a:cs typeface="Segoe UI" panose="020B0502040204020203" pitchFamily="34" charset="0"/>
                </a:rPr>
                <a:t>Final test with 2nd PCB</a:t>
              </a:r>
              <a:r>
                <a:rPr kumimoji="0" lang="en-US" altLang="en-US" sz="800" b="0" i="0" u="none" strike="noStrike" cap="none" normalizeH="0" baseline="0" smtClean="0">
                  <a:ln>
                    <a:noFill/>
                  </a:ln>
                  <a:solidFill>
                    <a:schemeClr val="tx1"/>
                  </a:solidFill>
                  <a:effectLst/>
                </a:rPr>
                <a:t/>
              </a:r>
              <a:br>
                <a:rPr kumimoji="0" lang="en-US" altLang="en-US" sz="800" b="0" i="0" u="none" strike="noStrike" cap="none" normalizeH="0" baseline="0" smtClean="0">
                  <a:ln>
                    <a:noFill/>
                  </a:ln>
                  <a:solidFill>
                    <a:schemeClr val="tx1"/>
                  </a:solidFill>
                  <a:effectLst/>
                </a:rPr>
              </a:br>
              <a:r>
                <a:rPr kumimoji="0" lang="en-US" altLang="en-US" sz="800" b="0" i="0" u="none" strike="noStrike" cap="none" normalizeH="0" baseline="0" smtClean="0">
                  <a:ln>
                    <a:noFill/>
                  </a:ln>
                  <a:solidFill>
                    <a:srgbClr val="444444"/>
                  </a:solidFill>
                  <a:effectLst/>
                  <a:latin typeface="Segoe UI" panose="020B0502040204020203" pitchFamily="34" charset="0"/>
                  <a:cs typeface="Segoe UI" panose="020B0502040204020203" pitchFamily="34" charset="0"/>
                </a:rPr>
                <a:t>Thu 20.08.20 - Mon 24.08.20</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grpSp>
          <p:nvGrpSpPr>
            <p:cNvPr id="27" name="Group 24"/>
            <p:cNvGrpSpPr>
              <a:grpSpLocks/>
            </p:cNvGrpSpPr>
            <p:nvPr/>
          </p:nvGrpSpPr>
          <p:grpSpPr bwMode="auto">
            <a:xfrm>
              <a:off x="44" y="130"/>
              <a:ext cx="18" cy="18"/>
              <a:chOff x="0" y="0"/>
              <a:chExt cx="100" cy="100"/>
            </a:xfrm>
          </p:grpSpPr>
          <p:sp>
            <p:nvSpPr>
              <p:cNvPr id="50" name="Freeform 26"/>
              <p:cNvSpPr>
                <a:spLocks noChangeArrowheads="1"/>
              </p:cNvSpPr>
              <p:nvPr/>
            </p:nvSpPr>
            <p:spPr bwMode="auto">
              <a:xfrm>
                <a:off x="0" y="0"/>
                <a:ext cx="100" cy="100"/>
              </a:xfrm>
              <a:custGeom>
                <a:avLst/>
                <a:gdLst>
                  <a:gd name="T0" fmla="*/ 50 w 100"/>
                  <a:gd name="T1" fmla="*/ 0 h 100"/>
                  <a:gd name="T2" fmla="*/ 100 w 100"/>
                  <a:gd name="T3" fmla="*/ 50 h 100"/>
                  <a:gd name="T4" fmla="*/ 50 w 100"/>
                  <a:gd name="T5" fmla="*/ 100 h 100"/>
                  <a:gd name="T6" fmla="*/ 0 w 100"/>
                  <a:gd name="T7" fmla="*/ 50 h 100"/>
                  <a:gd name="T8" fmla="*/ 50 w 100"/>
                  <a:gd name="T9" fmla="*/ 0 h 100"/>
                </a:gdLst>
                <a:ahLst/>
                <a:cxnLst>
                  <a:cxn ang="0">
                    <a:pos x="T0" y="T1"/>
                  </a:cxn>
                  <a:cxn ang="0">
                    <a:pos x="T2" y="T3"/>
                  </a:cxn>
                  <a:cxn ang="0">
                    <a:pos x="T4" y="T5"/>
                  </a:cxn>
                  <a:cxn ang="0">
                    <a:pos x="T6" y="T7"/>
                  </a:cxn>
                  <a:cxn ang="0">
                    <a:pos x="T8" y="T9"/>
                  </a:cxn>
                </a:cxnLst>
                <a:rect l="0" t="0" r="r" b="b"/>
                <a:pathLst>
                  <a:path w="100" h="100">
                    <a:moveTo>
                      <a:pt x="50" y="0"/>
                    </a:moveTo>
                    <a:lnTo>
                      <a:pt x="100" y="50"/>
                    </a:lnTo>
                    <a:lnTo>
                      <a:pt x="50" y="100"/>
                    </a:lnTo>
                    <a:lnTo>
                      <a:pt x="0" y="50"/>
                    </a:lnTo>
                    <a:lnTo>
                      <a:pt x="50" y="0"/>
                    </a:ln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25"/>
              <p:cNvSpPr>
                <a:spLocks noChangeArrowheads="1"/>
              </p:cNvSpPr>
              <p:nvPr/>
            </p:nvSpPr>
            <p:spPr bwMode="auto">
              <a:xfrm>
                <a:off x="25" y="25"/>
                <a:ext cx="50" cy="50"/>
              </a:xfrm>
              <a:custGeom>
                <a:avLst/>
                <a:gdLst>
                  <a:gd name="T0" fmla="*/ 25 w 50"/>
                  <a:gd name="T1" fmla="*/ 0 h 50"/>
                  <a:gd name="T2" fmla="*/ 50 w 50"/>
                  <a:gd name="T3" fmla="*/ 25 h 50"/>
                  <a:gd name="T4" fmla="*/ 25 w 50"/>
                  <a:gd name="T5" fmla="*/ 50 h 50"/>
                  <a:gd name="T6" fmla="*/ 0 w 50"/>
                  <a:gd name="T7" fmla="*/ 25 h 50"/>
                  <a:gd name="T8" fmla="*/ 25 w 50"/>
                  <a:gd name="T9" fmla="*/ 0 h 50"/>
                </a:gdLst>
                <a:ahLst/>
                <a:cxnLst>
                  <a:cxn ang="0">
                    <a:pos x="T0" y="T1"/>
                  </a:cxn>
                  <a:cxn ang="0">
                    <a:pos x="T2" y="T3"/>
                  </a:cxn>
                  <a:cxn ang="0">
                    <a:pos x="T4" y="T5"/>
                  </a:cxn>
                  <a:cxn ang="0">
                    <a:pos x="T6" y="T7"/>
                  </a:cxn>
                  <a:cxn ang="0">
                    <a:pos x="T8" y="T9"/>
                  </a:cxn>
                </a:cxnLst>
                <a:rect l="0" t="0" r="r" b="b"/>
                <a:pathLst>
                  <a:path w="50" h="50">
                    <a:moveTo>
                      <a:pt x="25" y="0"/>
                    </a:moveTo>
                    <a:lnTo>
                      <a:pt x="50" y="25"/>
                    </a:lnTo>
                    <a:lnTo>
                      <a:pt x="25" y="50"/>
                    </a:lnTo>
                    <a:lnTo>
                      <a:pt x="0" y="25"/>
                    </a:lnTo>
                    <a:lnTo>
                      <a:pt x="25" y="0"/>
                    </a:lnTo>
                  </a:path>
                </a:pathLst>
              </a:custGeom>
              <a:solidFill>
                <a:srgbClr val="444444"/>
              </a:solidFill>
              <a:ln w="1">
                <a:solidFill>
                  <a:srgbClr val="444444"/>
                </a:solid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8" name="Freeform 23"/>
            <p:cNvSpPr>
              <a:spLocks noChangeArrowheads="1"/>
            </p:cNvSpPr>
            <p:nvPr/>
          </p:nvSpPr>
          <p:spPr bwMode="auto">
            <a:xfrm>
              <a:off x="53" y="143"/>
              <a:ext cx="0" cy="20"/>
            </a:xfrm>
            <a:custGeom>
              <a:avLst/>
              <a:gdLst>
                <a:gd name="T0" fmla="*/ 0 h 20"/>
                <a:gd name="T1" fmla="*/ 20 h 20"/>
              </a:gdLst>
              <a:ahLst/>
              <a:cxnLst>
                <a:cxn ang="0">
                  <a:pos x="0" y="T0"/>
                </a:cxn>
                <a:cxn ang="0">
                  <a:pos x="0" y="T1"/>
                </a:cxn>
              </a:cxnLst>
              <a:rect l="0" t="0" r="r" b="b"/>
              <a:pathLst>
                <a:path h="20">
                  <a:moveTo>
                    <a:pt x="0" y="0"/>
                  </a:moveTo>
                  <a:lnTo>
                    <a:pt x="0" y="20"/>
                  </a:lnTo>
                </a:path>
              </a:pathLst>
            </a:custGeom>
            <a:solidFill>
              <a:srgbClr val="FFFFFF"/>
            </a:solidFill>
            <a:ln w="1">
              <a:solidFill>
                <a:srgbClr val="848484"/>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9" name="Rectangle 22" descr="Kick-Off Meeting&#10;Wed 29.04.20"/>
            <p:cNvSpPr>
              <a:spLocks noChangeArrowheads="1"/>
            </p:cNvSpPr>
            <p:nvPr/>
          </p:nvSpPr>
          <p:spPr bwMode="auto">
            <a:xfrm>
              <a:off x="1" y="163"/>
              <a:ext cx="105" cy="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rgbClr val="444444"/>
                  </a:solidFill>
                  <a:effectLst/>
                  <a:latin typeface="Segoe UI" panose="020B0502040204020203" pitchFamily="34" charset="0"/>
                  <a:cs typeface="Segoe UI" panose="020B0502040204020203" pitchFamily="34" charset="0"/>
                </a:rPr>
                <a:t>Kick-Off Meeting</a:t>
              </a:r>
              <a:r>
                <a:rPr kumimoji="0" lang="en-US" altLang="en-US" sz="800" b="0" i="0" u="none" strike="noStrike" cap="none" normalizeH="0" baseline="0" smtClean="0">
                  <a:ln>
                    <a:noFill/>
                  </a:ln>
                  <a:solidFill>
                    <a:schemeClr val="tx1"/>
                  </a:solidFill>
                  <a:effectLst/>
                </a:rPr>
                <a:t/>
              </a:r>
              <a:br>
                <a:rPr kumimoji="0" lang="en-US" altLang="en-US" sz="800" b="0" i="0" u="none" strike="noStrike" cap="none" normalizeH="0" baseline="0" smtClean="0">
                  <a:ln>
                    <a:noFill/>
                  </a:ln>
                  <a:solidFill>
                    <a:schemeClr val="tx1"/>
                  </a:solidFill>
                  <a:effectLst/>
                </a:rPr>
              </a:br>
              <a:r>
                <a:rPr kumimoji="0" lang="en-US" altLang="en-US" sz="800" b="0" i="0" u="none" strike="noStrike" cap="none" normalizeH="0" baseline="0" smtClean="0">
                  <a:ln>
                    <a:noFill/>
                  </a:ln>
                  <a:solidFill>
                    <a:srgbClr val="444444"/>
                  </a:solidFill>
                  <a:effectLst/>
                  <a:latin typeface="Segoe UI" panose="020B0502040204020203" pitchFamily="34" charset="0"/>
                  <a:cs typeface="Segoe UI" panose="020B0502040204020203" pitchFamily="34" charset="0"/>
                </a:rPr>
                <a:t>Wed 29.04.20</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grpSp>
          <p:nvGrpSpPr>
            <p:cNvPr id="30" name="Group 19"/>
            <p:cNvGrpSpPr>
              <a:grpSpLocks/>
            </p:cNvGrpSpPr>
            <p:nvPr/>
          </p:nvGrpSpPr>
          <p:grpSpPr bwMode="auto">
            <a:xfrm>
              <a:off x="223" y="130"/>
              <a:ext cx="18" cy="18"/>
              <a:chOff x="0" y="0"/>
              <a:chExt cx="100" cy="100"/>
            </a:xfrm>
          </p:grpSpPr>
          <p:sp>
            <p:nvSpPr>
              <p:cNvPr id="48" name="Freeform 21"/>
              <p:cNvSpPr>
                <a:spLocks noChangeArrowheads="1"/>
              </p:cNvSpPr>
              <p:nvPr/>
            </p:nvSpPr>
            <p:spPr bwMode="auto">
              <a:xfrm>
                <a:off x="0" y="0"/>
                <a:ext cx="100" cy="100"/>
              </a:xfrm>
              <a:custGeom>
                <a:avLst/>
                <a:gdLst>
                  <a:gd name="T0" fmla="*/ 50 w 100"/>
                  <a:gd name="T1" fmla="*/ 0 h 100"/>
                  <a:gd name="T2" fmla="*/ 100 w 100"/>
                  <a:gd name="T3" fmla="*/ 50 h 100"/>
                  <a:gd name="T4" fmla="*/ 50 w 100"/>
                  <a:gd name="T5" fmla="*/ 100 h 100"/>
                  <a:gd name="T6" fmla="*/ 0 w 100"/>
                  <a:gd name="T7" fmla="*/ 50 h 100"/>
                  <a:gd name="T8" fmla="*/ 50 w 100"/>
                  <a:gd name="T9" fmla="*/ 0 h 100"/>
                </a:gdLst>
                <a:ahLst/>
                <a:cxnLst>
                  <a:cxn ang="0">
                    <a:pos x="T0" y="T1"/>
                  </a:cxn>
                  <a:cxn ang="0">
                    <a:pos x="T2" y="T3"/>
                  </a:cxn>
                  <a:cxn ang="0">
                    <a:pos x="T4" y="T5"/>
                  </a:cxn>
                  <a:cxn ang="0">
                    <a:pos x="T6" y="T7"/>
                  </a:cxn>
                  <a:cxn ang="0">
                    <a:pos x="T8" y="T9"/>
                  </a:cxn>
                </a:cxnLst>
                <a:rect l="0" t="0" r="r" b="b"/>
                <a:pathLst>
                  <a:path w="100" h="100">
                    <a:moveTo>
                      <a:pt x="50" y="0"/>
                    </a:moveTo>
                    <a:lnTo>
                      <a:pt x="100" y="50"/>
                    </a:lnTo>
                    <a:lnTo>
                      <a:pt x="50" y="100"/>
                    </a:lnTo>
                    <a:lnTo>
                      <a:pt x="0" y="50"/>
                    </a:lnTo>
                    <a:lnTo>
                      <a:pt x="50" y="0"/>
                    </a:ln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20"/>
              <p:cNvSpPr>
                <a:spLocks noChangeArrowheads="1"/>
              </p:cNvSpPr>
              <p:nvPr/>
            </p:nvSpPr>
            <p:spPr bwMode="auto">
              <a:xfrm>
                <a:off x="25" y="25"/>
                <a:ext cx="50" cy="50"/>
              </a:xfrm>
              <a:custGeom>
                <a:avLst/>
                <a:gdLst>
                  <a:gd name="T0" fmla="*/ 25 w 50"/>
                  <a:gd name="T1" fmla="*/ 0 h 50"/>
                  <a:gd name="T2" fmla="*/ 50 w 50"/>
                  <a:gd name="T3" fmla="*/ 25 h 50"/>
                  <a:gd name="T4" fmla="*/ 25 w 50"/>
                  <a:gd name="T5" fmla="*/ 50 h 50"/>
                  <a:gd name="T6" fmla="*/ 0 w 50"/>
                  <a:gd name="T7" fmla="*/ 25 h 50"/>
                  <a:gd name="T8" fmla="*/ 25 w 50"/>
                  <a:gd name="T9" fmla="*/ 0 h 50"/>
                </a:gdLst>
                <a:ahLst/>
                <a:cxnLst>
                  <a:cxn ang="0">
                    <a:pos x="T0" y="T1"/>
                  </a:cxn>
                  <a:cxn ang="0">
                    <a:pos x="T2" y="T3"/>
                  </a:cxn>
                  <a:cxn ang="0">
                    <a:pos x="T4" y="T5"/>
                  </a:cxn>
                  <a:cxn ang="0">
                    <a:pos x="T6" y="T7"/>
                  </a:cxn>
                  <a:cxn ang="0">
                    <a:pos x="T8" y="T9"/>
                  </a:cxn>
                </a:cxnLst>
                <a:rect l="0" t="0" r="r" b="b"/>
                <a:pathLst>
                  <a:path w="50" h="50">
                    <a:moveTo>
                      <a:pt x="25" y="0"/>
                    </a:moveTo>
                    <a:lnTo>
                      <a:pt x="50" y="25"/>
                    </a:lnTo>
                    <a:lnTo>
                      <a:pt x="25" y="50"/>
                    </a:lnTo>
                    <a:lnTo>
                      <a:pt x="0" y="25"/>
                    </a:lnTo>
                    <a:lnTo>
                      <a:pt x="25" y="0"/>
                    </a:lnTo>
                  </a:path>
                </a:pathLst>
              </a:custGeom>
              <a:solidFill>
                <a:srgbClr val="444444"/>
              </a:solidFill>
              <a:ln w="1">
                <a:solidFill>
                  <a:srgbClr val="444444"/>
                </a:solid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31" name="Freeform 18"/>
            <p:cNvSpPr>
              <a:spLocks noChangeArrowheads="1"/>
            </p:cNvSpPr>
            <p:nvPr/>
          </p:nvSpPr>
          <p:spPr bwMode="auto">
            <a:xfrm>
              <a:off x="232" y="143"/>
              <a:ext cx="0" cy="20"/>
            </a:xfrm>
            <a:custGeom>
              <a:avLst/>
              <a:gdLst>
                <a:gd name="T0" fmla="*/ 0 h 20"/>
                <a:gd name="T1" fmla="*/ 20 h 20"/>
              </a:gdLst>
              <a:ahLst/>
              <a:cxnLst>
                <a:cxn ang="0">
                  <a:pos x="0" y="T0"/>
                </a:cxn>
                <a:cxn ang="0">
                  <a:pos x="0" y="T1"/>
                </a:cxn>
              </a:cxnLst>
              <a:rect l="0" t="0" r="r" b="b"/>
              <a:pathLst>
                <a:path h="20">
                  <a:moveTo>
                    <a:pt x="0" y="0"/>
                  </a:moveTo>
                  <a:lnTo>
                    <a:pt x="0" y="20"/>
                  </a:lnTo>
                </a:path>
              </a:pathLst>
            </a:custGeom>
            <a:solidFill>
              <a:srgbClr val="FFFFFF"/>
            </a:solidFill>
            <a:ln w="1">
              <a:solidFill>
                <a:srgbClr val="848484"/>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 name="Rectangle 17" descr="Report of tests with 1st PCB&#10;Tue 02.06.20"/>
            <p:cNvSpPr>
              <a:spLocks noChangeArrowheads="1"/>
            </p:cNvSpPr>
            <p:nvPr/>
          </p:nvSpPr>
          <p:spPr bwMode="auto">
            <a:xfrm>
              <a:off x="184" y="163"/>
              <a:ext cx="114" cy="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444444"/>
                  </a:solidFill>
                  <a:effectLst/>
                  <a:latin typeface="Segoe UI" panose="020B0502040204020203" pitchFamily="34" charset="0"/>
                  <a:cs typeface="Segoe UI" panose="020B0502040204020203" pitchFamily="34" charset="0"/>
                </a:rPr>
                <a:t>Report of tests with 1st PCB</a:t>
              </a:r>
              <a:r>
                <a:rPr kumimoji="0" lang="en-US" altLang="en-US" sz="800" b="0" i="0" u="none" strike="noStrike" cap="none" normalizeH="0" baseline="0" dirty="0" smtClean="0">
                  <a:ln>
                    <a:noFill/>
                  </a:ln>
                  <a:solidFill>
                    <a:schemeClr val="tx1"/>
                  </a:solidFill>
                  <a:effectLst/>
                </a:rPr>
                <a:t/>
              </a:r>
              <a:br>
                <a:rPr kumimoji="0" lang="en-US" altLang="en-US" sz="800" b="0" i="0" u="none" strike="noStrike" cap="none" normalizeH="0" baseline="0" dirty="0" smtClean="0">
                  <a:ln>
                    <a:noFill/>
                  </a:ln>
                  <a:solidFill>
                    <a:schemeClr val="tx1"/>
                  </a:solidFill>
                  <a:effectLst/>
                </a:rPr>
              </a:br>
              <a:r>
                <a:rPr kumimoji="0" lang="en-US" altLang="en-US" sz="800" b="0" i="0" u="none" strike="noStrike" cap="none" normalizeH="0" baseline="0" dirty="0" smtClean="0">
                  <a:ln>
                    <a:noFill/>
                  </a:ln>
                  <a:solidFill>
                    <a:srgbClr val="444444"/>
                  </a:solidFill>
                  <a:effectLst/>
                  <a:latin typeface="Segoe UI" panose="020B0502040204020203" pitchFamily="34" charset="0"/>
                  <a:cs typeface="Segoe UI" panose="020B0502040204020203" pitchFamily="34" charset="0"/>
                </a:rPr>
                <a:t>Tue 02.06.20</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grpSp>
          <p:nvGrpSpPr>
            <p:cNvPr id="33" name="Group 14"/>
            <p:cNvGrpSpPr>
              <a:grpSpLocks/>
            </p:cNvGrpSpPr>
            <p:nvPr/>
          </p:nvGrpSpPr>
          <p:grpSpPr bwMode="auto">
            <a:xfrm>
              <a:off x="344" y="130"/>
              <a:ext cx="18" cy="18"/>
              <a:chOff x="0" y="0"/>
              <a:chExt cx="100" cy="100"/>
            </a:xfrm>
          </p:grpSpPr>
          <p:sp>
            <p:nvSpPr>
              <p:cNvPr id="46" name="Freeform 16"/>
              <p:cNvSpPr>
                <a:spLocks noChangeArrowheads="1"/>
              </p:cNvSpPr>
              <p:nvPr/>
            </p:nvSpPr>
            <p:spPr bwMode="auto">
              <a:xfrm>
                <a:off x="0" y="0"/>
                <a:ext cx="100" cy="100"/>
              </a:xfrm>
              <a:custGeom>
                <a:avLst/>
                <a:gdLst>
                  <a:gd name="T0" fmla="*/ 50 w 100"/>
                  <a:gd name="T1" fmla="*/ 0 h 100"/>
                  <a:gd name="T2" fmla="*/ 100 w 100"/>
                  <a:gd name="T3" fmla="*/ 50 h 100"/>
                  <a:gd name="T4" fmla="*/ 50 w 100"/>
                  <a:gd name="T5" fmla="*/ 100 h 100"/>
                  <a:gd name="T6" fmla="*/ 0 w 100"/>
                  <a:gd name="T7" fmla="*/ 50 h 100"/>
                  <a:gd name="T8" fmla="*/ 50 w 100"/>
                  <a:gd name="T9" fmla="*/ 0 h 100"/>
                </a:gdLst>
                <a:ahLst/>
                <a:cxnLst>
                  <a:cxn ang="0">
                    <a:pos x="T0" y="T1"/>
                  </a:cxn>
                  <a:cxn ang="0">
                    <a:pos x="T2" y="T3"/>
                  </a:cxn>
                  <a:cxn ang="0">
                    <a:pos x="T4" y="T5"/>
                  </a:cxn>
                  <a:cxn ang="0">
                    <a:pos x="T6" y="T7"/>
                  </a:cxn>
                  <a:cxn ang="0">
                    <a:pos x="T8" y="T9"/>
                  </a:cxn>
                </a:cxnLst>
                <a:rect l="0" t="0" r="r" b="b"/>
                <a:pathLst>
                  <a:path w="100" h="100">
                    <a:moveTo>
                      <a:pt x="50" y="0"/>
                    </a:moveTo>
                    <a:lnTo>
                      <a:pt x="100" y="50"/>
                    </a:lnTo>
                    <a:lnTo>
                      <a:pt x="50" y="100"/>
                    </a:lnTo>
                    <a:lnTo>
                      <a:pt x="0" y="50"/>
                    </a:lnTo>
                    <a:lnTo>
                      <a:pt x="50" y="0"/>
                    </a:ln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15"/>
              <p:cNvSpPr>
                <a:spLocks noChangeArrowheads="1"/>
              </p:cNvSpPr>
              <p:nvPr/>
            </p:nvSpPr>
            <p:spPr bwMode="auto">
              <a:xfrm>
                <a:off x="25" y="25"/>
                <a:ext cx="50" cy="50"/>
              </a:xfrm>
              <a:custGeom>
                <a:avLst/>
                <a:gdLst>
                  <a:gd name="T0" fmla="*/ 25 w 50"/>
                  <a:gd name="T1" fmla="*/ 0 h 50"/>
                  <a:gd name="T2" fmla="*/ 50 w 50"/>
                  <a:gd name="T3" fmla="*/ 25 h 50"/>
                  <a:gd name="T4" fmla="*/ 25 w 50"/>
                  <a:gd name="T5" fmla="*/ 50 h 50"/>
                  <a:gd name="T6" fmla="*/ 0 w 50"/>
                  <a:gd name="T7" fmla="*/ 25 h 50"/>
                  <a:gd name="T8" fmla="*/ 25 w 50"/>
                  <a:gd name="T9" fmla="*/ 0 h 50"/>
                </a:gdLst>
                <a:ahLst/>
                <a:cxnLst>
                  <a:cxn ang="0">
                    <a:pos x="T0" y="T1"/>
                  </a:cxn>
                  <a:cxn ang="0">
                    <a:pos x="T2" y="T3"/>
                  </a:cxn>
                  <a:cxn ang="0">
                    <a:pos x="T4" y="T5"/>
                  </a:cxn>
                  <a:cxn ang="0">
                    <a:pos x="T6" y="T7"/>
                  </a:cxn>
                  <a:cxn ang="0">
                    <a:pos x="T8" y="T9"/>
                  </a:cxn>
                </a:cxnLst>
                <a:rect l="0" t="0" r="r" b="b"/>
                <a:pathLst>
                  <a:path w="50" h="50">
                    <a:moveTo>
                      <a:pt x="25" y="0"/>
                    </a:moveTo>
                    <a:lnTo>
                      <a:pt x="50" y="25"/>
                    </a:lnTo>
                    <a:lnTo>
                      <a:pt x="25" y="50"/>
                    </a:lnTo>
                    <a:lnTo>
                      <a:pt x="0" y="25"/>
                    </a:lnTo>
                    <a:lnTo>
                      <a:pt x="25" y="0"/>
                    </a:lnTo>
                  </a:path>
                </a:pathLst>
              </a:custGeom>
              <a:solidFill>
                <a:srgbClr val="444444"/>
              </a:solidFill>
              <a:ln w="1">
                <a:solidFill>
                  <a:srgbClr val="444444"/>
                </a:solid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34" name="Freeform 13"/>
            <p:cNvSpPr>
              <a:spLocks noChangeArrowheads="1"/>
            </p:cNvSpPr>
            <p:nvPr/>
          </p:nvSpPr>
          <p:spPr bwMode="auto">
            <a:xfrm>
              <a:off x="353" y="143"/>
              <a:ext cx="0" cy="20"/>
            </a:xfrm>
            <a:custGeom>
              <a:avLst/>
              <a:gdLst>
                <a:gd name="T0" fmla="*/ 0 h 20"/>
                <a:gd name="T1" fmla="*/ 20 h 20"/>
              </a:gdLst>
              <a:ahLst/>
              <a:cxnLst>
                <a:cxn ang="0">
                  <a:pos x="0" y="T0"/>
                </a:cxn>
                <a:cxn ang="0">
                  <a:pos x="0" y="T1"/>
                </a:cxn>
              </a:cxnLst>
              <a:rect l="0" t="0" r="r" b="b"/>
              <a:pathLst>
                <a:path h="20">
                  <a:moveTo>
                    <a:pt x="0" y="0"/>
                  </a:moveTo>
                  <a:lnTo>
                    <a:pt x="0" y="20"/>
                  </a:lnTo>
                </a:path>
              </a:pathLst>
            </a:custGeom>
            <a:solidFill>
              <a:srgbClr val="FFFFFF"/>
            </a:solidFill>
            <a:ln w="1">
              <a:solidFill>
                <a:srgbClr val="848484"/>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5" name="Rectangle 12" descr="Report of tests with EtherCAT comm/control features&#10;Thu 25.06.20"/>
            <p:cNvSpPr>
              <a:spLocks noChangeArrowheads="1"/>
            </p:cNvSpPr>
            <p:nvPr/>
          </p:nvSpPr>
          <p:spPr bwMode="auto">
            <a:xfrm>
              <a:off x="292" y="163"/>
              <a:ext cx="127" cy="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444444"/>
                  </a:solidFill>
                  <a:effectLst/>
                  <a:latin typeface="Segoe UI" panose="020B0502040204020203" pitchFamily="34" charset="0"/>
                  <a:cs typeface="Segoe UI" panose="020B0502040204020203" pitchFamily="34" charset="0"/>
                </a:rPr>
                <a:t>Report of tests with </a:t>
              </a:r>
              <a:r>
                <a:rPr kumimoji="0" lang="en-US" altLang="en-US" sz="1000" b="0" i="0" u="none" strike="noStrike" cap="none" normalizeH="0" baseline="0" dirty="0" err="1" smtClean="0">
                  <a:ln>
                    <a:noFill/>
                  </a:ln>
                  <a:solidFill>
                    <a:srgbClr val="444444"/>
                  </a:solidFill>
                  <a:effectLst/>
                  <a:latin typeface="Segoe UI" panose="020B0502040204020203" pitchFamily="34" charset="0"/>
                  <a:cs typeface="Segoe UI" panose="020B0502040204020203" pitchFamily="34" charset="0"/>
                </a:rPr>
                <a:t>EtherCAT</a:t>
              </a:r>
              <a:r>
                <a:rPr kumimoji="0" lang="en-US" altLang="en-US" sz="1000" b="0" i="0" u="none" strike="noStrike" cap="none" normalizeH="0" baseline="0" dirty="0" smtClean="0">
                  <a:ln>
                    <a:noFill/>
                  </a:ln>
                  <a:solidFill>
                    <a:srgbClr val="444444"/>
                  </a:solidFill>
                  <a:effectLst/>
                  <a:latin typeface="Segoe UI" panose="020B0502040204020203" pitchFamily="34" charset="0"/>
                  <a:cs typeface="Segoe UI" panose="020B0502040204020203" pitchFamily="34" charset="0"/>
                </a:rPr>
                <a:t> </a:t>
              </a:r>
              <a:r>
                <a:rPr kumimoji="0" lang="en-US" altLang="en-US" sz="1000" b="0" i="0" u="none" strike="noStrike" cap="none" normalizeH="0" baseline="0" dirty="0" err="1" smtClean="0">
                  <a:ln>
                    <a:noFill/>
                  </a:ln>
                  <a:solidFill>
                    <a:srgbClr val="444444"/>
                  </a:solidFill>
                  <a:effectLst/>
                  <a:latin typeface="Segoe UI" panose="020B0502040204020203" pitchFamily="34" charset="0"/>
                  <a:cs typeface="Segoe UI" panose="020B0502040204020203" pitchFamily="34" charset="0"/>
                </a:rPr>
                <a:t>comm</a:t>
              </a:r>
              <a:r>
                <a:rPr kumimoji="0" lang="en-US" altLang="en-US" sz="1000" b="0" i="0" u="none" strike="noStrike" cap="none" normalizeH="0" baseline="0" dirty="0" smtClean="0">
                  <a:ln>
                    <a:noFill/>
                  </a:ln>
                  <a:solidFill>
                    <a:srgbClr val="444444"/>
                  </a:solidFill>
                  <a:effectLst/>
                  <a:latin typeface="Segoe UI" panose="020B0502040204020203" pitchFamily="34" charset="0"/>
                  <a:cs typeface="Segoe UI" panose="020B0502040204020203" pitchFamily="34" charset="0"/>
                </a:rPr>
                <a:t>/control features</a:t>
              </a:r>
              <a:r>
                <a:rPr kumimoji="0" lang="en-US" altLang="en-US" sz="800" b="0" i="0" u="none" strike="noStrike" cap="none" normalizeH="0" baseline="0" dirty="0" smtClean="0">
                  <a:ln>
                    <a:noFill/>
                  </a:ln>
                  <a:solidFill>
                    <a:schemeClr val="tx1"/>
                  </a:solidFill>
                  <a:effectLst/>
                </a:rPr>
                <a:t/>
              </a:r>
              <a:br>
                <a:rPr kumimoji="0" lang="en-US" altLang="en-US" sz="800" b="0" i="0" u="none" strike="noStrike" cap="none" normalizeH="0" baseline="0" dirty="0" smtClean="0">
                  <a:ln>
                    <a:noFill/>
                  </a:ln>
                  <a:solidFill>
                    <a:schemeClr val="tx1"/>
                  </a:solidFill>
                  <a:effectLst/>
                </a:rPr>
              </a:br>
              <a:r>
                <a:rPr kumimoji="0" lang="en-US" altLang="en-US" sz="800" b="0" i="0" u="none" strike="noStrike" cap="none" normalizeH="0" baseline="0" dirty="0" smtClean="0">
                  <a:ln>
                    <a:noFill/>
                  </a:ln>
                  <a:solidFill>
                    <a:srgbClr val="444444"/>
                  </a:solidFill>
                  <a:effectLst/>
                  <a:latin typeface="Segoe UI" panose="020B0502040204020203" pitchFamily="34" charset="0"/>
                  <a:cs typeface="Segoe UI" panose="020B0502040204020203" pitchFamily="34" charset="0"/>
                </a:rPr>
                <a:t>Thu 25.06.20</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grpSp>
          <p:nvGrpSpPr>
            <p:cNvPr id="36" name="Group 9"/>
            <p:cNvGrpSpPr>
              <a:grpSpLocks/>
            </p:cNvGrpSpPr>
            <p:nvPr/>
          </p:nvGrpSpPr>
          <p:grpSpPr bwMode="auto">
            <a:xfrm>
              <a:off x="523" y="130"/>
              <a:ext cx="18" cy="18"/>
              <a:chOff x="0" y="0"/>
              <a:chExt cx="100" cy="100"/>
            </a:xfrm>
          </p:grpSpPr>
          <p:sp>
            <p:nvSpPr>
              <p:cNvPr id="44" name="Freeform 11"/>
              <p:cNvSpPr>
                <a:spLocks noChangeArrowheads="1"/>
              </p:cNvSpPr>
              <p:nvPr/>
            </p:nvSpPr>
            <p:spPr bwMode="auto">
              <a:xfrm>
                <a:off x="0" y="0"/>
                <a:ext cx="100" cy="100"/>
              </a:xfrm>
              <a:custGeom>
                <a:avLst/>
                <a:gdLst>
                  <a:gd name="T0" fmla="*/ 50 w 100"/>
                  <a:gd name="T1" fmla="*/ 0 h 100"/>
                  <a:gd name="T2" fmla="*/ 100 w 100"/>
                  <a:gd name="T3" fmla="*/ 50 h 100"/>
                  <a:gd name="T4" fmla="*/ 50 w 100"/>
                  <a:gd name="T5" fmla="*/ 100 h 100"/>
                  <a:gd name="T6" fmla="*/ 0 w 100"/>
                  <a:gd name="T7" fmla="*/ 50 h 100"/>
                  <a:gd name="T8" fmla="*/ 50 w 100"/>
                  <a:gd name="T9" fmla="*/ 0 h 100"/>
                </a:gdLst>
                <a:ahLst/>
                <a:cxnLst>
                  <a:cxn ang="0">
                    <a:pos x="T0" y="T1"/>
                  </a:cxn>
                  <a:cxn ang="0">
                    <a:pos x="T2" y="T3"/>
                  </a:cxn>
                  <a:cxn ang="0">
                    <a:pos x="T4" y="T5"/>
                  </a:cxn>
                  <a:cxn ang="0">
                    <a:pos x="T6" y="T7"/>
                  </a:cxn>
                  <a:cxn ang="0">
                    <a:pos x="T8" y="T9"/>
                  </a:cxn>
                </a:cxnLst>
                <a:rect l="0" t="0" r="r" b="b"/>
                <a:pathLst>
                  <a:path w="100" h="100">
                    <a:moveTo>
                      <a:pt x="50" y="0"/>
                    </a:moveTo>
                    <a:lnTo>
                      <a:pt x="100" y="50"/>
                    </a:lnTo>
                    <a:lnTo>
                      <a:pt x="50" y="100"/>
                    </a:lnTo>
                    <a:lnTo>
                      <a:pt x="0" y="50"/>
                    </a:lnTo>
                    <a:lnTo>
                      <a:pt x="50" y="0"/>
                    </a:ln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10"/>
              <p:cNvSpPr>
                <a:spLocks noChangeArrowheads="1"/>
              </p:cNvSpPr>
              <p:nvPr/>
            </p:nvSpPr>
            <p:spPr bwMode="auto">
              <a:xfrm>
                <a:off x="25" y="25"/>
                <a:ext cx="50" cy="50"/>
              </a:xfrm>
              <a:custGeom>
                <a:avLst/>
                <a:gdLst>
                  <a:gd name="T0" fmla="*/ 25 w 50"/>
                  <a:gd name="T1" fmla="*/ 0 h 50"/>
                  <a:gd name="T2" fmla="*/ 50 w 50"/>
                  <a:gd name="T3" fmla="*/ 25 h 50"/>
                  <a:gd name="T4" fmla="*/ 25 w 50"/>
                  <a:gd name="T5" fmla="*/ 50 h 50"/>
                  <a:gd name="T6" fmla="*/ 0 w 50"/>
                  <a:gd name="T7" fmla="*/ 25 h 50"/>
                  <a:gd name="T8" fmla="*/ 25 w 50"/>
                  <a:gd name="T9" fmla="*/ 0 h 50"/>
                </a:gdLst>
                <a:ahLst/>
                <a:cxnLst>
                  <a:cxn ang="0">
                    <a:pos x="T0" y="T1"/>
                  </a:cxn>
                  <a:cxn ang="0">
                    <a:pos x="T2" y="T3"/>
                  </a:cxn>
                  <a:cxn ang="0">
                    <a:pos x="T4" y="T5"/>
                  </a:cxn>
                  <a:cxn ang="0">
                    <a:pos x="T6" y="T7"/>
                  </a:cxn>
                  <a:cxn ang="0">
                    <a:pos x="T8" y="T9"/>
                  </a:cxn>
                </a:cxnLst>
                <a:rect l="0" t="0" r="r" b="b"/>
                <a:pathLst>
                  <a:path w="50" h="50">
                    <a:moveTo>
                      <a:pt x="25" y="0"/>
                    </a:moveTo>
                    <a:lnTo>
                      <a:pt x="50" y="25"/>
                    </a:lnTo>
                    <a:lnTo>
                      <a:pt x="25" y="50"/>
                    </a:lnTo>
                    <a:lnTo>
                      <a:pt x="0" y="25"/>
                    </a:lnTo>
                    <a:lnTo>
                      <a:pt x="25" y="0"/>
                    </a:lnTo>
                  </a:path>
                </a:pathLst>
              </a:custGeom>
              <a:solidFill>
                <a:srgbClr val="444444"/>
              </a:solidFill>
              <a:ln w="1">
                <a:solidFill>
                  <a:srgbClr val="444444"/>
                </a:solid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37" name="Freeform 8"/>
            <p:cNvSpPr>
              <a:spLocks noChangeArrowheads="1"/>
            </p:cNvSpPr>
            <p:nvPr/>
          </p:nvSpPr>
          <p:spPr bwMode="auto">
            <a:xfrm>
              <a:off x="532" y="143"/>
              <a:ext cx="0" cy="20"/>
            </a:xfrm>
            <a:custGeom>
              <a:avLst/>
              <a:gdLst>
                <a:gd name="T0" fmla="*/ 0 h 20"/>
                <a:gd name="T1" fmla="*/ 20 h 20"/>
              </a:gdLst>
              <a:ahLst/>
              <a:cxnLst>
                <a:cxn ang="0">
                  <a:pos x="0" y="T0"/>
                </a:cxn>
                <a:cxn ang="0">
                  <a:pos x="0" y="T1"/>
                </a:cxn>
              </a:cxnLst>
              <a:rect l="0" t="0" r="r" b="b"/>
              <a:pathLst>
                <a:path h="20">
                  <a:moveTo>
                    <a:pt x="0" y="0"/>
                  </a:moveTo>
                  <a:lnTo>
                    <a:pt x="0" y="20"/>
                  </a:lnTo>
                </a:path>
              </a:pathLst>
            </a:custGeom>
            <a:solidFill>
              <a:srgbClr val="FFFFFF"/>
            </a:solidFill>
            <a:ln w="1">
              <a:solidFill>
                <a:srgbClr val="848484"/>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8" name="Rectangle 7" descr="Report of tests with EtherCAT data features&#10;Wed 29.07.20"/>
            <p:cNvSpPr>
              <a:spLocks noChangeArrowheads="1"/>
            </p:cNvSpPr>
            <p:nvPr/>
          </p:nvSpPr>
          <p:spPr bwMode="auto">
            <a:xfrm>
              <a:off x="462" y="163"/>
              <a:ext cx="140" cy="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rgbClr val="444444"/>
                  </a:solidFill>
                  <a:effectLst/>
                  <a:latin typeface="Segoe UI" panose="020B0502040204020203" pitchFamily="34" charset="0"/>
                  <a:cs typeface="Segoe UI" panose="020B0502040204020203" pitchFamily="34" charset="0"/>
                </a:rPr>
                <a:t>Report of tests with EtherCAT data features</a:t>
              </a:r>
              <a:r>
                <a:rPr kumimoji="0" lang="en-US" altLang="en-US" sz="800" b="0" i="0" u="none" strike="noStrike" cap="none" normalizeH="0" baseline="0" smtClean="0">
                  <a:ln>
                    <a:noFill/>
                  </a:ln>
                  <a:solidFill>
                    <a:schemeClr val="tx1"/>
                  </a:solidFill>
                  <a:effectLst/>
                </a:rPr>
                <a:t/>
              </a:r>
              <a:br>
                <a:rPr kumimoji="0" lang="en-US" altLang="en-US" sz="800" b="0" i="0" u="none" strike="noStrike" cap="none" normalizeH="0" baseline="0" smtClean="0">
                  <a:ln>
                    <a:noFill/>
                  </a:ln>
                  <a:solidFill>
                    <a:schemeClr val="tx1"/>
                  </a:solidFill>
                  <a:effectLst/>
                </a:rPr>
              </a:br>
              <a:r>
                <a:rPr kumimoji="0" lang="en-US" altLang="en-US" sz="800" b="0" i="0" u="none" strike="noStrike" cap="none" normalizeH="0" baseline="0" smtClean="0">
                  <a:ln>
                    <a:noFill/>
                  </a:ln>
                  <a:solidFill>
                    <a:srgbClr val="444444"/>
                  </a:solidFill>
                  <a:effectLst/>
                  <a:latin typeface="Segoe UI" panose="020B0502040204020203" pitchFamily="34" charset="0"/>
                  <a:cs typeface="Segoe UI" panose="020B0502040204020203" pitchFamily="34" charset="0"/>
                </a:rPr>
                <a:t>Wed 29.07.20</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grpSp>
          <p:nvGrpSpPr>
            <p:cNvPr id="39" name="Group 4"/>
            <p:cNvGrpSpPr>
              <a:grpSpLocks/>
            </p:cNvGrpSpPr>
            <p:nvPr/>
          </p:nvGrpSpPr>
          <p:grpSpPr bwMode="auto">
            <a:xfrm>
              <a:off x="671" y="130"/>
              <a:ext cx="18" cy="18"/>
              <a:chOff x="0" y="0"/>
              <a:chExt cx="100" cy="100"/>
            </a:xfrm>
          </p:grpSpPr>
          <p:sp>
            <p:nvSpPr>
              <p:cNvPr id="42" name="Freeform 6"/>
              <p:cNvSpPr>
                <a:spLocks noChangeArrowheads="1"/>
              </p:cNvSpPr>
              <p:nvPr/>
            </p:nvSpPr>
            <p:spPr bwMode="auto">
              <a:xfrm>
                <a:off x="0" y="0"/>
                <a:ext cx="100" cy="100"/>
              </a:xfrm>
              <a:custGeom>
                <a:avLst/>
                <a:gdLst>
                  <a:gd name="T0" fmla="*/ 50 w 100"/>
                  <a:gd name="T1" fmla="*/ 0 h 100"/>
                  <a:gd name="T2" fmla="*/ 100 w 100"/>
                  <a:gd name="T3" fmla="*/ 50 h 100"/>
                  <a:gd name="T4" fmla="*/ 50 w 100"/>
                  <a:gd name="T5" fmla="*/ 100 h 100"/>
                  <a:gd name="T6" fmla="*/ 0 w 100"/>
                  <a:gd name="T7" fmla="*/ 50 h 100"/>
                  <a:gd name="T8" fmla="*/ 50 w 100"/>
                  <a:gd name="T9" fmla="*/ 0 h 100"/>
                </a:gdLst>
                <a:ahLst/>
                <a:cxnLst>
                  <a:cxn ang="0">
                    <a:pos x="T0" y="T1"/>
                  </a:cxn>
                  <a:cxn ang="0">
                    <a:pos x="T2" y="T3"/>
                  </a:cxn>
                  <a:cxn ang="0">
                    <a:pos x="T4" y="T5"/>
                  </a:cxn>
                  <a:cxn ang="0">
                    <a:pos x="T6" y="T7"/>
                  </a:cxn>
                  <a:cxn ang="0">
                    <a:pos x="T8" y="T9"/>
                  </a:cxn>
                </a:cxnLst>
                <a:rect l="0" t="0" r="r" b="b"/>
                <a:pathLst>
                  <a:path w="100" h="100">
                    <a:moveTo>
                      <a:pt x="50" y="0"/>
                    </a:moveTo>
                    <a:lnTo>
                      <a:pt x="100" y="50"/>
                    </a:lnTo>
                    <a:lnTo>
                      <a:pt x="50" y="100"/>
                    </a:lnTo>
                    <a:lnTo>
                      <a:pt x="0" y="50"/>
                    </a:lnTo>
                    <a:lnTo>
                      <a:pt x="50" y="0"/>
                    </a:ln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5"/>
              <p:cNvSpPr>
                <a:spLocks noChangeArrowheads="1"/>
              </p:cNvSpPr>
              <p:nvPr/>
            </p:nvSpPr>
            <p:spPr bwMode="auto">
              <a:xfrm>
                <a:off x="25" y="25"/>
                <a:ext cx="50" cy="50"/>
              </a:xfrm>
              <a:custGeom>
                <a:avLst/>
                <a:gdLst>
                  <a:gd name="T0" fmla="*/ 25 w 50"/>
                  <a:gd name="T1" fmla="*/ 0 h 50"/>
                  <a:gd name="T2" fmla="*/ 50 w 50"/>
                  <a:gd name="T3" fmla="*/ 25 h 50"/>
                  <a:gd name="T4" fmla="*/ 25 w 50"/>
                  <a:gd name="T5" fmla="*/ 50 h 50"/>
                  <a:gd name="T6" fmla="*/ 0 w 50"/>
                  <a:gd name="T7" fmla="*/ 25 h 50"/>
                  <a:gd name="T8" fmla="*/ 25 w 50"/>
                  <a:gd name="T9" fmla="*/ 0 h 50"/>
                </a:gdLst>
                <a:ahLst/>
                <a:cxnLst>
                  <a:cxn ang="0">
                    <a:pos x="T0" y="T1"/>
                  </a:cxn>
                  <a:cxn ang="0">
                    <a:pos x="T2" y="T3"/>
                  </a:cxn>
                  <a:cxn ang="0">
                    <a:pos x="T4" y="T5"/>
                  </a:cxn>
                  <a:cxn ang="0">
                    <a:pos x="T6" y="T7"/>
                  </a:cxn>
                  <a:cxn ang="0">
                    <a:pos x="T8" y="T9"/>
                  </a:cxn>
                </a:cxnLst>
                <a:rect l="0" t="0" r="r" b="b"/>
                <a:pathLst>
                  <a:path w="50" h="50">
                    <a:moveTo>
                      <a:pt x="25" y="0"/>
                    </a:moveTo>
                    <a:lnTo>
                      <a:pt x="50" y="25"/>
                    </a:lnTo>
                    <a:lnTo>
                      <a:pt x="25" y="50"/>
                    </a:lnTo>
                    <a:lnTo>
                      <a:pt x="0" y="25"/>
                    </a:lnTo>
                    <a:lnTo>
                      <a:pt x="25" y="0"/>
                    </a:lnTo>
                  </a:path>
                </a:pathLst>
              </a:custGeom>
              <a:solidFill>
                <a:srgbClr val="444444"/>
              </a:solidFill>
              <a:ln w="1">
                <a:solidFill>
                  <a:srgbClr val="444444"/>
                </a:solid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40" name="Freeform 3"/>
            <p:cNvSpPr>
              <a:spLocks noChangeArrowheads="1"/>
            </p:cNvSpPr>
            <p:nvPr/>
          </p:nvSpPr>
          <p:spPr bwMode="auto">
            <a:xfrm>
              <a:off x="680" y="143"/>
              <a:ext cx="0" cy="20"/>
            </a:xfrm>
            <a:custGeom>
              <a:avLst/>
              <a:gdLst>
                <a:gd name="T0" fmla="*/ 0 h 20"/>
                <a:gd name="T1" fmla="*/ 20 h 20"/>
              </a:gdLst>
              <a:ahLst/>
              <a:cxnLst>
                <a:cxn ang="0">
                  <a:pos x="0" y="T0"/>
                </a:cxn>
                <a:cxn ang="0">
                  <a:pos x="0" y="T1"/>
                </a:cxn>
              </a:cxnLst>
              <a:rect l="0" t="0" r="r" b="b"/>
              <a:pathLst>
                <a:path h="20">
                  <a:moveTo>
                    <a:pt x="0" y="0"/>
                  </a:moveTo>
                  <a:lnTo>
                    <a:pt x="0" y="20"/>
                  </a:lnTo>
                </a:path>
              </a:pathLst>
            </a:custGeom>
            <a:solidFill>
              <a:srgbClr val="FFFFFF"/>
            </a:solidFill>
            <a:ln w="1">
              <a:solidFill>
                <a:srgbClr val="848484"/>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1" name="Rectangle 2" descr="Final presentation&#10;Wed 26.08.20"/>
            <p:cNvSpPr>
              <a:spLocks noChangeArrowheads="1"/>
            </p:cNvSpPr>
            <p:nvPr/>
          </p:nvSpPr>
          <p:spPr bwMode="auto">
            <a:xfrm>
              <a:off x="625" y="163"/>
              <a:ext cx="110" cy="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rgbClr val="444444"/>
                  </a:solidFill>
                  <a:effectLst/>
                  <a:latin typeface="Segoe UI" panose="020B0502040204020203" pitchFamily="34" charset="0"/>
                  <a:cs typeface="Segoe UI" panose="020B0502040204020203" pitchFamily="34" charset="0"/>
                </a:rPr>
                <a:t>Final presentation</a:t>
              </a:r>
              <a:r>
                <a:rPr kumimoji="0" lang="en-US" altLang="en-US" sz="800" b="0" i="0" u="none" strike="noStrike" cap="none" normalizeH="0" baseline="0" smtClean="0">
                  <a:ln>
                    <a:noFill/>
                  </a:ln>
                  <a:solidFill>
                    <a:schemeClr val="tx1"/>
                  </a:solidFill>
                  <a:effectLst/>
                </a:rPr>
                <a:t/>
              </a:r>
              <a:br>
                <a:rPr kumimoji="0" lang="en-US" altLang="en-US" sz="800" b="0" i="0" u="none" strike="noStrike" cap="none" normalizeH="0" baseline="0" smtClean="0">
                  <a:ln>
                    <a:noFill/>
                  </a:ln>
                  <a:solidFill>
                    <a:schemeClr val="tx1"/>
                  </a:solidFill>
                  <a:effectLst/>
                </a:rPr>
              </a:br>
              <a:r>
                <a:rPr kumimoji="0" lang="en-US" altLang="en-US" sz="800" b="0" i="0" u="none" strike="noStrike" cap="none" normalizeH="0" baseline="0" smtClean="0">
                  <a:ln>
                    <a:noFill/>
                  </a:ln>
                  <a:solidFill>
                    <a:srgbClr val="444444"/>
                  </a:solidFill>
                  <a:effectLst/>
                  <a:latin typeface="Segoe UI" panose="020B0502040204020203" pitchFamily="34" charset="0"/>
                  <a:cs typeface="Segoe UI" panose="020B0502040204020203" pitchFamily="34" charset="0"/>
                </a:rPr>
                <a:t>Wed 26.08.20</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grpSp>
    </p:spTree>
    <p:extLst>
      <p:ext uri="{BB962C8B-B14F-4D97-AF65-F5344CB8AC3E}">
        <p14:creationId xmlns:p14="http://schemas.microsoft.com/office/powerpoint/2010/main" val="278186358"/>
      </p:ext>
    </p:extLst>
  </p:cSld>
  <p:clrMapOvr>
    <a:masterClrMapping/>
  </p:clrMapOvr>
  <p:timing>
    <p:tnLst>
      <p:par>
        <p:cTn id="1" dur="indefinite" restart="never" nodeType="tmRoot"/>
      </p:par>
    </p:tnLst>
  </p:timing>
</p:sld>
</file>

<file path=ppt/theme/theme1.xml><?xml version="1.0" encoding="utf-8"?>
<a:theme xmlns:a="http://schemas.openxmlformats.org/drawingml/2006/main" name="Larissa">
  <a:themeElements>
    <a:clrScheme name="Benutzerdefiniert 1">
      <a:dk1>
        <a:srgbClr val="595959"/>
      </a:dk1>
      <a:lt1>
        <a:sysClr val="window" lastClr="FFFFFF"/>
      </a:lt1>
      <a:dk2>
        <a:srgbClr val="FFFFFF"/>
      </a:dk2>
      <a:lt2>
        <a:srgbClr val="FFFFFF"/>
      </a:lt2>
      <a:accent1>
        <a:srgbClr val="202B31"/>
      </a:accent1>
      <a:accent2>
        <a:srgbClr val="D92949"/>
      </a:accent2>
      <a:accent3>
        <a:srgbClr val="0B3D92"/>
      </a:accent3>
      <a:accent4>
        <a:srgbClr val="EFEFEF"/>
      </a:accent4>
      <a:accent5>
        <a:srgbClr val="777777"/>
      </a:accent5>
      <a:accent6>
        <a:srgbClr val="AAAAAA"/>
      </a:accent6>
      <a:hlink>
        <a:srgbClr val="0000FF"/>
      </a:hlink>
      <a:folHlink>
        <a:srgbClr val="800080"/>
      </a:folHlink>
    </a:clrScheme>
    <a:fontScheme name="HRG">
      <a:majorFont>
        <a:latin typeface="Bahnschrift SemiBold"/>
        <a:ea typeface=""/>
        <a:cs typeface=""/>
      </a:majorFont>
      <a:minorFont>
        <a:latin typeface="Bahnschrift Light SemiCondensed"/>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äsentation1" id="{79781BDD-11C8-46C6-80E0-9AA481D7E262}" vid="{926F0565-047C-410D-9A62-EED262E7784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2020-01-28-HRG_PPP_Template</Template>
  <TotalTime>437</TotalTime>
  <Words>1099</Words>
  <Application>Microsoft Office PowerPoint</Application>
  <PresentationFormat>Widescreen</PresentationFormat>
  <Paragraphs>151</Paragraphs>
  <Slides>13</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Bahnschrift Light SemiCondensed</vt:lpstr>
      <vt:lpstr>Bahnschrift SemiBold</vt:lpstr>
      <vt:lpstr>Calibri</vt:lpstr>
      <vt:lpstr>Calibri Light</vt:lpstr>
      <vt:lpstr>Segoe UI</vt:lpstr>
      <vt:lpstr>Larissa</vt:lpstr>
      <vt:lpstr>Development of an Embedded Communication Hub for the Acquisition of Sensor Data in a Robotic System</vt:lpstr>
      <vt:lpstr>Contents</vt:lpstr>
      <vt:lpstr>Background (draft)</vt:lpstr>
      <vt:lpstr>Real-Time Ethernet Networks</vt:lpstr>
      <vt:lpstr>Main goal</vt:lpstr>
      <vt:lpstr>Specific goals</vt:lpstr>
      <vt:lpstr>Solution proposal</vt:lpstr>
      <vt:lpstr>Timetable</vt:lpstr>
      <vt:lpstr>Timeline</vt:lpstr>
      <vt:lpstr>Danke schön für Ihre Aufmerksamkeit!</vt:lpstr>
      <vt:lpstr>Extra information</vt:lpstr>
      <vt:lpstr>Main topics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Development of an Embedded Communication Hub for the Acquisition of Sensor Data in a Robotic System</dc:title>
  <dc:creator>JC</dc:creator>
  <cp:lastModifiedBy>JC</cp:lastModifiedBy>
  <cp:revision>27</cp:revision>
  <dcterms:created xsi:type="dcterms:W3CDTF">2020-04-15T13:04:02Z</dcterms:created>
  <dcterms:modified xsi:type="dcterms:W3CDTF">2020-04-21T21:48:27Z</dcterms:modified>
</cp:coreProperties>
</file>