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56" r:id="rId2"/>
    <p:sldId id="265" r:id="rId3"/>
    <p:sldId id="257" r:id="rId4"/>
    <p:sldId id="267" r:id="rId5"/>
    <p:sldId id="258" r:id="rId6"/>
    <p:sldId id="259" r:id="rId7"/>
    <p:sldId id="268" r:id="rId8"/>
    <p:sldId id="261" r:id="rId9"/>
    <p:sldId id="263" r:id="rId10"/>
    <p:sldId id="264" r:id="rId11"/>
    <p:sldId id="269"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 initials="J" lastIdx="9" clrIdx="0">
    <p:extLst>
      <p:ext uri="{19B8F6BF-5375-455C-9EA6-DF929625EA0E}">
        <p15:presenceInfo xmlns:p15="http://schemas.microsoft.com/office/powerpoint/2012/main" userId="J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78366" autoAdjust="0"/>
  </p:normalViewPr>
  <p:slideViewPr>
    <p:cSldViewPr snapToGrid="0">
      <p:cViewPr>
        <p:scale>
          <a:sx n="125" d="100"/>
          <a:sy n="125" d="100"/>
        </p:scale>
        <p:origin x="-138"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5T16:15:35.967" idx="1">
    <p:pos x="8077" y="1441"/>
    <p:text>More examples different than profinet, profibus, powerlink...</p:text>
    <p:extLst mod="1">
      <p:ext uri="{C676402C-5697-4E1C-873F-D02D1690AC5C}">
        <p15:threadingInfo xmlns:p15="http://schemas.microsoft.com/office/powerpoint/2012/main" timeZoneBias="-120"/>
      </p:ext>
    </p:extLst>
  </p:cm>
  <p:cm authorId="1" dt="2020-04-15T16:17:00.073" idx="2">
    <p:pos x="3478" y="2418"/>
    <p:text>Standardize attempt by the IEEE, TSN Industrial Profile 2019, not yet officialy published.</p:text>
    <p:extLst mod="1">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17:31:24.497" idx="9">
    <p:pos x="576" y="824"/>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4-15T16:20:30.649" idx="3">
    <p:pos x="6764" y="1807"/>
    <p:text>Difficulty of introducing an standard among all the different private vendors</p:text>
    <p:extLst mod="1">
      <p:ext uri="{C676402C-5697-4E1C-873F-D02D1690AC5C}">
        <p15:threadingInfo xmlns:p15="http://schemas.microsoft.com/office/powerpoint/2012/main" timeZoneBias="-120"/>
      </p:ext>
    </p:extLst>
  </p:cm>
  <p:cm authorId="1" dt="2020-04-15T16:22:29.350" idx="4">
    <p:pos x="4064" y="2502"/>
    <p:text>Inertial Measurement Unit</p:text>
    <p:extLst mod="1">
      <p:ext uri="{C676402C-5697-4E1C-873F-D02D1690AC5C}">
        <p15:threadingInfo xmlns:p15="http://schemas.microsoft.com/office/powerpoint/2012/main" timeZoneBias="-120"/>
      </p:ext>
    </p:extLst>
  </p:cm>
  <p:cm authorId="1" dt="2020-04-15T16:40:22.449" idx="8">
    <p:pos x="2575" y="3145"/>
    <p:text>A diagram with the functional modules HW and SW</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677B-E531-4191-829F-DF2144B18231}" type="datetimeFigureOut">
              <a:rPr lang="en-US" smtClean="0"/>
              <a:t>4/28/2020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68E12-680D-49BC-BF44-BE2B2B56BA93}" type="slidenum">
              <a:rPr lang="en-US" smtClean="0"/>
              <a:t>‹#›</a:t>
            </a:fld>
            <a:endParaRPr lang="en-US"/>
          </a:p>
        </p:txBody>
      </p:sp>
    </p:spTree>
    <p:extLst>
      <p:ext uri="{BB962C8B-B14F-4D97-AF65-F5344CB8AC3E}">
        <p14:creationId xmlns:p14="http://schemas.microsoft.com/office/powerpoint/2010/main" val="781366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CC4BB-A323-47D2-82BA-F9979254520A}" type="datetimeFigureOut">
              <a:rPr lang="en-US" smtClean="0"/>
              <a:t>4/28/2020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76CB-30B1-4750-8B63-A054314F31E1}" type="slidenum">
              <a:rPr lang="en-US" smtClean="0"/>
              <a:t>‹#›</a:t>
            </a:fld>
            <a:endParaRPr lang="en-US"/>
          </a:p>
        </p:txBody>
      </p:sp>
    </p:spTree>
    <p:extLst>
      <p:ext uri="{BB962C8B-B14F-4D97-AF65-F5344CB8AC3E}">
        <p14:creationId xmlns:p14="http://schemas.microsoft.com/office/powerpoint/2010/main" val="19790667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Fieldbus#cite_note-5" TargetMode="External"/><Relationship Id="rId3" Type="http://schemas.openxmlformats.org/officeDocument/2006/relationships/hyperlink" Target="https://en.wikipedia.org/wiki/PROFIBUS" TargetMode="External"/><Relationship Id="rId7" Type="http://schemas.openxmlformats.org/officeDocument/2006/relationships/hyperlink" Target="https://en.wikipedia.org/wiki/SERCO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Ethernet_Powerlink" TargetMode="External"/><Relationship Id="rId5" Type="http://schemas.openxmlformats.org/officeDocument/2006/relationships/hyperlink" Target="https://en.wikipedia.org/wiki/EtherCAT" TargetMode="External"/><Relationship Id="rId4" Type="http://schemas.openxmlformats.org/officeDocument/2006/relationships/hyperlink" Target="https://en.wikipedia.org/wiki/Highway_Addressable_Remote_Transducer_Protocol" TargetMode="External"/><Relationship Id="rId9" Type="http://schemas.openxmlformats.org/officeDocument/2006/relationships/hyperlink" Target="https://en.wikipedia.org/wiki/Fieldbus#cite_note-6"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F676CB-30B1-4750-8B63-A054314F31E1}" type="slidenum">
              <a:rPr lang="en-US" smtClean="0"/>
              <a:t>2</a:t>
            </a:fld>
            <a:endParaRPr lang="en-US"/>
          </a:p>
        </p:txBody>
      </p:sp>
    </p:spTree>
    <p:extLst>
      <p:ext uri="{BB962C8B-B14F-4D97-AF65-F5344CB8AC3E}">
        <p14:creationId xmlns:p14="http://schemas.microsoft.com/office/powerpoint/2010/main" val="15369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Multiconnectivity</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collaborative robots, peripherals sensors and cameras, </a:t>
            </a:r>
            <a:r>
              <a:rPr lang="en-US" sz="1200" b="0" i="0" kern="1200" baseline="0" dirty="0" err="1" smtClean="0">
                <a:solidFill>
                  <a:schemeClr val="tx1"/>
                </a:solidFill>
                <a:effectLst/>
                <a:latin typeface="+mn-lt"/>
                <a:ea typeface="+mn-ea"/>
                <a:cs typeface="+mn-cs"/>
              </a:rPr>
              <a:t>hmi</a:t>
            </a:r>
            <a:r>
              <a:rPr lang="en-US" sz="1200" b="0" i="0" kern="1200" baseline="0" dirty="0" smtClean="0">
                <a:solidFill>
                  <a:schemeClr val="tx1"/>
                </a:solidFill>
                <a:effectLst/>
                <a:latin typeface="+mn-lt"/>
                <a:ea typeface="+mn-ea"/>
                <a:cs typeface="+mn-cs"/>
              </a:rPr>
              <a:t> (touchscreens) any other remote host (interfaces, protocols)*** Difference</a:t>
            </a:r>
          </a:p>
          <a:p>
            <a:endParaRPr lang="en-US" sz="1200" dirty="0" smtClean="0"/>
          </a:p>
          <a:p>
            <a:r>
              <a:rPr lang="en-US" sz="1200" dirty="0" smtClean="0"/>
              <a:t>IEC61784 part II  as an evolution of the field buses</a:t>
            </a:r>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Within </a:t>
            </a:r>
            <a:r>
              <a:rPr lang="en-US" sz="1200" b="0" i="0" kern="1200" baseline="0" dirty="0" err="1" smtClean="0">
                <a:solidFill>
                  <a:schemeClr val="tx1"/>
                </a:solidFill>
                <a:effectLst/>
                <a:latin typeface="+mn-lt"/>
                <a:ea typeface="+mn-ea"/>
                <a:cs typeface="+mn-cs"/>
              </a:rPr>
              <a:t>ai-ec</a:t>
            </a:r>
            <a:r>
              <a:rPr lang="en-US" sz="1200" b="0" i="0" kern="1200" baseline="0" dirty="0" smtClean="0">
                <a:solidFill>
                  <a:schemeClr val="tx1"/>
                </a:solidFill>
                <a:effectLst/>
                <a:latin typeface="+mn-lt"/>
                <a:ea typeface="+mn-ea"/>
                <a:cs typeface="+mn-cs"/>
              </a:rPr>
              <a:t>?** Communication Profiles Families – most of the private profiles/commercial protocols </a:t>
            </a:r>
            <a:r>
              <a:rPr lang="en-US" sz="1200" b="0" i="0" strike="sngStrike" kern="1200" baseline="0" dirty="0" smtClean="0">
                <a:solidFill>
                  <a:schemeClr val="tx1"/>
                </a:solidFill>
                <a:effectLst/>
                <a:latin typeface="+mn-lt"/>
                <a:ea typeface="+mn-ea"/>
                <a:cs typeface="+mn-cs"/>
              </a:rPr>
              <a:t>CAN</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PROFibus</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Powerlink</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Profinet</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EtherCAT</a:t>
            </a:r>
            <a:r>
              <a:rPr lang="en-US" sz="1200" b="0" i="0" kern="1200" baseline="0" dirty="0" smtClean="0">
                <a:solidFill>
                  <a:schemeClr val="tx1"/>
                </a:solidFill>
                <a:effectLst/>
                <a:latin typeface="+mn-lt"/>
                <a:ea typeface="+mn-ea"/>
                <a:cs typeface="+mn-cs"/>
              </a:rPr>
              <a:t>/</a:t>
            </a:r>
            <a:r>
              <a:rPr lang="en-US" sz="1200" b="0" i="0" strike="sngStrike" kern="1200" baseline="0" dirty="0" err="1" smtClean="0">
                <a:solidFill>
                  <a:schemeClr val="tx1"/>
                </a:solidFill>
                <a:effectLst/>
                <a:latin typeface="+mn-lt"/>
                <a:ea typeface="+mn-ea"/>
                <a:cs typeface="+mn-cs"/>
              </a:rPr>
              <a:t>DeviceNet</a:t>
            </a:r>
            <a:r>
              <a:rPr lang="en-US" sz="1200" b="0" i="0" kern="1200" baseline="0" dirty="0" smtClean="0">
                <a:solidFill>
                  <a:schemeClr val="tx1"/>
                </a:solidFill>
                <a:effectLst/>
                <a:latin typeface="+mn-lt"/>
                <a:ea typeface="+mn-ea"/>
                <a:cs typeface="+mn-cs"/>
              </a:rPr>
              <a:t> are addressed</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Within the set of data -&gt; Time Sensitive Data -&gt; Data that needs to meet strict time deadlines to ensure the right functionality of the whole system.</a:t>
            </a:r>
          </a:p>
          <a:p>
            <a:r>
              <a:rPr lang="en-US" sz="1200" b="0" i="0" kern="1200" baseline="0" dirty="0" smtClean="0">
                <a:solidFill>
                  <a:schemeClr val="tx1"/>
                </a:solidFill>
                <a:effectLst/>
                <a:latin typeface="+mn-lt"/>
                <a:ea typeface="+mn-ea"/>
                <a:cs typeface="+mn-cs"/>
              </a:rPr>
              <a:t>The need was already in the industry but it increases as the networks get more complex and diverse and when the market/research offers constantly more and more devices which can or not have RT processing. However, data stream in the network must ensure that the RT Data is not affected by the traffic.</a:t>
            </a:r>
          </a:p>
          <a:p>
            <a:r>
              <a:rPr lang="en-US" sz="1200" b="0" i="0" kern="1200" baseline="0" dirty="0" smtClean="0">
                <a:solidFill>
                  <a:schemeClr val="tx1"/>
                </a:solidFill>
                <a:effectLst/>
                <a:latin typeface="+mn-lt"/>
                <a:ea typeface="+mn-ea"/>
                <a:cs typeface="+mn-cs"/>
              </a:rPr>
              <a:t>Robots controllers (positions, movements/speeds, time-critical actuators). 3D Cameras.</a:t>
            </a:r>
          </a:p>
          <a:p>
            <a:r>
              <a:rPr lang="en-US" sz="1200" b="0" i="0" kern="1200" baseline="0" dirty="0" smtClean="0">
                <a:solidFill>
                  <a:schemeClr val="tx1"/>
                </a:solidFill>
                <a:effectLst/>
                <a:latin typeface="+mn-lt"/>
                <a:ea typeface="+mn-ea"/>
                <a:cs typeface="+mn-cs"/>
              </a:rPr>
              <a:t>Rely on RT data.</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Within the market and out of it there is already tools that address compatibility with private devices/standards.</a:t>
            </a: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IEC 61158 represents a collection of communication profile families (CPFs), each of them including some communication profiles (CPs), which refers to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different and well established commercial protocols. Neither </a:t>
            </a:r>
            <a:r>
              <a:rPr lang="en-US" sz="1200" b="0" i="0" kern="1200" dirty="0" err="1" smtClean="0">
                <a:solidFill>
                  <a:schemeClr val="tx1"/>
                </a:solidFill>
                <a:effectLst/>
                <a:latin typeface="+mn-lt"/>
                <a:ea typeface="+mn-ea"/>
                <a:cs typeface="+mn-cs"/>
              </a:rPr>
              <a:t>DeviceNet</a:t>
            </a:r>
            <a:r>
              <a:rPr lang="en-US" sz="1200" b="0" i="0" kern="1200" dirty="0" smtClean="0">
                <a:solidFill>
                  <a:schemeClr val="tx1"/>
                </a:solidFill>
                <a:effectLst/>
                <a:latin typeface="+mn-lt"/>
                <a:ea typeface="+mn-ea"/>
                <a:cs typeface="+mn-cs"/>
              </a:rPr>
              <a:t> nor </a:t>
            </a:r>
            <a:r>
              <a:rPr lang="en-US" sz="1200" b="0" i="0" kern="1200" dirty="0" err="1" smtClean="0">
                <a:solidFill>
                  <a:schemeClr val="tx1"/>
                </a:solidFill>
                <a:effectLst/>
                <a:latin typeface="+mn-lt"/>
                <a:ea typeface="+mn-ea"/>
                <a:cs typeface="+mn-cs"/>
              </a:rPr>
              <a:t>CANopen</a:t>
            </a:r>
            <a:r>
              <a:rPr lang="en-US" sz="1200" b="0" i="0" kern="1200" dirty="0" smtClean="0">
                <a:solidFill>
                  <a:schemeClr val="tx1"/>
                </a:solidFill>
                <a:effectLst/>
                <a:latin typeface="+mn-lt"/>
                <a:ea typeface="+mn-ea"/>
                <a:cs typeface="+mn-cs"/>
              </a:rPr>
              <a:t> is encompassed by IEC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61158 even though they are two widespread fieldbuses.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These two networks rely on the popular CAN.</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3</a:t>
            </a:fld>
            <a:endParaRPr lang="en-US"/>
          </a:p>
        </p:txBody>
      </p:sp>
    </p:spTree>
    <p:extLst>
      <p:ext uri="{BB962C8B-B14F-4D97-AF65-F5344CB8AC3E}">
        <p14:creationId xmlns:p14="http://schemas.microsoft.com/office/powerpoint/2010/main" val="193282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open source tools that now can provide a</a:t>
            </a:r>
            <a:r>
              <a:rPr lang="en-US" baseline="0" dirty="0" smtClean="0"/>
              <a:t> reliable framework to design on top of them</a:t>
            </a:r>
          </a:p>
          <a:p>
            <a:r>
              <a:rPr lang="en-US" baseline="0" dirty="0" err="1" smtClean="0"/>
              <a:t>Usch</a:t>
            </a:r>
            <a:r>
              <a:rPr lang="en-US" baseline="0" dirty="0" smtClean="0"/>
              <a:t> that they can be tested against the international standards and also with compatibility with the “</a:t>
            </a:r>
            <a:r>
              <a:rPr lang="en-US" baseline="0" dirty="0" err="1" smtClean="0"/>
              <a:t>parivit</a:t>
            </a:r>
            <a:r>
              <a:rPr lang="en-US" baseline="0" dirty="0" smtClean="0"/>
              <a:t>” vendors.</a:t>
            </a:r>
          </a:p>
          <a:p>
            <a:endParaRPr lang="en-US" baseline="0" dirty="0" smtClean="0"/>
          </a:p>
          <a:p>
            <a:r>
              <a:rPr lang="en-US" baseline="0" dirty="0" smtClean="0"/>
              <a:t>As history dictates, vendor protected technology have a limit when there are lots of possibilities a non standards.</a:t>
            </a:r>
          </a:p>
          <a:p>
            <a:endParaRPr lang="en-US" dirty="0" smtClean="0"/>
          </a:p>
          <a:p>
            <a:endParaRPr lang="en-US" dirty="0" smtClean="0"/>
          </a:p>
          <a:p>
            <a:r>
              <a:rPr lang="en-US" dirty="0" smtClean="0"/>
              <a:t>By 2008 </a:t>
            </a:r>
            <a:r>
              <a:rPr lang="en-US" sz="1200" b="0" i="0" kern="1200" dirty="0" smtClean="0">
                <a:solidFill>
                  <a:schemeClr val="tx1"/>
                </a:solidFill>
                <a:effectLst/>
                <a:latin typeface="+mn-lt"/>
                <a:ea typeface="+mn-ea"/>
                <a:cs typeface="+mn-cs"/>
              </a:rPr>
              <a:t>CPF 1: FOUNDATION Fieldbus</a:t>
            </a:r>
          </a:p>
          <a:p>
            <a:r>
              <a:rPr lang="en-US" sz="1200" b="0" i="0" kern="1200" dirty="0" smtClean="0">
                <a:solidFill>
                  <a:schemeClr val="tx1"/>
                </a:solidFill>
                <a:effectLst/>
                <a:latin typeface="+mn-lt"/>
                <a:ea typeface="+mn-ea"/>
                <a:cs typeface="+mn-cs"/>
              </a:rPr>
              <a:t>CPF 2: CIP</a:t>
            </a:r>
          </a:p>
          <a:p>
            <a:r>
              <a:rPr lang="en-US" sz="1200" b="0" i="0" kern="1200" dirty="0" smtClean="0">
                <a:solidFill>
                  <a:schemeClr val="tx1"/>
                </a:solidFill>
                <a:effectLst/>
                <a:latin typeface="+mn-lt"/>
                <a:ea typeface="+mn-ea"/>
                <a:cs typeface="+mn-cs"/>
              </a:rPr>
              <a:t>CPF 3: </a:t>
            </a:r>
            <a:r>
              <a:rPr lang="en-US" sz="1200" b="0" i="0" u="none" strike="noStrike" kern="1200" dirty="0" smtClean="0">
                <a:solidFill>
                  <a:schemeClr val="tx1"/>
                </a:solidFill>
                <a:effectLst/>
                <a:latin typeface="+mn-lt"/>
                <a:ea typeface="+mn-ea"/>
                <a:cs typeface="+mn-cs"/>
                <a:hlinkClick r:id="rId3" tooltip="PROFIBUS"/>
              </a:rPr>
              <a:t>PROFIBUS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CPF 4: P-NET</a:t>
            </a:r>
          </a:p>
          <a:p>
            <a:r>
              <a:rPr lang="en-US" sz="1200" b="0" i="0" kern="1200" dirty="0" smtClean="0">
                <a:solidFill>
                  <a:schemeClr val="tx1"/>
                </a:solidFill>
                <a:effectLst/>
                <a:latin typeface="+mn-lt"/>
                <a:ea typeface="+mn-ea"/>
                <a:cs typeface="+mn-cs"/>
              </a:rPr>
              <a:t>CPF 5: </a:t>
            </a:r>
            <a:r>
              <a:rPr lang="en-US" sz="1200" b="0" i="0" kern="1200" dirty="0" err="1" smtClean="0">
                <a:solidFill>
                  <a:schemeClr val="tx1"/>
                </a:solidFill>
                <a:effectLst/>
                <a:latin typeface="+mn-lt"/>
                <a:ea typeface="+mn-ea"/>
                <a:cs typeface="+mn-cs"/>
              </a:rPr>
              <a:t>WorldFIP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CPF 6: INTERBUS</a:t>
            </a:r>
          </a:p>
          <a:p>
            <a:r>
              <a:rPr lang="en-US" sz="1200" b="0" i="0" kern="1200" dirty="0" smtClean="0">
                <a:solidFill>
                  <a:schemeClr val="tx1"/>
                </a:solidFill>
                <a:effectLst/>
                <a:latin typeface="+mn-lt"/>
                <a:ea typeface="+mn-ea"/>
                <a:cs typeface="+mn-cs"/>
              </a:rPr>
              <a:t>CPF 7: </a:t>
            </a:r>
            <a:r>
              <a:rPr lang="en-US" sz="1200" b="0" i="0" kern="1200" dirty="0" err="1" smtClean="0">
                <a:solidFill>
                  <a:schemeClr val="tx1"/>
                </a:solidFill>
                <a:effectLst/>
                <a:latin typeface="+mn-lt"/>
                <a:ea typeface="+mn-ea"/>
                <a:cs typeface="+mn-cs"/>
              </a:rPr>
              <a:t>SwiftNet</a:t>
            </a:r>
            <a:r>
              <a:rPr lang="en-US" sz="1200" b="0" i="0" kern="1200" dirty="0" smtClean="0">
                <a:solidFill>
                  <a:schemeClr val="tx1"/>
                </a:solidFill>
                <a:effectLst/>
                <a:latin typeface="+mn-lt"/>
                <a:ea typeface="+mn-ea"/>
                <a:cs typeface="+mn-cs"/>
              </a:rPr>
              <a:t> (withdrawn)</a:t>
            </a:r>
          </a:p>
          <a:p>
            <a:r>
              <a:rPr lang="en-US" sz="1200" b="0" i="0" kern="1200" dirty="0" smtClean="0">
                <a:solidFill>
                  <a:schemeClr val="tx1"/>
                </a:solidFill>
                <a:effectLst/>
                <a:latin typeface="+mn-lt"/>
                <a:ea typeface="+mn-ea"/>
                <a:cs typeface="+mn-cs"/>
              </a:rPr>
              <a:t>CPF 8: CC-Link</a:t>
            </a:r>
          </a:p>
          <a:p>
            <a:r>
              <a:rPr lang="en-US" sz="1200" b="0" i="0" kern="1200" dirty="0" smtClean="0">
                <a:solidFill>
                  <a:schemeClr val="tx1"/>
                </a:solidFill>
                <a:effectLst/>
                <a:latin typeface="+mn-lt"/>
                <a:ea typeface="+mn-ea"/>
                <a:cs typeface="+mn-cs"/>
              </a:rPr>
              <a:t>CPF 9: </a:t>
            </a:r>
            <a:r>
              <a:rPr lang="en-US" sz="1200" b="0" i="0" u="none" strike="noStrike" kern="1200" dirty="0" smtClean="0">
                <a:solidFill>
                  <a:schemeClr val="tx1"/>
                </a:solidFill>
                <a:effectLst/>
                <a:latin typeface="+mn-lt"/>
                <a:ea typeface="+mn-ea"/>
                <a:cs typeface="+mn-cs"/>
                <a:hlinkClick r:id="rId4" tooltip="Highway Addressable Remote Transducer Protocol"/>
              </a:rPr>
              <a:t>HART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CPF 10: </a:t>
            </a:r>
            <a:r>
              <a:rPr lang="en-US" sz="1200" b="0" i="0" kern="1200" dirty="0" err="1" smtClean="0">
                <a:solidFill>
                  <a:schemeClr val="tx1"/>
                </a:solidFill>
                <a:effectLst/>
                <a:latin typeface="+mn-lt"/>
                <a:ea typeface="+mn-ea"/>
                <a:cs typeface="+mn-cs"/>
              </a:rPr>
              <a:t>Vnet</a:t>
            </a:r>
            <a:r>
              <a:rPr lang="en-US" sz="1200" b="0" i="0" kern="1200" dirty="0" smtClean="0">
                <a:solidFill>
                  <a:schemeClr val="tx1"/>
                </a:solidFill>
                <a:effectLst/>
                <a:latin typeface="+mn-lt"/>
                <a:ea typeface="+mn-ea"/>
                <a:cs typeface="+mn-cs"/>
              </a:rPr>
              <a:t>/IP</a:t>
            </a:r>
          </a:p>
          <a:p>
            <a:r>
              <a:rPr lang="en-US" sz="1200" b="0" i="0" kern="1200" dirty="0" smtClean="0">
                <a:solidFill>
                  <a:schemeClr val="tx1"/>
                </a:solidFill>
                <a:effectLst/>
                <a:latin typeface="+mn-lt"/>
                <a:ea typeface="+mn-ea"/>
                <a:cs typeface="+mn-cs"/>
              </a:rPr>
              <a:t>CPF 11: </a:t>
            </a:r>
            <a:r>
              <a:rPr lang="en-US" sz="1200" b="0" i="0" kern="1200" dirty="0" err="1" smtClean="0">
                <a:solidFill>
                  <a:schemeClr val="tx1"/>
                </a:solidFill>
                <a:effectLst/>
                <a:latin typeface="+mn-lt"/>
                <a:ea typeface="+mn-ea"/>
                <a:cs typeface="+mn-cs"/>
              </a:rPr>
              <a:t>TCnet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CPF 12: </a:t>
            </a:r>
            <a:r>
              <a:rPr lang="en-US" sz="1200" b="0" i="0" u="none" strike="noStrike" kern="1200" dirty="0" err="1" smtClean="0">
                <a:solidFill>
                  <a:schemeClr val="tx1"/>
                </a:solidFill>
                <a:effectLst/>
                <a:latin typeface="+mn-lt"/>
                <a:ea typeface="+mn-ea"/>
                <a:cs typeface="+mn-cs"/>
                <a:hlinkClick r:id="rId5" tooltip="EtherCAT"/>
              </a:rPr>
              <a:t>EtherCAT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CPF 13: </a:t>
            </a:r>
            <a:r>
              <a:rPr lang="en-US" sz="1200" b="0" i="0" u="none" strike="noStrike" kern="1200" dirty="0" smtClean="0">
                <a:solidFill>
                  <a:schemeClr val="tx1"/>
                </a:solidFill>
                <a:effectLst/>
                <a:latin typeface="+mn-lt"/>
                <a:ea typeface="+mn-ea"/>
                <a:cs typeface="+mn-cs"/>
                <a:hlinkClick r:id="rId6" tooltip="Ethernet Powerlink"/>
              </a:rPr>
              <a:t>Ethernet </a:t>
            </a:r>
            <a:r>
              <a:rPr lang="en-US" sz="1200" b="0" i="0" u="none" strike="noStrike" kern="1200" dirty="0" err="1" smtClean="0">
                <a:solidFill>
                  <a:schemeClr val="tx1"/>
                </a:solidFill>
                <a:effectLst/>
                <a:latin typeface="+mn-lt"/>
                <a:ea typeface="+mn-ea"/>
                <a:cs typeface="+mn-cs"/>
                <a:hlinkClick r:id="rId6" tooltip="Ethernet Powerlink"/>
              </a:rPr>
              <a:t>Powerlink</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CPF 14: EPA</a:t>
            </a:r>
          </a:p>
          <a:p>
            <a:r>
              <a:rPr lang="en-US" sz="1200" b="0" i="0" kern="1200" dirty="0" smtClean="0">
                <a:solidFill>
                  <a:schemeClr val="tx1"/>
                </a:solidFill>
                <a:effectLst/>
                <a:latin typeface="+mn-lt"/>
                <a:ea typeface="+mn-ea"/>
                <a:cs typeface="+mn-cs"/>
              </a:rPr>
              <a:t>CPF 15: MODBUS-RTPS</a:t>
            </a:r>
          </a:p>
          <a:p>
            <a:r>
              <a:rPr lang="en-US" sz="1200" b="0" i="0" kern="1200" dirty="0" smtClean="0">
                <a:solidFill>
                  <a:schemeClr val="tx1"/>
                </a:solidFill>
                <a:effectLst/>
                <a:latin typeface="+mn-lt"/>
                <a:ea typeface="+mn-ea"/>
                <a:cs typeface="+mn-cs"/>
              </a:rPr>
              <a:t>CPF 16: </a:t>
            </a:r>
            <a:r>
              <a:rPr lang="en-US" sz="1200" b="0" i="0" u="none" strike="noStrike" kern="1200" dirty="0" smtClean="0">
                <a:solidFill>
                  <a:schemeClr val="tx1"/>
                </a:solidFill>
                <a:effectLst/>
                <a:latin typeface="+mn-lt"/>
                <a:ea typeface="+mn-ea"/>
                <a:cs typeface="+mn-cs"/>
                <a:hlinkClick r:id="rId7" tooltip="SERCOS"/>
              </a:rPr>
              <a:t>SERCOS</a:t>
            </a:r>
            <a:r>
              <a:rPr lang="en-US" sz="1200" b="0" i="0" u="none" strike="noStrike" kern="1200" baseline="30000" dirty="0" smtClean="0">
                <a:solidFill>
                  <a:schemeClr val="tx1"/>
                </a:solidFill>
                <a:effectLst/>
                <a:latin typeface="+mn-lt"/>
                <a:ea typeface="+mn-ea"/>
                <a:cs typeface="+mn-cs"/>
                <a:hlinkClick r:id="rId8"/>
              </a:rPr>
              <a:t>[5]</a:t>
            </a:r>
            <a:r>
              <a:rPr lang="en-US" sz="1200" b="0" i="0" u="none" strike="noStrike" kern="1200" baseline="30000" dirty="0" smtClean="0">
                <a:solidFill>
                  <a:schemeClr val="tx1"/>
                </a:solidFill>
                <a:effectLst/>
                <a:latin typeface="+mn-lt"/>
                <a:ea typeface="+mn-ea"/>
                <a:cs typeface="+mn-cs"/>
                <a:hlinkClick r:id="rId9"/>
              </a:rPr>
              <a:t>[6]</a:t>
            </a:r>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r>
              <a:rPr lang="en-US" dirty="0" err="1" smtClean="0"/>
              <a:t>Device</a:t>
            </a:r>
            <a:r>
              <a:rPr lang="en-US" baseline="0" dirty="0" err="1" smtClean="0"/>
              <a:t>NET</a:t>
            </a:r>
            <a:r>
              <a:rPr lang="en-US" baseline="0" dirty="0" smtClean="0"/>
              <a:t> and CAN open were not included in IEC 61158</a:t>
            </a:r>
            <a:endParaRPr lang="en-US" dirty="0" smtClean="0"/>
          </a:p>
          <a:p>
            <a:r>
              <a:rPr lang="en-US" dirty="0" smtClean="0"/>
              <a:t>RTEN Started during the early 2000s (evolution of the field buses)</a:t>
            </a:r>
          </a:p>
          <a:p>
            <a:r>
              <a:rPr lang="en-US" dirty="0" smtClean="0"/>
              <a:t>Referenced to IEC61784 part II *** (year?)</a:t>
            </a:r>
          </a:p>
          <a:p>
            <a:r>
              <a:rPr lang="en-US" dirty="0" smtClean="0"/>
              <a:t>Examples are </a:t>
            </a:r>
            <a:r>
              <a:rPr lang="en-US" dirty="0" err="1" smtClean="0"/>
              <a:t>EtherCAT</a:t>
            </a:r>
            <a:r>
              <a:rPr lang="en-US" dirty="0" smtClean="0"/>
              <a:t> [83], </a:t>
            </a:r>
            <a:r>
              <a:rPr lang="en-US" dirty="0" err="1" smtClean="0"/>
              <a:t>Profinet</a:t>
            </a:r>
            <a:r>
              <a:rPr lang="en-US" dirty="0" smtClean="0"/>
              <a:t> [84], Ethernet/IP [85], Ethernet, </a:t>
            </a:r>
            <a:r>
              <a:rPr lang="en-US" dirty="0" err="1" smtClean="0"/>
              <a:t>Powerlink</a:t>
            </a:r>
            <a:r>
              <a:rPr lang="en-US" dirty="0" smtClean="0"/>
              <a:t> [26], and Modbus TCP [86]</a:t>
            </a:r>
          </a:p>
          <a:p>
            <a:r>
              <a:rPr lang="en-US" dirty="0" smtClean="0"/>
              <a:t>2 Technics to ensure RT communication: TDMA (Time Slots to</a:t>
            </a:r>
            <a:r>
              <a:rPr lang="en-US" baseline="0" dirty="0" smtClean="0"/>
              <a:t> transmit packets</a:t>
            </a:r>
            <a:r>
              <a:rPr lang="en-US" dirty="0" smtClean="0"/>
              <a:t>) and CIP (Common Industrial Protocol  Labeled– HP -&gt; UDP; LP -&gt; TCP) </a:t>
            </a:r>
          </a:p>
          <a:p>
            <a:r>
              <a:rPr lang="en-US" dirty="0" smtClean="0"/>
              <a:t>TSN Group improves  </a:t>
            </a:r>
            <a:r>
              <a:rPr lang="en-US" dirty="0" err="1" smtClean="0"/>
              <a:t>initiave</a:t>
            </a:r>
            <a:r>
              <a:rPr lang="en-US" dirty="0" smtClean="0"/>
              <a:t> that started in 2012 by adding them the AVB Group</a:t>
            </a:r>
          </a:p>
          <a:p>
            <a:endParaRPr lang="en-US" dirty="0" smtClean="0"/>
          </a:p>
          <a:p>
            <a:r>
              <a:rPr lang="en-US" dirty="0" smtClean="0"/>
              <a:t>Well-known industrial</a:t>
            </a:r>
            <a:r>
              <a:rPr lang="en-US" baseline="0" dirty="0" smtClean="0"/>
              <a:t> trademarks</a:t>
            </a:r>
            <a:endParaRPr lang="en-US" dirty="0" smtClean="0"/>
          </a:p>
          <a:p>
            <a:endParaRPr lang="en-US" dirty="0" smtClean="0"/>
          </a:p>
          <a:p>
            <a:r>
              <a:rPr lang="en-US" dirty="0" smtClean="0"/>
              <a:t>User perspective it is unsatisfactory, since it is only a trademark </a:t>
            </a:r>
            <a:r>
              <a:rPr lang="en-US" dirty="0" err="1" smtClean="0"/>
              <a:t>wark</a:t>
            </a:r>
            <a:r>
              <a:rPr lang="en-US" dirty="0" smtClean="0"/>
              <a:t>. Sometimes the IEC based solutions are not longer compatible with the IEEE 802.3 Ethernet Specification**</a:t>
            </a:r>
          </a:p>
          <a:p>
            <a:r>
              <a:rPr lang="en-US" dirty="0" smtClean="0"/>
              <a:t>Therefore TSN (2012) official attempt to integrate the technologies to an standard, as it happened with classical Ethernet (AVB* in 2003-2005 -&gt; industrial environments)</a:t>
            </a:r>
          </a:p>
          <a:p>
            <a:r>
              <a:rPr lang="en-US" dirty="0" smtClean="0"/>
              <a:t>A set of tools that comply the international standard (mostly improvements within the ISO/OSI layer 2 DATA LINK**). </a:t>
            </a:r>
          </a:p>
          <a:p>
            <a:r>
              <a:rPr lang="en-US" dirty="0" smtClean="0"/>
              <a:t>IEEE802.1Qbv implements a time slot and traffic </a:t>
            </a:r>
            <a:r>
              <a:rPr lang="en-US" dirty="0" err="1" smtClean="0"/>
              <a:t>shapping</a:t>
            </a:r>
            <a:r>
              <a:rPr lang="en-US" dirty="0" smtClean="0"/>
              <a:t> mechanism </a:t>
            </a:r>
          </a:p>
          <a:p>
            <a:r>
              <a:rPr lang="en-US" dirty="0" smtClean="0"/>
              <a:t>The problem is not a synchronization problem between the </a:t>
            </a:r>
            <a:r>
              <a:rPr lang="en-US" dirty="0" err="1" smtClean="0"/>
              <a:t>EtherCAT</a:t>
            </a:r>
            <a:r>
              <a:rPr lang="en-US" dirty="0" smtClean="0"/>
              <a:t> and the TSN? Distributed clocks vs GCLs</a:t>
            </a:r>
          </a:p>
          <a:p>
            <a:r>
              <a:rPr lang="en-US" dirty="0" err="1" smtClean="0"/>
              <a:t>Ethercat</a:t>
            </a:r>
            <a:r>
              <a:rPr lang="en-US" dirty="0" smtClean="0"/>
              <a:t> uses TDMA but differs with POWERLINK and </a:t>
            </a:r>
            <a:r>
              <a:rPr lang="en-US" dirty="0" err="1" smtClean="0"/>
              <a:t>Profinet</a:t>
            </a:r>
            <a:r>
              <a:rPr lang="en-US" dirty="0" smtClean="0"/>
              <a:t> IRR, difference rely within the MAC layer Telegram RT vs </a:t>
            </a:r>
            <a:r>
              <a:rPr lang="en-US" dirty="0" err="1" smtClean="0"/>
              <a:t>maibolxes</a:t>
            </a:r>
            <a:r>
              <a:rPr lang="en-US" dirty="0" smtClean="0"/>
              <a:t> NRT</a:t>
            </a:r>
          </a:p>
          <a:p>
            <a:r>
              <a:rPr lang="en-US" dirty="0" smtClean="0"/>
              <a:t>Where does </a:t>
            </a:r>
            <a:r>
              <a:rPr lang="en-US" dirty="0" err="1" smtClean="0"/>
              <a:t>EtherCAT</a:t>
            </a:r>
            <a:r>
              <a:rPr lang="en-US" dirty="0" smtClean="0"/>
              <a:t> live within the OSI model? Is application layer or Network/Transport layer?</a:t>
            </a:r>
          </a:p>
          <a:p>
            <a:r>
              <a:rPr lang="en-US" dirty="0" smtClean="0"/>
              <a:t>What about the PROFINET? If it sticks to ETHERNET, is it easier for it to switch to the new standard?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4</a:t>
            </a:fld>
            <a:endParaRPr lang="en-US"/>
          </a:p>
        </p:txBody>
      </p:sp>
    </p:spTree>
    <p:extLst>
      <p:ext uri="{BB962C8B-B14F-4D97-AF65-F5344CB8AC3E}">
        <p14:creationId xmlns:p14="http://schemas.microsoft.com/office/powerpoint/2010/main" val="182213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Readout of different sensors e.g. IMU (SPI), Encoders (</a:t>
            </a:r>
            <a:r>
              <a:rPr lang="en-US" dirty="0" err="1" smtClean="0"/>
              <a:t>BiSS</a:t>
            </a:r>
            <a:r>
              <a:rPr lang="en-US" dirty="0" smtClean="0"/>
              <a:t>-C),…</a:t>
            </a:r>
          </a:p>
        </p:txBody>
      </p:sp>
      <p:sp>
        <p:nvSpPr>
          <p:cNvPr id="4" name="Slide Number Placeholder 3"/>
          <p:cNvSpPr>
            <a:spLocks noGrp="1"/>
          </p:cNvSpPr>
          <p:nvPr>
            <p:ph type="sldNum" sz="quarter" idx="10"/>
          </p:nvPr>
        </p:nvSpPr>
        <p:spPr/>
        <p:txBody>
          <a:bodyPr/>
          <a:lstStyle/>
          <a:p>
            <a:fld id="{12F676CB-30B1-4750-8B63-A054314F31E1}" type="slidenum">
              <a:rPr lang="en-US" smtClean="0"/>
              <a:t>6</a:t>
            </a:fld>
            <a:endParaRPr lang="en-US"/>
          </a:p>
        </p:txBody>
      </p:sp>
    </p:spTree>
    <p:extLst>
      <p:ext uri="{BB962C8B-B14F-4D97-AF65-F5344CB8AC3E}">
        <p14:creationId xmlns:p14="http://schemas.microsoft.com/office/powerpoint/2010/main" val="124320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Comparison with</a:t>
            </a:r>
            <a:r>
              <a:rPr lang="en-US" baseline="0" dirty="0" smtClean="0"/>
              <a:t> other strategies for reading out data?</a:t>
            </a:r>
            <a:br>
              <a:rPr lang="en-US" baseline="0" dirty="0" smtClean="0"/>
            </a:br>
            <a:r>
              <a:rPr lang="en-US" baseline="0" dirty="0" smtClean="0"/>
              <a:t>Interface different protocols </a:t>
            </a:r>
            <a:r>
              <a:rPr lang="en-US" baseline="0" dirty="0" smtClean="0">
                <a:sym typeface="Wingdings" panose="05000000000000000000" pitchFamily="2" charset="2"/>
              </a:rPr>
              <a:t> for sure it is a tailored solution</a:t>
            </a:r>
          </a:p>
          <a:p>
            <a:pPr lvl="2"/>
            <a:r>
              <a:rPr lang="en-US" baseline="0" dirty="0" smtClean="0">
                <a:sym typeface="Wingdings" panose="05000000000000000000" pitchFamily="2" charset="2"/>
              </a:rPr>
              <a:t>Embedded system --&gt;  kits already developed</a:t>
            </a:r>
          </a:p>
          <a:p>
            <a:pPr lvl="2"/>
            <a:r>
              <a:rPr lang="en-US" baseline="0" dirty="0" smtClean="0">
                <a:sym typeface="Wingdings" panose="05000000000000000000" pitchFamily="2" charset="2"/>
              </a:rPr>
              <a:t>Why is it not vendor solution but tailored programmed  Because of the Know-How and design experience</a:t>
            </a:r>
          </a:p>
          <a:p>
            <a:pPr lvl="2"/>
            <a:endParaRPr lang="en-US" baseline="0" dirty="0" smtClean="0">
              <a:sym typeface="Wingdings" panose="05000000000000000000" pitchFamily="2" charset="2"/>
            </a:endParaRPr>
          </a:p>
          <a:p>
            <a:pPr lvl="2"/>
            <a:r>
              <a:rPr lang="en-US" baseline="0" dirty="0" smtClean="0">
                <a:sym typeface="Wingdings" panose="05000000000000000000" pitchFamily="2" charset="2"/>
              </a:rPr>
              <a:t>Why is it not compatible with </a:t>
            </a:r>
            <a:r>
              <a:rPr lang="en-US" baseline="0" dirty="0" err="1" smtClean="0">
                <a:sym typeface="Wingdings" panose="05000000000000000000" pitchFamily="2" charset="2"/>
              </a:rPr>
              <a:t>Profinet</a:t>
            </a:r>
            <a:r>
              <a:rPr lang="en-US" baseline="0" dirty="0" smtClean="0">
                <a:sym typeface="Wingdings" panose="05000000000000000000" pitchFamily="2" charset="2"/>
              </a:rPr>
              <a:t> or CAN?</a:t>
            </a:r>
          </a:p>
          <a:p>
            <a:pPr marL="1143000" lvl="2" indent="-228600">
              <a:buAutoNum type="arabicPeriod"/>
            </a:pPr>
            <a:r>
              <a:rPr lang="en-US" baseline="0" dirty="0" smtClean="0">
                <a:sym typeface="Wingdings" panose="05000000000000000000" pitchFamily="2" charset="2"/>
              </a:rPr>
              <a:t>Due to the given compatibility of the Robot ETHERCAT-CAN</a:t>
            </a:r>
          </a:p>
          <a:p>
            <a:pPr marL="1143000" lvl="2" indent="-228600">
              <a:buAutoNum type="arabicPeriod"/>
            </a:pPr>
            <a:r>
              <a:rPr lang="en-US" baseline="0" dirty="0" err="1" smtClean="0">
                <a:sym typeface="Wingdings" panose="05000000000000000000" pitchFamily="2" charset="2"/>
              </a:rPr>
              <a:t>EtherCAT</a:t>
            </a:r>
            <a:r>
              <a:rPr lang="en-US" baseline="0" dirty="0" smtClean="0">
                <a:sym typeface="Wingdings" panose="05000000000000000000" pitchFamily="2" charset="2"/>
              </a:rPr>
              <a:t> is considered within the upcoming TSN Industrial Profile – CAN?</a:t>
            </a:r>
          </a:p>
          <a:p>
            <a:pPr marL="1143000" lvl="2" indent="-228600">
              <a:buAutoNum type="arabicPeriod"/>
            </a:pPr>
            <a:r>
              <a:rPr lang="en-US" baseline="0" dirty="0" smtClean="0">
                <a:sym typeface="Wingdings" panose="05000000000000000000" pitchFamily="2" charset="2"/>
              </a:rPr>
              <a:t>CAN is so far not compatible with the TSN?</a:t>
            </a:r>
          </a:p>
          <a:p>
            <a:pPr marL="1143000" lvl="2" indent="-228600">
              <a:buAutoNum type="arabicPeriod"/>
            </a:pPr>
            <a:r>
              <a:rPr lang="en-US" baseline="0" dirty="0" smtClean="0">
                <a:sym typeface="Wingdings" panose="05000000000000000000" pitchFamily="2" charset="2"/>
              </a:rPr>
              <a:t>Personal experience (advantages </a:t>
            </a:r>
            <a:r>
              <a:rPr lang="en-US" baseline="0" dirty="0" err="1" smtClean="0">
                <a:sym typeface="Wingdings" panose="05000000000000000000" pitchFamily="2" charset="2"/>
              </a:rPr>
              <a:t>STvsMicrochip</a:t>
            </a:r>
            <a:r>
              <a:rPr lang="en-US" baseline="0" dirty="0" smtClean="0">
                <a:sym typeface="Wingdings" panose="05000000000000000000" pitchFamily="2" charset="2"/>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12F676CB-30B1-4750-8B63-A054314F31E1}" type="slidenum">
              <a:rPr lang="en-US" smtClean="0"/>
              <a:t>7</a:t>
            </a:fld>
            <a:endParaRPr lang="en-US"/>
          </a:p>
        </p:txBody>
      </p:sp>
    </p:spTree>
    <p:extLst>
      <p:ext uri="{BB962C8B-B14F-4D97-AF65-F5344CB8AC3E}">
        <p14:creationId xmlns:p14="http://schemas.microsoft.com/office/powerpoint/2010/main" val="67842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9" name="Parallelogramm 8"/>
          <p:cNvSpPr/>
          <p:nvPr/>
        </p:nvSpPr>
        <p:spPr>
          <a:xfrm>
            <a:off x="5102230" y="4982651"/>
            <a:ext cx="6696744" cy="72008"/>
          </a:xfrm>
          <a:prstGeom prst="parallelogram">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winkliges Dreieck 5"/>
          <p:cNvSpPr>
            <a:spLocks noChangeAspect="1"/>
          </p:cNvSpPr>
          <p:nvPr/>
        </p:nvSpPr>
        <p:spPr>
          <a:xfrm rot="5400000">
            <a:off x="142279" y="0"/>
            <a:ext cx="6552000" cy="655200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winkliges Dreieck 4"/>
          <p:cNvSpPr>
            <a:spLocks/>
          </p:cNvSpPr>
          <p:nvPr/>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umsplatzhalter 6"/>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
        <p:nvSpPr>
          <p:cNvPr id="8" name="Parallelogramm 7"/>
          <p:cNvSpPr/>
          <p:nvPr/>
        </p:nvSpPr>
        <p:spPr>
          <a:xfrm>
            <a:off x="5030222" y="4951231"/>
            <a:ext cx="6696744" cy="7200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el 1"/>
          <p:cNvSpPr>
            <a:spLocks noGrp="1"/>
          </p:cNvSpPr>
          <p:nvPr>
            <p:ph type="title" hasCustomPrompt="1"/>
          </p:nvPr>
        </p:nvSpPr>
        <p:spPr>
          <a:xfrm>
            <a:off x="5057323" y="4422287"/>
            <a:ext cx="6726690" cy="568309"/>
          </a:xfrm>
          <a:prstGeom prst="rect">
            <a:avLst/>
          </a:prstGeom>
        </p:spPr>
        <p:txBody>
          <a:bodyPr/>
          <a:lstStyle>
            <a:lvl1pPr algn="l">
              <a:defRPr sz="2800" b="0" baseline="0">
                <a:latin typeface="+mj-lt"/>
              </a:defRPr>
            </a:lvl1pPr>
          </a:lstStyle>
          <a:p>
            <a:r>
              <a:rPr lang="en-US" noProof="0" dirty="0"/>
              <a:t>Klick for Editing Master</a:t>
            </a:r>
          </a:p>
        </p:txBody>
      </p:sp>
      <p:pic>
        <p:nvPicPr>
          <p:cNvPr id="14" name="Grafik 13">
            <a:extLst>
              <a:ext uri="{FF2B5EF4-FFF2-40B4-BE49-F238E27FC236}">
                <a16:creationId xmlns:a16="http://schemas.microsoft.com/office/drawing/2014/main" xmlns="" id="{FE4FD56A-95B2-48F8-A6BD-81646B8EB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2" y="281545"/>
            <a:ext cx="3965786" cy="576000"/>
          </a:xfrm>
          <a:prstGeom prst="rect">
            <a:avLst/>
          </a:prstGeom>
        </p:spPr>
      </p:pic>
    </p:spTree>
    <p:extLst>
      <p:ext uri="{BB962C8B-B14F-4D97-AF65-F5344CB8AC3E}">
        <p14:creationId xmlns:p14="http://schemas.microsoft.com/office/powerpoint/2010/main" val="343327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Benutzerdefiniertes Layout">
    <p:spTree>
      <p:nvGrpSpPr>
        <p:cNvPr id="1" name=""/>
        <p:cNvGrpSpPr/>
        <p:nvPr/>
      </p:nvGrpSpPr>
      <p:grpSpPr>
        <a:xfrm>
          <a:off x="0" y="0"/>
          <a:ext cx="0" cy="0"/>
          <a:chOff x="0" y="0"/>
          <a:chExt cx="0" cy="0"/>
        </a:xfrm>
      </p:grpSpPr>
      <p:pic>
        <p:nvPicPr>
          <p:cNvPr id="7" name="Picture 2" descr="https://0.rc.xiniu.com/g2/M00/22/7B/CgAGfFx9B9eADIOQAARGriAtAXY715.jpg">
            <a:extLst>
              <a:ext uri="{FF2B5EF4-FFF2-40B4-BE49-F238E27FC236}">
                <a16:creationId xmlns:a16="http://schemas.microsoft.com/office/drawing/2014/main" xmlns="" id="{D1B7E5D8-7B36-47CC-B041-639196503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00" r="16914"/>
          <a:stretch/>
        </p:blipFill>
        <p:spPr bwMode="auto">
          <a:xfrm flipH="1">
            <a:off x="0" y="0"/>
            <a:ext cx="12197425"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xmlns="" id="{A844B387-6D8D-4347-997F-7AEC694007DF}"/>
              </a:ext>
            </a:extLst>
          </p:cNvPr>
          <p:cNvPicPr>
            <a:picLocks noChangeAspect="1"/>
          </p:cNvPicPr>
          <p:nvPr/>
        </p:nvPicPr>
        <p:blipFill rotWithShape="1">
          <a:blip r:embed="rId3">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9" name="Datumsplatzhalter 6">
            <a:extLst>
              <a:ext uri="{FF2B5EF4-FFF2-40B4-BE49-F238E27FC236}">
                <a16:creationId xmlns:a16="http://schemas.microsoft.com/office/drawing/2014/main" xmlns="" id="{AA716F8C-BD59-4CA2-A275-BF7945CE0D0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9526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grpSp>
        <p:nvGrpSpPr>
          <p:cNvPr id="11" name="Gruppieren 10"/>
          <p:cNvGrpSpPr/>
          <p:nvPr/>
        </p:nvGrpSpPr>
        <p:grpSpPr>
          <a:xfrm rot="10800000">
            <a:off x="0" y="-4679410"/>
            <a:ext cx="12191999" cy="11545647"/>
            <a:chOff x="-1721" y="0"/>
            <a:chExt cx="6587897" cy="6480000"/>
          </a:xfrm>
        </p:grpSpPr>
        <p:sp>
          <p:nvSpPr>
            <p:cNvPr id="12" name="Rechtwinkliges Dreieck 11"/>
            <p:cNvSpPr>
              <a:spLocks noChangeAspect="1"/>
            </p:cNvSpPr>
            <p:nvPr userDrawn="1"/>
          </p:nvSpPr>
          <p:spPr>
            <a:xfrm rot="5400000">
              <a:off x="2813556" y="939"/>
              <a:ext cx="3772619" cy="377262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winkliges Dreieck 12"/>
            <p:cNvSpPr>
              <a:spLocks/>
            </p:cNvSpPr>
            <p:nvPr userDrawn="1"/>
          </p:nvSpPr>
          <p:spPr>
            <a:xfrm rot="5400000">
              <a:off x="-1721" y="0"/>
              <a:ext cx="6480000" cy="6480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hteck 15"/>
          <p:cNvSpPr/>
          <p:nvPr/>
        </p:nvSpPr>
        <p:spPr>
          <a:xfrm>
            <a:off x="6023992" y="-4689460"/>
            <a:ext cx="6168007" cy="467941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el 1"/>
          <p:cNvSpPr>
            <a:spLocks noGrp="1"/>
          </p:cNvSpPr>
          <p:nvPr>
            <p:ph type="title" hasCustomPrompt="1"/>
          </p:nvPr>
        </p:nvSpPr>
        <p:spPr>
          <a:xfrm>
            <a:off x="5057323" y="4422287"/>
            <a:ext cx="6726690" cy="568309"/>
          </a:xfrm>
          <a:prstGeom prst="rect">
            <a:avLst/>
          </a:prstGeom>
        </p:spPr>
        <p:txBody>
          <a:bodyPr/>
          <a:lstStyle>
            <a:lvl1pPr algn="l">
              <a:defRPr sz="2800" b="0" baseline="0">
                <a:solidFill>
                  <a:schemeClr val="bg1"/>
                </a:solidFill>
                <a:latin typeface="+mj-lt"/>
              </a:defRPr>
            </a:lvl1pPr>
          </a:lstStyle>
          <a:p>
            <a:r>
              <a:rPr lang="en-US" noProof="0" dirty="0"/>
              <a:t>Klick for Editing Master</a:t>
            </a:r>
          </a:p>
        </p:txBody>
      </p:sp>
      <p:pic>
        <p:nvPicPr>
          <p:cNvPr id="15" name="Grafik 14">
            <a:extLst>
              <a:ext uri="{FF2B5EF4-FFF2-40B4-BE49-F238E27FC236}">
                <a16:creationId xmlns:a16="http://schemas.microsoft.com/office/drawing/2014/main" xmlns="" id="{4661BA5D-FB2C-433E-A123-56F39143C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9" name="Datumsplatzhalter 6">
            <a:extLst>
              <a:ext uri="{FF2B5EF4-FFF2-40B4-BE49-F238E27FC236}">
                <a16:creationId xmlns:a16="http://schemas.microsoft.com/office/drawing/2014/main" xmlns="" id="{F2B04C8A-06B6-4948-8FDC-08C213F2EFE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391932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p:cNvSpPr txBox="1"/>
          <p:nvPr/>
        </p:nvSpPr>
        <p:spPr>
          <a:xfrm>
            <a:off x="407987" y="1905252"/>
            <a:ext cx="11376025" cy="1739772"/>
          </a:xfrm>
          <a:prstGeom prst="rect">
            <a:avLst/>
          </a:prstGeom>
          <a:noFill/>
        </p:spPr>
        <p:txBody>
          <a:bodyPr wrap="square" rtlCol="0">
            <a:spAutoFit/>
          </a:bodyPr>
          <a:lstStyle/>
          <a:p>
            <a:pPr algn="just">
              <a:lnSpc>
                <a:spcPct val="130000"/>
              </a:lnSpc>
            </a:pPr>
            <a:r>
              <a:rPr lang="de-DE" sz="1400" dirty="0">
                <a:solidFill>
                  <a:schemeClr val="accent6"/>
                </a:solidFill>
              </a:rPr>
              <a:t>Dieses Dokument und alle darin enthaltenen Informationen sind das alleinige Eigentum von HAN‘S ROBOT GERMANY. Die Zustellung dieses Dokumentes oder die Offenlegung seines Inhalts begründen keine Rechte am geistigen Eigentum. Dieses Dokument darf ohne die ausdrückliche schriftliche Genehmigung von HAN‘S ROBOT GERMANY nicht vervielfältigt oder einem Dritten gegenüber enthüllt werden. Dieses Dokument und sein Inhalt dürfen nur zu bestimmungsgemäßen Zwecken verwendet werden. Die in diesem Dokument gemachten Aussagen stellen kein Angebot dar. Sie wurden auf der Grundlage der aufgeführten Annahmen und in gutem Glauben gemacht. Wenn die zugehörigen Begründungen für diese Aussagen nicht angegeben sind, ist HAN‘S ROBOT GERMANY gern bereit, deren Grundlage zu erläutern.</a:t>
            </a:r>
          </a:p>
        </p:txBody>
      </p:sp>
      <p:sp>
        <p:nvSpPr>
          <p:cNvPr id="8" name="Textfeld 7"/>
          <p:cNvSpPr txBox="1"/>
          <p:nvPr/>
        </p:nvSpPr>
        <p:spPr>
          <a:xfrm>
            <a:off x="407987" y="4212906"/>
            <a:ext cx="11376025" cy="1459695"/>
          </a:xfrm>
          <a:prstGeom prst="rect">
            <a:avLst/>
          </a:prstGeom>
          <a:noFill/>
        </p:spPr>
        <p:txBody>
          <a:bodyPr wrap="square" rtlCol="0">
            <a:spAutoFit/>
          </a:bodyPr>
          <a:lstStyle/>
          <a:p>
            <a:pPr algn="just">
              <a:lnSpc>
                <a:spcPct val="130000"/>
              </a:lnSpc>
            </a:pPr>
            <a:r>
              <a:rPr lang="en-US" sz="1400" dirty="0">
                <a:solidFill>
                  <a:schemeClr val="accent6"/>
                </a:solidFill>
              </a:rPr>
              <a:t>This document and all information contained herein is the sole property of </a:t>
            </a:r>
            <a:r>
              <a:rPr lang="de-DE" sz="1400" dirty="0">
                <a:solidFill>
                  <a:schemeClr val="accent6"/>
                </a:solidFill>
              </a:rPr>
              <a:t>HAN‘S ROBOT GERMANY</a:t>
            </a:r>
            <a:r>
              <a:rPr lang="en-US" sz="1400" dirty="0">
                <a:solidFill>
                  <a:schemeClr val="accent6"/>
                </a:solidFill>
              </a:rPr>
              <a:t>. No intellectual property rights are granted by the delivery of this document or the disclosure of its content. This document shall not be reproduced or disclosed to a third party without the express written consent of </a:t>
            </a:r>
            <a:r>
              <a:rPr lang="de-DE" sz="1400" dirty="0">
                <a:solidFill>
                  <a:schemeClr val="accent6"/>
                </a:solidFill>
              </a:rPr>
              <a:t>HAN‘S ROBOT GERMANY</a:t>
            </a:r>
            <a:r>
              <a:rPr lang="en-US" sz="1400" dirty="0">
                <a:solidFill>
                  <a:schemeClr val="accent6"/>
                </a:solidFill>
              </a:rPr>
              <a:t>. This document and its content shall not be used for any purpose other than that for which it is supplied. The statements made herein do not constitute an offer. They are based on the mentioned assumptions and are expressed in good faith. Where the supporting grounds for these statements are not shown, </a:t>
            </a:r>
            <a:r>
              <a:rPr lang="de-DE" sz="1400" dirty="0">
                <a:solidFill>
                  <a:schemeClr val="accent6"/>
                </a:solidFill>
              </a:rPr>
              <a:t>HAN‘S ROBOT GERMANY </a:t>
            </a:r>
            <a:r>
              <a:rPr lang="en-US" sz="1400" dirty="0">
                <a:solidFill>
                  <a:schemeClr val="accent6"/>
                </a:solidFill>
              </a:rPr>
              <a:t>will be pleased to explain the basis thereof.</a:t>
            </a:r>
            <a:endParaRPr lang="de-DE" sz="1400" dirty="0">
              <a:solidFill>
                <a:schemeClr val="accent6"/>
              </a:solidFill>
            </a:endParaRPr>
          </a:p>
        </p:txBody>
      </p:sp>
      <p:sp>
        <p:nvSpPr>
          <p:cNvPr id="9" name="Textfeld 8"/>
          <p:cNvSpPr txBox="1"/>
          <p:nvPr/>
        </p:nvSpPr>
        <p:spPr>
          <a:xfrm>
            <a:off x="407988" y="333375"/>
            <a:ext cx="8390774" cy="1015663"/>
          </a:xfrm>
          <a:prstGeom prst="rect">
            <a:avLst/>
          </a:prstGeom>
          <a:noFill/>
        </p:spPr>
        <p:txBody>
          <a:bodyPr wrap="square" rtlCol="0">
            <a:spAutoFit/>
          </a:bodyPr>
          <a:lstStyle/>
          <a:p>
            <a:pPr algn="l"/>
            <a:r>
              <a:rPr lang="en-US" sz="2000" dirty="0">
                <a:solidFill>
                  <a:schemeClr val="accent6"/>
                </a:solidFill>
              </a:rPr>
              <a:t>© by HAN‘S ROBOT GERMANY</a:t>
            </a:r>
            <a:br>
              <a:rPr lang="en-US" sz="2000" dirty="0">
                <a:solidFill>
                  <a:schemeClr val="accent6"/>
                </a:solidFill>
              </a:rPr>
            </a:br>
            <a:r>
              <a:rPr lang="en-US" sz="2000" dirty="0">
                <a:solidFill>
                  <a:schemeClr val="accent6"/>
                </a:solidFill>
              </a:rPr>
              <a:t>All Rights reserved.</a:t>
            </a:r>
            <a:br>
              <a:rPr lang="en-US" sz="2000" dirty="0">
                <a:solidFill>
                  <a:schemeClr val="accent6"/>
                </a:solidFill>
              </a:rPr>
            </a:br>
            <a:r>
              <a:rPr lang="en-US" sz="2000" dirty="0">
                <a:solidFill>
                  <a:schemeClr val="accent6"/>
                </a:solidFill>
              </a:rPr>
              <a:t>Confidential and proprietary document.</a:t>
            </a:r>
            <a:endParaRPr lang="de-DE" sz="2000" dirty="0">
              <a:solidFill>
                <a:schemeClr val="accent6"/>
              </a:solidFill>
            </a:endParaRPr>
          </a:p>
        </p:txBody>
      </p:sp>
      <p:pic>
        <p:nvPicPr>
          <p:cNvPr id="10" name="Grafik 9">
            <a:extLst>
              <a:ext uri="{FF2B5EF4-FFF2-40B4-BE49-F238E27FC236}">
                <a16:creationId xmlns:a16="http://schemas.microsoft.com/office/drawing/2014/main" xmlns="" id="{059313A6-DA11-430F-B21D-FC67113CF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844" y="281545"/>
            <a:ext cx="3965784" cy="576000"/>
          </a:xfrm>
          <a:prstGeom prst="rect">
            <a:avLst/>
          </a:prstGeom>
        </p:spPr>
      </p:pic>
      <p:sp>
        <p:nvSpPr>
          <p:cNvPr id="11" name="Datumsplatzhalter 6">
            <a:extLst>
              <a:ext uri="{FF2B5EF4-FFF2-40B4-BE49-F238E27FC236}">
                <a16:creationId xmlns:a16="http://schemas.microsoft.com/office/drawing/2014/main" xmlns="" id="{4451F859-2A21-401F-9A0D-1DAED1E2368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34123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smtClean="0"/>
              <a:t>hola</a:t>
            </a:r>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2966216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smtClean="0"/>
              <a:t>hola</a:t>
            </a:r>
            <a:endParaRPr lang="en-US"/>
          </a:p>
        </p:txBody>
      </p:sp>
      <p:sp>
        <p:nvSpPr>
          <p:cNvPr id="6" name="Slide Number Placeholder 5"/>
          <p:cNvSpPr>
            <a:spLocks noGrp="1"/>
          </p:cNvSpPr>
          <p:nvPr>
            <p:ph type="sldNum" sz="quarter" idx="12"/>
          </p:nvPr>
        </p:nvSpPr>
        <p:spPr>
          <a:xfrm>
            <a:off x="9900458" y="6459785"/>
            <a:ext cx="1312025" cy="365125"/>
          </a:xfrm>
          <a:prstGeom prst="rect">
            <a:avLst/>
          </a:prstGeom>
        </p:spPr>
        <p:txBody>
          <a:bodyPr/>
          <a:lstStyle/>
          <a:p>
            <a:fld id="{762716CC-9EAA-40BB-935E-C15E83DD3B67}" type="slidenum">
              <a:rPr lang="en-US" smtClean="0"/>
              <a:t>‹#›</a:t>
            </a:fld>
            <a:endParaRPr lang="en-US"/>
          </a:p>
        </p:txBody>
      </p:sp>
    </p:spTree>
    <p:extLst>
      <p:ext uri="{BB962C8B-B14F-4D97-AF65-F5344CB8AC3E}">
        <p14:creationId xmlns:p14="http://schemas.microsoft.com/office/powerpoint/2010/main" val="310174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Plai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23845" y="333375"/>
            <a:ext cx="10280668" cy="471587"/>
          </a:xfrm>
          <a:prstGeom prst="rect">
            <a:avLst/>
          </a:prstGeom>
        </p:spPr>
        <p:txBody>
          <a:bodyPr/>
          <a:lstStyle>
            <a:lvl1pPr algn="l">
              <a:defRPr sz="2400" b="0">
                <a:latin typeface="+mj-lt"/>
              </a:defRPr>
            </a:lvl1pPr>
          </a:lstStyle>
          <a:p>
            <a:r>
              <a:rPr lang="en-US" noProof="0" dirty="0"/>
              <a:t>Klick for Editing Master</a:t>
            </a:r>
          </a:p>
        </p:txBody>
      </p:sp>
      <p:sp>
        <p:nvSpPr>
          <p:cNvPr id="7" name="Textplatzhalter 6"/>
          <p:cNvSpPr>
            <a:spLocks noGrp="1"/>
          </p:cNvSpPr>
          <p:nvPr>
            <p:ph type="body" sz="quarter" idx="10" hasCustomPrompt="1"/>
          </p:nvPr>
        </p:nvSpPr>
        <p:spPr>
          <a:xfrm>
            <a:off x="423844" y="1268139"/>
            <a:ext cx="1136016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xmlns="" id="{6555EF67-688C-4AB0-8C1F-159C9F947DB9}"/>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xmlns="" id="{C4CBDC0E-B37C-4A0A-85B2-9DA510E9FABA}"/>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411203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Half Right">
    <p:spTree>
      <p:nvGrpSpPr>
        <p:cNvPr id="1" name=""/>
        <p:cNvGrpSpPr/>
        <p:nvPr/>
      </p:nvGrpSpPr>
      <p:grpSpPr>
        <a:xfrm>
          <a:off x="0" y="0"/>
          <a:ext cx="0" cy="0"/>
          <a:chOff x="0" y="0"/>
          <a:chExt cx="0" cy="0"/>
        </a:xfrm>
      </p:grpSpPr>
      <p:sp>
        <p:nvSpPr>
          <p:cNvPr id="3" name="Rechteck 2"/>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xmlns="" id="{3B22A5A3-E1B5-43B6-81AF-5A9697CDF1FC}"/>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xmlns="" id="{E353A0C2-D782-4FF1-A0E1-140A847C1F8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76767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Half Left">
    <p:spTree>
      <p:nvGrpSpPr>
        <p:cNvPr id="1" name=""/>
        <p:cNvGrpSpPr/>
        <p:nvPr/>
      </p:nvGrpSpPr>
      <p:grpSpPr>
        <a:xfrm>
          <a:off x="0" y="0"/>
          <a:ext cx="0" cy="0"/>
          <a:chOff x="0" y="0"/>
          <a:chExt cx="0" cy="0"/>
        </a:xfrm>
      </p:grpSpPr>
      <p:sp>
        <p:nvSpPr>
          <p:cNvPr id="3" name="Rechteck 2"/>
          <p:cNvSpPr/>
          <p:nvPr/>
        </p:nvSpPr>
        <p:spPr>
          <a:xfrm>
            <a:off x="34"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tel 1"/>
          <p:cNvSpPr>
            <a:spLocks noGrp="1"/>
          </p:cNvSpPr>
          <p:nvPr>
            <p:ph type="title" hasCustomPrompt="1"/>
          </p:nvPr>
        </p:nvSpPr>
        <p:spPr>
          <a:xfrm>
            <a:off x="423845" y="333375"/>
            <a:ext cx="5672155"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4"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5"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tx1"/>
                </a:solidFill>
              </a:defRPr>
            </a:lvl1pPr>
            <a:lvl2pPr marL="742950" indent="-285750">
              <a:buFont typeface="Calibri Light" panose="020F0302020204030204" pitchFamily="34" charset="0"/>
              <a:buChar char="»"/>
              <a:defRPr sz="1600" baseline="0">
                <a:solidFill>
                  <a:schemeClr val="tx1"/>
                </a:solidFill>
              </a:defRPr>
            </a:lvl2pPr>
            <a:lvl3pPr marL="1143000" indent="-228600">
              <a:buFont typeface="Calibri Light" panose="020F0302020204030204" pitchFamily="34" charset="0"/>
              <a:buChar char="»"/>
              <a:defRPr sz="1600">
                <a:solidFill>
                  <a:schemeClr val="tx1"/>
                </a:solidFill>
              </a:defRPr>
            </a:lvl3pPr>
            <a:lvl4pPr marL="1600200" indent="-228600">
              <a:buFont typeface="Calibri Light" panose="020F0302020204030204" pitchFamily="34" charset="0"/>
              <a:buChar char="»"/>
              <a:defRPr sz="1600">
                <a:solidFill>
                  <a:schemeClr val="tx1"/>
                </a:solidFill>
              </a:defRPr>
            </a:lvl4pPr>
            <a:lvl5pPr marL="2057400" indent="-228600">
              <a:buFont typeface="Calibri Light" panose="020F0302020204030204" pitchFamily="34" charset="0"/>
              <a:buChar char="»"/>
              <a:defRPr sz="1600">
                <a:solidFill>
                  <a:schemeClr val="tx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8" name="Grafik 7">
            <a:extLst>
              <a:ext uri="{FF2B5EF4-FFF2-40B4-BE49-F238E27FC236}">
                <a16:creationId xmlns:a16="http://schemas.microsoft.com/office/drawing/2014/main" xmlns="" id="{2D7CC0DC-9C35-42B1-A520-352DE2D67241}"/>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9" name="Datumsplatzhalter 6">
            <a:extLst>
              <a:ext uri="{FF2B5EF4-FFF2-40B4-BE49-F238E27FC236}">
                <a16:creationId xmlns:a16="http://schemas.microsoft.com/office/drawing/2014/main" xmlns="" id="{891F6DCC-DEB7-4D5D-B619-2BF7416B833D}"/>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41140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Third Right">
    <p:spTree>
      <p:nvGrpSpPr>
        <p:cNvPr id="1" name=""/>
        <p:cNvGrpSpPr/>
        <p:nvPr/>
      </p:nvGrpSpPr>
      <p:grpSpPr>
        <a:xfrm>
          <a:off x="0" y="0"/>
          <a:ext cx="0" cy="0"/>
          <a:chOff x="0" y="0"/>
          <a:chExt cx="0" cy="0"/>
        </a:xfrm>
      </p:grpSpPr>
      <p:sp>
        <p:nvSpPr>
          <p:cNvPr id="3" name="Rechteck 2"/>
          <p:cNvSpPr/>
          <p:nvPr/>
        </p:nvSpPr>
        <p:spPr>
          <a:xfrm>
            <a:off x="8256240" y="0"/>
            <a:ext cx="393576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xmlns="" id="{618EA41E-8688-458F-86A8-C8E7637FABB0}"/>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xmlns="" id="{D38F2BB0-FEBC-43B7-A8C1-C0DB2D495593}"/>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65224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Slide Third Right">
    <p:spTree>
      <p:nvGrpSpPr>
        <p:cNvPr id="1" name=""/>
        <p:cNvGrpSpPr/>
        <p:nvPr/>
      </p:nvGrpSpPr>
      <p:grpSpPr>
        <a:xfrm>
          <a:off x="0" y="0"/>
          <a:ext cx="0" cy="0"/>
          <a:chOff x="0" y="0"/>
          <a:chExt cx="0" cy="0"/>
        </a:xfrm>
      </p:grpSpPr>
      <p:sp>
        <p:nvSpPr>
          <p:cNvPr id="3" name="Rechteck 2"/>
          <p:cNvSpPr/>
          <p:nvPr/>
        </p:nvSpPr>
        <p:spPr>
          <a:xfrm>
            <a:off x="9192344" y="0"/>
            <a:ext cx="2999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7688380"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xmlns="" id="{A4457591-FBA6-4931-BB3A-0932F7CAE012}"/>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7" name="Datumsplatzhalter 6">
            <a:extLst>
              <a:ext uri="{FF2B5EF4-FFF2-40B4-BE49-F238E27FC236}">
                <a16:creationId xmlns:a16="http://schemas.microsoft.com/office/drawing/2014/main" xmlns="" id="{946F5F84-231A-4666-B8C1-00F47F5987C5}"/>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89381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Third Right">
    <p:spTree>
      <p:nvGrpSpPr>
        <p:cNvPr id="1" name=""/>
        <p:cNvGrpSpPr/>
        <p:nvPr/>
      </p:nvGrpSpPr>
      <p:grpSpPr>
        <a:xfrm>
          <a:off x="0" y="0"/>
          <a:ext cx="0" cy="0"/>
          <a:chOff x="0" y="0"/>
          <a:chExt cx="0" cy="0"/>
        </a:xfrm>
      </p:grpSpPr>
      <p:sp>
        <p:nvSpPr>
          <p:cNvPr id="3" name="Rechteck 2"/>
          <p:cNvSpPr/>
          <p:nvPr/>
        </p:nvSpPr>
        <p:spPr>
          <a:xfrm>
            <a:off x="0" y="3429000"/>
            <a:ext cx="1219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el 1"/>
          <p:cNvSpPr>
            <a:spLocks noGrp="1"/>
          </p:cNvSpPr>
          <p:nvPr>
            <p:ph type="title" hasCustomPrompt="1"/>
          </p:nvPr>
        </p:nvSpPr>
        <p:spPr>
          <a:xfrm>
            <a:off x="423845" y="333375"/>
            <a:ext cx="7832394" cy="471587"/>
          </a:xfrm>
          <a:prstGeom prst="rect">
            <a:avLst/>
          </a:prstGeom>
        </p:spPr>
        <p:txBody>
          <a:bodyPr/>
          <a:lstStyle>
            <a:lvl1pPr algn="l">
              <a:defRPr sz="2400" b="0">
                <a:latin typeface="+mj-lt"/>
              </a:defRPr>
            </a:lvl1pPr>
          </a:lstStyle>
          <a:p>
            <a:r>
              <a:rPr lang="en-US" noProof="0" dirty="0"/>
              <a:t>Klick for Editing Master</a:t>
            </a:r>
          </a:p>
        </p:txBody>
      </p:sp>
      <p:sp>
        <p:nvSpPr>
          <p:cNvPr id="10" name="Textplatzhalter 6"/>
          <p:cNvSpPr>
            <a:spLocks noGrp="1"/>
          </p:cNvSpPr>
          <p:nvPr>
            <p:ph type="body" sz="quarter" idx="10" hasCustomPrompt="1"/>
          </p:nvPr>
        </p:nvSpPr>
        <p:spPr>
          <a:xfrm>
            <a:off x="423845" y="1268139"/>
            <a:ext cx="11360168" cy="2160861"/>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9" name="Grafik 8">
            <a:extLst>
              <a:ext uri="{FF2B5EF4-FFF2-40B4-BE49-F238E27FC236}">
                <a16:creationId xmlns:a16="http://schemas.microsoft.com/office/drawing/2014/main" xmlns="" id="{E9A1C32A-1F16-4EF6-BD03-E6B3D07A1B88}"/>
              </a:ext>
            </a:extLst>
          </p:cNvPr>
          <p:cNvPicPr>
            <a:picLocks noChangeAspect="1"/>
          </p:cNvPicPr>
          <p:nvPr/>
        </p:nvPicPr>
        <p:blipFill rotWithShape="1">
          <a:blip r:embed="rId2">
            <a:extLst>
              <a:ext uri="{28A0092B-C50C-407E-A947-70E740481C1C}">
                <a14:useLocalDpi xmlns:a14="http://schemas.microsoft.com/office/drawing/2010/main" val="0"/>
              </a:ext>
            </a:extLst>
          </a:blip>
          <a:srcRect l="84566"/>
          <a:stretch/>
        </p:blipFill>
        <p:spPr>
          <a:xfrm>
            <a:off x="11136560" y="281545"/>
            <a:ext cx="612068" cy="576000"/>
          </a:xfrm>
          <a:prstGeom prst="rect">
            <a:avLst/>
          </a:prstGeom>
        </p:spPr>
      </p:pic>
      <p:sp>
        <p:nvSpPr>
          <p:cNvPr id="7" name="Datumsplatzhalter 6">
            <a:extLst>
              <a:ext uri="{FF2B5EF4-FFF2-40B4-BE49-F238E27FC236}">
                <a16:creationId xmlns:a16="http://schemas.microsoft.com/office/drawing/2014/main" xmlns="" id="{C48E73F7-651D-4010-976D-E4BE5FAFCC34}"/>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67107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enutzerdefiniertes Layout">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el 1"/>
          <p:cNvSpPr>
            <a:spLocks noGrp="1"/>
          </p:cNvSpPr>
          <p:nvPr>
            <p:ph type="title" hasCustomPrompt="1"/>
          </p:nvPr>
        </p:nvSpPr>
        <p:spPr>
          <a:xfrm>
            <a:off x="423845" y="333375"/>
            <a:ext cx="10303507" cy="471587"/>
          </a:xfrm>
          <a:prstGeom prst="rect">
            <a:avLst/>
          </a:prstGeom>
        </p:spPr>
        <p:txBody>
          <a:bodyPr/>
          <a:lstStyle>
            <a:lvl1pPr algn="l">
              <a:defRPr sz="2400" b="0">
                <a:solidFill>
                  <a:schemeClr val="bg1"/>
                </a:solidFill>
                <a:latin typeface="+mj-lt"/>
              </a:defRPr>
            </a:lvl1pPr>
          </a:lstStyle>
          <a:p>
            <a:r>
              <a:rPr lang="en-US" noProof="0" dirty="0"/>
              <a:t>Klick for Editing Master</a:t>
            </a:r>
          </a:p>
        </p:txBody>
      </p:sp>
      <p:sp>
        <p:nvSpPr>
          <p:cNvPr id="12" name="Textplatzhalter 6"/>
          <p:cNvSpPr>
            <a:spLocks noGrp="1"/>
          </p:cNvSpPr>
          <p:nvPr>
            <p:ph type="body" sz="quarter" idx="10" hasCustomPrompt="1"/>
          </p:nvPr>
        </p:nvSpPr>
        <p:spPr>
          <a:xfrm>
            <a:off x="423845" y="1268139"/>
            <a:ext cx="1135894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7" name="Grafik 6">
            <a:extLst>
              <a:ext uri="{FF2B5EF4-FFF2-40B4-BE49-F238E27FC236}">
                <a16:creationId xmlns:a16="http://schemas.microsoft.com/office/drawing/2014/main" xmlns="" id="{64BB044B-454D-4BA4-958D-EAAD79B86F9E}"/>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8" name="Datumsplatzhalter 6">
            <a:extLst>
              <a:ext uri="{FF2B5EF4-FFF2-40B4-BE49-F238E27FC236}">
                <a16:creationId xmlns:a16="http://schemas.microsoft.com/office/drawing/2014/main" xmlns="" id="{9009EEA3-F23B-4511-8D84-EC7F867855C2}"/>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117795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lide Half Right">
    <p:spTree>
      <p:nvGrpSpPr>
        <p:cNvPr id="1" name=""/>
        <p:cNvGrpSpPr/>
        <p:nvPr/>
      </p:nvGrpSpPr>
      <p:grpSpPr>
        <a:xfrm>
          <a:off x="0" y="0"/>
          <a:ext cx="0" cy="0"/>
          <a:chOff x="0" y="0"/>
          <a:chExt cx="0" cy="0"/>
        </a:xfrm>
      </p:grpSpPr>
      <p:sp>
        <p:nvSpPr>
          <p:cNvPr id="2" name="Rechtwinkliges Dreieck 1">
            <a:extLst>
              <a:ext uri="{FF2B5EF4-FFF2-40B4-BE49-F238E27FC236}">
                <a16:creationId xmlns:a16="http://schemas.microsoft.com/office/drawing/2014/main" xmlns="" id="{12DA5983-07A3-4C02-BAEA-5EFB57012F2D}"/>
              </a:ext>
            </a:extLst>
          </p:cNvPr>
          <p:cNvSpPr/>
          <p:nvPr/>
        </p:nvSpPr>
        <p:spPr>
          <a:xfrm flipH="1">
            <a:off x="3719736" y="0"/>
            <a:ext cx="4752528"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winkliges Dreieck 9">
            <a:extLst>
              <a:ext uri="{FF2B5EF4-FFF2-40B4-BE49-F238E27FC236}">
                <a16:creationId xmlns:a16="http://schemas.microsoft.com/office/drawing/2014/main" xmlns="" id="{10E6FE22-F736-4366-8A0F-2E84F3C04AE3}"/>
              </a:ext>
            </a:extLst>
          </p:cNvPr>
          <p:cNvSpPr/>
          <p:nvPr/>
        </p:nvSpPr>
        <p:spPr>
          <a:xfrm rot="10800000" flipH="1">
            <a:off x="3719736" y="0"/>
            <a:ext cx="4752528"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hteck 2"/>
          <p:cNvSpPr/>
          <p:nvPr/>
        </p:nvSpPr>
        <p:spPr>
          <a:xfrm>
            <a:off x="8472264" y="0"/>
            <a:ext cx="37197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el 1"/>
          <p:cNvSpPr>
            <a:spLocks noGrp="1"/>
          </p:cNvSpPr>
          <p:nvPr>
            <p:ph type="title" hasCustomPrompt="1"/>
          </p:nvPr>
        </p:nvSpPr>
        <p:spPr>
          <a:xfrm>
            <a:off x="423845" y="333375"/>
            <a:ext cx="5672155" cy="471587"/>
          </a:xfrm>
          <a:prstGeom prst="rect">
            <a:avLst/>
          </a:prstGeom>
        </p:spPr>
        <p:txBody>
          <a:bodyPr/>
          <a:lstStyle>
            <a:lvl1pPr algn="l">
              <a:defRPr sz="2400" b="0">
                <a:latin typeface="+mj-lt"/>
              </a:defRPr>
            </a:lvl1pPr>
          </a:lstStyle>
          <a:p>
            <a:r>
              <a:rPr lang="en-US" noProof="0" dirty="0"/>
              <a:t>Klick for Editing Master</a:t>
            </a:r>
          </a:p>
        </p:txBody>
      </p:sp>
      <p:sp>
        <p:nvSpPr>
          <p:cNvPr id="15" name="Textplatzhalter 6"/>
          <p:cNvSpPr>
            <a:spLocks noGrp="1"/>
          </p:cNvSpPr>
          <p:nvPr>
            <p:ph type="body" sz="quarter" idx="10" hasCustomPrompt="1"/>
          </p:nvPr>
        </p:nvSpPr>
        <p:spPr>
          <a:xfrm>
            <a:off x="423845" y="1268139"/>
            <a:ext cx="5528139" cy="5252119"/>
          </a:xfrm>
          <a:prstGeom prst="rect">
            <a:avLst/>
          </a:prstGeom>
        </p:spPr>
        <p:txBody>
          <a:bodyPr/>
          <a:lstStyle>
            <a:lvl1pPr marL="342900" indent="-342900">
              <a:buFont typeface="Calibri Light" panose="020F0302020204030204" pitchFamily="34" charset="0"/>
              <a:buChar char="»"/>
              <a:defRPr sz="1800"/>
            </a:lvl1pPr>
            <a:lvl2pPr marL="742950" indent="-285750">
              <a:buFont typeface="Calibri Light" panose="020F0302020204030204" pitchFamily="34" charset="0"/>
              <a:buChar char="»"/>
              <a:defRPr sz="1600" baseline="0"/>
            </a:lvl2pPr>
            <a:lvl3pPr marL="1143000" indent="-228600">
              <a:buFont typeface="Calibri Light" panose="020F0302020204030204" pitchFamily="34" charset="0"/>
              <a:buChar char="»"/>
              <a:defRPr sz="1600"/>
            </a:lvl3pPr>
            <a:lvl4pPr marL="1600200" indent="-228600">
              <a:buFont typeface="Calibri Light" panose="020F0302020204030204" pitchFamily="34" charset="0"/>
              <a:buChar char="»"/>
              <a:defRPr sz="1600"/>
            </a:lvl4pPr>
            <a:lvl5pPr marL="2057400" indent="-228600">
              <a:buFont typeface="Calibri Light" panose="020F0302020204030204" pitchFamily="34" charset="0"/>
              <a:buChar char="»"/>
              <a:defRPr sz="1600"/>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sp>
        <p:nvSpPr>
          <p:cNvPr id="16" name="Textplatzhalter 6"/>
          <p:cNvSpPr>
            <a:spLocks noGrp="1"/>
          </p:cNvSpPr>
          <p:nvPr>
            <p:ph type="body" sz="quarter" idx="11" hasCustomPrompt="1"/>
          </p:nvPr>
        </p:nvSpPr>
        <p:spPr>
          <a:xfrm>
            <a:off x="6240016" y="1268139"/>
            <a:ext cx="5543997" cy="5252119"/>
          </a:xfrm>
          <a:prstGeom prst="rect">
            <a:avLst/>
          </a:prstGeom>
        </p:spPr>
        <p:txBody>
          <a:bodyPr/>
          <a:lstStyle>
            <a:lvl1pPr marL="342900" indent="-342900">
              <a:buFont typeface="Calibri Light" panose="020F0302020204030204" pitchFamily="34" charset="0"/>
              <a:buChar char="»"/>
              <a:defRPr sz="1800">
                <a:solidFill>
                  <a:schemeClr val="bg1"/>
                </a:solidFill>
              </a:defRPr>
            </a:lvl1pPr>
            <a:lvl2pPr marL="742950" indent="-285750">
              <a:buFont typeface="Calibri Light" panose="020F0302020204030204" pitchFamily="34" charset="0"/>
              <a:buChar char="»"/>
              <a:defRPr sz="1600" baseline="0">
                <a:solidFill>
                  <a:schemeClr val="bg1"/>
                </a:solidFill>
              </a:defRPr>
            </a:lvl2pPr>
            <a:lvl3pPr marL="1143000" indent="-228600">
              <a:buFont typeface="Calibri Light" panose="020F0302020204030204" pitchFamily="34" charset="0"/>
              <a:buChar char="»"/>
              <a:defRPr sz="1600">
                <a:solidFill>
                  <a:schemeClr val="bg1"/>
                </a:solidFill>
              </a:defRPr>
            </a:lvl3pPr>
            <a:lvl4pPr marL="1600200" indent="-228600">
              <a:buFont typeface="Calibri Light" panose="020F0302020204030204" pitchFamily="34" charset="0"/>
              <a:buChar char="»"/>
              <a:defRPr sz="1600">
                <a:solidFill>
                  <a:schemeClr val="bg1"/>
                </a:solidFill>
              </a:defRPr>
            </a:lvl4pPr>
            <a:lvl5pPr marL="2057400" indent="-228600">
              <a:buFont typeface="Calibri Light" panose="020F0302020204030204" pitchFamily="34" charset="0"/>
              <a:buChar char="»"/>
              <a:defRPr sz="1600">
                <a:solidFill>
                  <a:schemeClr val="bg1"/>
                </a:solidFill>
              </a:defRPr>
            </a:lvl5pPr>
          </a:lstStyle>
          <a:p>
            <a:pPr lvl="0"/>
            <a:r>
              <a:rPr lang="en-US" noProof="0" dirty="0"/>
              <a:t>Klick for Editing Master</a:t>
            </a:r>
          </a:p>
          <a:p>
            <a:pPr lvl="1"/>
            <a:r>
              <a:rPr lang="de-CH" noProof="0" dirty="0"/>
              <a:t>Second Level</a:t>
            </a:r>
            <a:endParaRPr lang="en-US" noProof="0" dirty="0"/>
          </a:p>
          <a:p>
            <a:pPr lvl="2"/>
            <a:r>
              <a:rPr lang="en-US" noProof="0" dirty="0"/>
              <a:t>Third Level</a:t>
            </a:r>
          </a:p>
          <a:p>
            <a:pPr lvl="3"/>
            <a:r>
              <a:rPr lang="en-US" noProof="0" dirty="0"/>
              <a:t>Fourth Level</a:t>
            </a:r>
          </a:p>
          <a:p>
            <a:pPr lvl="4"/>
            <a:r>
              <a:rPr lang="en-US" noProof="0" dirty="0"/>
              <a:t>Fifth Level</a:t>
            </a:r>
          </a:p>
        </p:txBody>
      </p:sp>
      <p:pic>
        <p:nvPicPr>
          <p:cNvPr id="12" name="Grafik 11">
            <a:extLst>
              <a:ext uri="{FF2B5EF4-FFF2-40B4-BE49-F238E27FC236}">
                <a16:creationId xmlns:a16="http://schemas.microsoft.com/office/drawing/2014/main" xmlns="" id="{81ABDD66-C9B7-41EE-8268-60EBA23E7CB5}"/>
              </a:ext>
            </a:extLst>
          </p:cNvPr>
          <p:cNvPicPr>
            <a:picLocks noChangeAspect="1"/>
          </p:cNvPicPr>
          <p:nvPr/>
        </p:nvPicPr>
        <p:blipFill rotWithShape="1">
          <a:blip r:embed="rId2">
            <a:extLst>
              <a:ext uri="{28A0092B-C50C-407E-A947-70E740481C1C}">
                <a14:useLocalDpi xmlns:a14="http://schemas.microsoft.com/office/drawing/2010/main" val="0"/>
              </a:ext>
            </a:extLst>
          </a:blip>
          <a:srcRect l="84935"/>
          <a:stretch/>
        </p:blipFill>
        <p:spPr>
          <a:xfrm>
            <a:off x="11151196" y="281545"/>
            <a:ext cx="597431" cy="576000"/>
          </a:xfrm>
          <a:prstGeom prst="rect">
            <a:avLst/>
          </a:prstGeom>
        </p:spPr>
      </p:pic>
      <p:sp>
        <p:nvSpPr>
          <p:cNvPr id="13" name="Datumsplatzhalter 6">
            <a:extLst>
              <a:ext uri="{FF2B5EF4-FFF2-40B4-BE49-F238E27FC236}">
                <a16:creationId xmlns:a16="http://schemas.microsoft.com/office/drawing/2014/main" xmlns="" id="{A3667B9D-16DA-4195-BA12-5CFB4B93B8BF}"/>
              </a:ext>
            </a:extLst>
          </p:cNvPr>
          <p:cNvSpPr txBox="1">
            <a:spLocks/>
          </p:cNvSpPr>
          <p:nvPr/>
        </p:nvSpPr>
        <p:spPr>
          <a:xfrm>
            <a:off x="423844" y="6520259"/>
            <a:ext cx="4090114" cy="365125"/>
          </a:xfrm>
          <a:prstGeom prst="rect">
            <a:avLst/>
          </a:prstGeom>
        </p:spPr>
        <p:txBody>
          <a:bodyPr vert="horz" lIns="91440" tIns="45720" rIns="91440" bIns="45720" rtlCol="0" anchor="ctr"/>
          <a:lstStyle>
            <a:defPPr>
              <a:defRPr lang="de-DE"/>
            </a:defPPr>
            <a:lvl1pPr>
              <a:defRPr sz="1200">
                <a:solidFill>
                  <a:schemeClr val="tx1">
                    <a:tint val="75000"/>
                  </a:schemeClr>
                </a:solidFill>
              </a:defRPr>
            </a:lvl1pPr>
          </a:lstStyle>
          <a:p>
            <a:pPr lvl="0" algn="l"/>
            <a:r>
              <a:rPr lang="de-DE" dirty="0"/>
              <a:t>© HAN‘S</a:t>
            </a:r>
            <a:r>
              <a:rPr lang="de-CH" dirty="0"/>
              <a:t> ROBOT GERMANY GMBH </a:t>
            </a:r>
            <a:r>
              <a:rPr lang="de-DE" baseline="0" dirty="0"/>
              <a:t>| 2020 | CONFIDENTIAL</a:t>
            </a:r>
            <a:endParaRPr lang="de-CH" dirty="0"/>
          </a:p>
        </p:txBody>
      </p:sp>
    </p:spTree>
    <p:extLst>
      <p:ext uri="{BB962C8B-B14F-4D97-AF65-F5344CB8AC3E}">
        <p14:creationId xmlns:p14="http://schemas.microsoft.com/office/powerpoint/2010/main" val="276498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91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7" r:id="rId14"/>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257">
          <p15:clr>
            <a:srgbClr val="F26B43"/>
          </p15:clr>
        </p15:guide>
        <p15:guide id="4" pos="7423">
          <p15:clr>
            <a:srgbClr val="F26B43"/>
          </p15:clr>
        </p15:guide>
        <p15:guide id="5" orient="horz" pos="4110">
          <p15:clr>
            <a:srgbClr val="F26B43"/>
          </p15:clr>
        </p15:guide>
        <p15:guide id="6" orient="horz" pos="2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omments" Target="../comments/comment2.xm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5057" y="2883244"/>
            <a:ext cx="7813375" cy="1886466"/>
          </a:xfrm>
        </p:spPr>
        <p:txBody>
          <a:bodyPr>
            <a:normAutofit/>
          </a:bodyPr>
          <a:lstStyle/>
          <a:p>
            <a:r>
              <a:rPr lang="en-US" sz="3200" dirty="0"/>
              <a:t>Development of an Embedded Communication Hub for the Acquisition of</a:t>
            </a:r>
            <a:br>
              <a:rPr lang="en-US" sz="3200" dirty="0"/>
            </a:br>
            <a:r>
              <a:rPr lang="en-US" sz="3200" dirty="0"/>
              <a:t>Sensor Data in a Robotic </a:t>
            </a:r>
            <a:r>
              <a:rPr lang="en-US" sz="3200" dirty="0" smtClean="0"/>
              <a:t>System</a:t>
            </a:r>
            <a:endParaRPr lang="en-US" sz="3200" dirty="0"/>
          </a:p>
        </p:txBody>
      </p:sp>
      <p:sp>
        <p:nvSpPr>
          <p:cNvPr id="3" name="Subtitle 2"/>
          <p:cNvSpPr>
            <a:spLocks noGrp="1"/>
          </p:cNvSpPr>
          <p:nvPr>
            <p:ph type="subTitle" idx="4294967295"/>
          </p:nvPr>
        </p:nvSpPr>
        <p:spPr>
          <a:xfrm>
            <a:off x="5247503" y="5172805"/>
            <a:ext cx="6689124" cy="1143000"/>
          </a:xfrm>
          <a:prstGeom prst="rect">
            <a:avLst/>
          </a:prstGeom>
        </p:spPr>
        <p:txBody>
          <a:bodyPr>
            <a:normAutofit/>
          </a:bodyPr>
          <a:lstStyle/>
          <a:p>
            <a:pPr marL="0" indent="0" algn="ctr">
              <a:buNone/>
            </a:pPr>
            <a:r>
              <a:rPr lang="en-US" sz="2400" dirty="0" smtClean="0"/>
              <a:t>Project Thesis</a:t>
            </a:r>
            <a:r>
              <a:rPr lang="en-US" dirty="0" smtClean="0"/>
              <a:t/>
            </a:r>
            <a:br>
              <a:rPr lang="en-US" dirty="0" smtClean="0"/>
            </a:br>
            <a:r>
              <a:rPr lang="en-US" sz="1900" dirty="0" smtClean="0"/>
              <a:t>Juan Carlos Reyes Andrade, ICS</a:t>
            </a:r>
          </a:p>
          <a:p>
            <a:pPr marL="0" indent="0" algn="ctr">
              <a:buNone/>
            </a:pPr>
            <a:r>
              <a:rPr lang="en-US" sz="1900" dirty="0" smtClean="0"/>
              <a:t>V2 (2020.04.28)</a:t>
            </a:r>
            <a:endParaRPr lang="en-US" sz="1900" dirty="0"/>
          </a:p>
        </p:txBody>
      </p:sp>
    </p:spTree>
    <p:extLst>
      <p:ext uri="{BB962C8B-B14F-4D97-AF65-F5344CB8AC3E}">
        <p14:creationId xmlns:p14="http://schemas.microsoft.com/office/powerpoint/2010/main" val="29669952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de-DE" dirty="0" smtClean="0"/>
              <a:t>Extra information</a:t>
            </a:r>
            <a:endParaRPr lang="en-US" dirty="0"/>
          </a:p>
        </p:txBody>
      </p:sp>
    </p:spTree>
    <p:extLst>
      <p:ext uri="{BB962C8B-B14F-4D97-AF65-F5344CB8AC3E}">
        <p14:creationId xmlns:p14="http://schemas.microsoft.com/office/powerpoint/2010/main" val="1202115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sp>
        <p:nvSpPr>
          <p:cNvPr id="6" name="Text Placeholder 5"/>
          <p:cNvSpPr>
            <a:spLocks noGrp="1"/>
          </p:cNvSpPr>
          <p:nvPr>
            <p:ph type="body" sz="quarter" idx="10"/>
          </p:nvPr>
        </p:nvSpPr>
        <p:spPr/>
        <p:txBody>
          <a:bodyPr/>
          <a:lstStyle/>
          <a:p>
            <a:r>
              <a:rPr lang="en-US" dirty="0"/>
              <a:t>Duration: </a:t>
            </a:r>
            <a:r>
              <a:rPr lang="en-US" dirty="0"/>
              <a:t>~</a:t>
            </a:r>
            <a:r>
              <a:rPr lang="en-US" dirty="0" smtClean="0"/>
              <a:t>4 </a:t>
            </a:r>
            <a:r>
              <a:rPr lang="en-US" dirty="0"/>
              <a:t>Months</a:t>
            </a:r>
          </a:p>
          <a:p>
            <a:r>
              <a:rPr lang="en-US" dirty="0"/>
              <a:t>Official start: 29.04	Final Presentation: </a:t>
            </a:r>
            <a:r>
              <a:rPr lang="en-US" dirty="0" smtClean="0"/>
              <a:t>07.09 </a:t>
            </a:r>
            <a:r>
              <a:rPr lang="en-US" dirty="0"/>
              <a:t>(Proposal)</a:t>
            </a:r>
          </a:p>
          <a:p>
            <a:endParaRPr lang="en-US" dirty="0"/>
          </a:p>
        </p:txBody>
      </p:sp>
      <p:pic>
        <p:nvPicPr>
          <p:cNvPr id="56" name="Picture 55"/>
          <p:cNvPicPr>
            <a:picLocks noChangeAspect="1"/>
          </p:cNvPicPr>
          <p:nvPr/>
        </p:nvPicPr>
        <p:blipFill>
          <a:blip r:embed="rId2"/>
          <a:stretch>
            <a:fillRect/>
          </a:stretch>
        </p:blipFill>
        <p:spPr>
          <a:xfrm>
            <a:off x="1535459" y="2048808"/>
            <a:ext cx="9136937" cy="4364692"/>
          </a:xfrm>
          <a:prstGeom prst="rect">
            <a:avLst/>
          </a:prstGeom>
        </p:spPr>
      </p:pic>
    </p:spTree>
    <p:extLst>
      <p:ext uri="{BB962C8B-B14F-4D97-AF65-F5344CB8AC3E}">
        <p14:creationId xmlns:p14="http://schemas.microsoft.com/office/powerpoint/2010/main" val="3745029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Main topics</a:t>
            </a:r>
            <a:endParaRPr lang="en-US" dirty="0"/>
          </a:p>
        </p:txBody>
      </p:sp>
      <p:sp>
        <p:nvSpPr>
          <p:cNvPr id="3" name="Content Placeholder 2"/>
          <p:cNvSpPr>
            <a:spLocks noGrp="1"/>
          </p:cNvSpPr>
          <p:nvPr>
            <p:ph type="body" sz="quarter" idx="10"/>
          </p:nvPr>
        </p:nvSpPr>
        <p:spPr/>
        <p:txBody>
          <a:bodyPr>
            <a:normAutofit/>
          </a:bodyPr>
          <a:lstStyle/>
          <a:p>
            <a:r>
              <a:rPr lang="de-DE" dirty="0" smtClean="0"/>
              <a:t>Programming of software for embedded systems</a:t>
            </a:r>
          </a:p>
          <a:p>
            <a:pPr lvl="1"/>
            <a:r>
              <a:rPr lang="de-DE" dirty="0" smtClean="0"/>
              <a:t>STM32 MCUs with ARM architecture</a:t>
            </a:r>
          </a:p>
          <a:p>
            <a:pPr lvl="1"/>
            <a:r>
              <a:rPr lang="de-DE" dirty="0" smtClean="0"/>
              <a:t>Communication Interfaces </a:t>
            </a:r>
            <a:r>
              <a:rPr lang="en-US" dirty="0" smtClean="0"/>
              <a:t>(UART, I2C, </a:t>
            </a:r>
            <a:r>
              <a:rPr lang="en-US" dirty="0" err="1" smtClean="0"/>
              <a:t>BiSS</a:t>
            </a:r>
            <a:r>
              <a:rPr lang="en-US" dirty="0" smtClean="0"/>
              <a:t>, SPI)</a:t>
            </a:r>
          </a:p>
          <a:p>
            <a:pPr lvl="1"/>
            <a:r>
              <a:rPr lang="en-US" dirty="0" smtClean="0"/>
              <a:t>Real Time tools (</a:t>
            </a:r>
            <a:r>
              <a:rPr lang="en-US" dirty="0" err="1" smtClean="0"/>
              <a:t>FreeRTOS</a:t>
            </a:r>
            <a:r>
              <a:rPr lang="en-US" dirty="0" smtClean="0"/>
              <a:t> - CMSIS)</a:t>
            </a:r>
          </a:p>
          <a:p>
            <a:r>
              <a:rPr lang="en-US" dirty="0" smtClean="0"/>
              <a:t>Programming with industrial tools</a:t>
            </a:r>
          </a:p>
          <a:p>
            <a:pPr lvl="1"/>
            <a:r>
              <a:rPr lang="en-US" dirty="0" smtClean="0"/>
              <a:t>Integration of an industrial protocol software stack into RTOS (SOES)</a:t>
            </a:r>
          </a:p>
          <a:p>
            <a:pPr lvl="1"/>
            <a:r>
              <a:rPr lang="en-US" dirty="0" smtClean="0"/>
              <a:t>RT Ethernet Industrial Protocols (</a:t>
            </a:r>
            <a:r>
              <a:rPr lang="en-US" dirty="0" err="1" smtClean="0"/>
              <a:t>EtherCAT</a:t>
            </a:r>
            <a:r>
              <a:rPr lang="en-US" dirty="0" smtClean="0"/>
              <a:t>)</a:t>
            </a:r>
          </a:p>
          <a:p>
            <a:r>
              <a:rPr lang="en-US" dirty="0" smtClean="0"/>
              <a:t>External configurations</a:t>
            </a:r>
          </a:p>
          <a:p>
            <a:pPr lvl="1"/>
            <a:r>
              <a:rPr lang="en-US" dirty="0" err="1" smtClean="0"/>
              <a:t>EtherCAT</a:t>
            </a:r>
            <a:r>
              <a:rPr lang="en-US" dirty="0" smtClean="0"/>
              <a:t> Host (</a:t>
            </a:r>
            <a:r>
              <a:rPr lang="en-US" dirty="0" err="1" smtClean="0"/>
              <a:t>Beckhoff</a:t>
            </a:r>
            <a:r>
              <a:rPr lang="en-US" dirty="0" smtClean="0"/>
              <a:t>)</a:t>
            </a:r>
          </a:p>
          <a:p>
            <a:r>
              <a:rPr lang="en-US" dirty="0" smtClean="0"/>
              <a:t>External documentations</a:t>
            </a:r>
          </a:p>
          <a:p>
            <a:pPr lvl="1"/>
            <a:r>
              <a:rPr lang="en-US" dirty="0" smtClean="0"/>
              <a:t>TSN Industrial profile specification 2019</a:t>
            </a:r>
          </a:p>
        </p:txBody>
      </p:sp>
    </p:spTree>
    <p:extLst>
      <p:ext uri="{BB962C8B-B14F-4D97-AF65-F5344CB8AC3E}">
        <p14:creationId xmlns:p14="http://schemas.microsoft.com/office/powerpoint/2010/main" val="791520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type="body" sz="quarter" idx="10"/>
          </p:nvPr>
        </p:nvSpPr>
        <p:spPr/>
        <p:txBody>
          <a:bodyPr>
            <a:normAutofit fontScale="92500" lnSpcReduction="20000"/>
          </a:bodyPr>
          <a:lstStyle/>
          <a:p>
            <a:r>
              <a:rPr lang="en-US" dirty="0"/>
              <a:t>- [05.29] First PCB will be able to measure the temperature, interface over </a:t>
            </a:r>
            <a:r>
              <a:rPr lang="en-US" dirty="0" err="1"/>
              <a:t>Uart</a:t>
            </a:r>
            <a:r>
              <a:rPr lang="en-US" dirty="0"/>
              <a:t> to any serial host, control the LEDs and will only have the </a:t>
            </a:r>
            <a:r>
              <a:rPr lang="en-US" dirty="0" err="1"/>
              <a:t>pinouts</a:t>
            </a:r>
            <a:r>
              <a:rPr lang="en-US" dirty="0"/>
              <a:t> for SPI and </a:t>
            </a:r>
            <a:r>
              <a:rPr lang="en-US" dirty="0" err="1"/>
              <a:t>BiSS</a:t>
            </a:r>
            <a:r>
              <a:rPr lang="en-US" dirty="0"/>
              <a:t> connections. Tasks will be handled with a basic </a:t>
            </a:r>
            <a:r>
              <a:rPr lang="en-US" dirty="0" err="1"/>
              <a:t>FreeRTOS</a:t>
            </a:r>
            <a:r>
              <a:rPr lang="en-US" dirty="0"/>
              <a:t> approach. PCB will connect directly to the </a:t>
            </a:r>
            <a:r>
              <a:rPr lang="en-US" dirty="0" err="1"/>
              <a:t>Nucleo</a:t>
            </a:r>
            <a:r>
              <a:rPr lang="en-US" dirty="0"/>
              <a:t> and the LAN9252 </a:t>
            </a:r>
            <a:r>
              <a:rPr lang="en-US" dirty="0" err="1"/>
              <a:t>Eval</a:t>
            </a:r>
            <a:r>
              <a:rPr lang="en-US" dirty="0"/>
              <a:t> Board (firmly </a:t>
            </a:r>
            <a:r>
              <a:rPr lang="en-US" dirty="0" err="1"/>
              <a:t>assambled</a:t>
            </a:r>
            <a:r>
              <a:rPr lang="en-US" dirty="0"/>
              <a:t>, no-MCU on the manufactured board, 2X SPI Ports, 4X Temperature sensor connectors and X-Ports to LEDs).</a:t>
            </a:r>
          </a:p>
          <a:p>
            <a:endParaRPr lang="en-US" dirty="0"/>
          </a:p>
          <a:p>
            <a:r>
              <a:rPr lang="en-US" dirty="0"/>
              <a:t>- [06.24] First </a:t>
            </a:r>
            <a:r>
              <a:rPr lang="en-US" dirty="0" err="1"/>
              <a:t>EtherCAT</a:t>
            </a:r>
            <a:r>
              <a:rPr lang="en-US" dirty="0"/>
              <a:t> Slave Test - This will have at least a running framework for SPI communication, initial configuration of the LAN9252 </a:t>
            </a:r>
            <a:r>
              <a:rPr lang="en-US" dirty="0" err="1"/>
              <a:t>Eval</a:t>
            </a:r>
            <a:r>
              <a:rPr lang="en-US" dirty="0"/>
              <a:t> Board and a test data flow coming from the temperature sensor to the Master. It will run over the </a:t>
            </a:r>
            <a:r>
              <a:rPr lang="en-US" dirty="0" err="1"/>
              <a:t>Nucleo</a:t>
            </a:r>
            <a:r>
              <a:rPr lang="en-US" dirty="0"/>
              <a:t> Board.</a:t>
            </a:r>
          </a:p>
          <a:p>
            <a:endParaRPr lang="en-US" dirty="0"/>
          </a:p>
          <a:p>
            <a:r>
              <a:rPr lang="en-US" dirty="0"/>
              <a:t>- [07.24] Second </a:t>
            </a:r>
            <a:r>
              <a:rPr lang="en-US" dirty="0" err="1"/>
              <a:t>EtherCAT</a:t>
            </a:r>
            <a:r>
              <a:rPr lang="en-US" dirty="0"/>
              <a:t> Slave Test - This should exchange the data coming from sensors and saving/updating the control data coming from the Master. All the data should be structured according to the Robot application. Important to notice , the </a:t>
            </a:r>
            <a:r>
              <a:rPr lang="en-US" dirty="0" err="1"/>
              <a:t>BiSS</a:t>
            </a:r>
            <a:r>
              <a:rPr lang="en-US" dirty="0"/>
              <a:t> Encoder is not included in this version.</a:t>
            </a:r>
          </a:p>
          <a:p>
            <a:endParaRPr lang="en-US" dirty="0"/>
          </a:p>
          <a:p>
            <a:r>
              <a:rPr lang="en-US" dirty="0"/>
              <a:t>- [08.21] Second PCB - This PCB will improve the first version having the MCU considered to replace the attached </a:t>
            </a:r>
            <a:r>
              <a:rPr lang="en-US" dirty="0" err="1"/>
              <a:t>Nucleo</a:t>
            </a:r>
            <a:r>
              <a:rPr lang="en-US" dirty="0"/>
              <a:t> Board and adding any component that might be needed for signal instrumentation. Any code improvement could be also added to adjust the several ports considered in the PCB design.</a:t>
            </a:r>
          </a:p>
          <a:p>
            <a:endParaRPr lang="en-US" dirty="0"/>
          </a:p>
          <a:p>
            <a:r>
              <a:rPr lang="en-US" dirty="0"/>
              <a:t>- [08.26-28] Final Presentation - Mainly it would be focused on the integration of SOES with the RTOS to create a device that will be the base for a future performance analysis within TSNs for industrial applications. Also the current status of the TSN initiative and any discussion that might appear due to the employment of open-source tools.</a:t>
            </a:r>
          </a:p>
        </p:txBody>
      </p:sp>
    </p:spTree>
    <p:extLst>
      <p:ext uri="{BB962C8B-B14F-4D97-AF65-F5344CB8AC3E}">
        <p14:creationId xmlns:p14="http://schemas.microsoft.com/office/powerpoint/2010/main" val="3863827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type="body" sz="quarter" idx="10"/>
          </p:nvPr>
        </p:nvSpPr>
        <p:spPr/>
        <p:txBody>
          <a:bodyPr/>
          <a:lstStyle/>
          <a:p>
            <a:pPr marL="800100" lvl="1" indent="-342900">
              <a:buFont typeface="+mj-lt"/>
              <a:buAutoNum type="arabicPeriod"/>
            </a:pPr>
            <a:r>
              <a:rPr lang="en-US" sz="2400" dirty="0" smtClean="0"/>
              <a:t>Background</a:t>
            </a:r>
            <a:endParaRPr lang="en-US" sz="2400" dirty="0"/>
          </a:p>
          <a:p>
            <a:pPr marL="857250" lvl="2" indent="0">
              <a:buNone/>
            </a:pPr>
            <a:r>
              <a:rPr lang="en-US" sz="2400" dirty="0" smtClean="0"/>
              <a:t>		RTE Networks</a:t>
            </a:r>
          </a:p>
          <a:p>
            <a:pPr marL="800100" lvl="1" indent="-342900">
              <a:buFont typeface="+mj-lt"/>
              <a:buAutoNum type="arabicPeriod"/>
            </a:pPr>
            <a:r>
              <a:rPr lang="en-US" sz="2400" dirty="0" smtClean="0"/>
              <a:t>Main goal</a:t>
            </a:r>
          </a:p>
          <a:p>
            <a:pPr marL="857250" lvl="2" indent="0">
              <a:buNone/>
            </a:pPr>
            <a:r>
              <a:rPr lang="en-US" sz="2400" dirty="0" smtClean="0"/>
              <a:t>		Specific goals</a:t>
            </a:r>
          </a:p>
          <a:p>
            <a:pPr marL="800100" lvl="1" indent="-342900">
              <a:buFont typeface="+mj-lt"/>
              <a:buAutoNum type="arabicPeriod"/>
            </a:pPr>
            <a:r>
              <a:rPr lang="en-US" sz="2400" dirty="0" smtClean="0"/>
              <a:t>Solution proposal</a:t>
            </a:r>
          </a:p>
          <a:p>
            <a:pPr marL="800100" lvl="1" indent="-342900">
              <a:buFont typeface="+mj-lt"/>
              <a:buAutoNum type="arabicPeriod"/>
            </a:pPr>
            <a:r>
              <a:rPr lang="en-US" sz="2400" dirty="0" smtClean="0"/>
              <a:t>Tasks table</a:t>
            </a:r>
          </a:p>
          <a:p>
            <a:pPr marL="800100" lvl="1" indent="-342900">
              <a:buFont typeface="+mj-lt"/>
              <a:buAutoNum type="arabicPeriod"/>
            </a:pPr>
            <a:r>
              <a:rPr lang="en-US" sz="2400" dirty="0" smtClean="0"/>
              <a:t>Timeline</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58508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5395" t="22390" r="33158" b="19657"/>
          <a:stretch/>
        </p:blipFill>
        <p:spPr>
          <a:xfrm>
            <a:off x="7170820" y="1812758"/>
            <a:ext cx="4613193" cy="3397163"/>
          </a:xfrm>
          <a:prstGeom prst="rect">
            <a:avLst/>
          </a:prstGeom>
        </p:spPr>
      </p:pic>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type="body" sz="quarter" idx="10"/>
          </p:nvPr>
        </p:nvSpPr>
        <p:spPr>
          <a:prstGeom prst="rect">
            <a:avLst/>
          </a:prstGeom>
        </p:spPr>
        <p:txBody>
          <a:bodyPr/>
          <a:lstStyle/>
          <a:p>
            <a:pPr lvl="1"/>
            <a:r>
              <a:rPr lang="en-US" sz="2400" dirty="0" smtClean="0"/>
              <a:t>Robotic applications increasing their multi-connectivity</a:t>
            </a:r>
          </a:p>
          <a:p>
            <a:pPr lvl="2"/>
            <a:r>
              <a:rPr lang="en-US" sz="2400" dirty="0" smtClean="0"/>
              <a:t>Collaborative robots</a:t>
            </a:r>
          </a:p>
          <a:p>
            <a:pPr lvl="2"/>
            <a:r>
              <a:rPr lang="en-US" sz="2400" dirty="0" smtClean="0"/>
              <a:t>Peripherals </a:t>
            </a:r>
          </a:p>
          <a:p>
            <a:pPr lvl="3"/>
            <a:r>
              <a:rPr lang="en-US" sz="2400" dirty="0" smtClean="0"/>
              <a:t>2D/3D vision systems</a:t>
            </a:r>
          </a:p>
          <a:p>
            <a:pPr lvl="3"/>
            <a:r>
              <a:rPr lang="en-US" sz="2400" dirty="0" smtClean="0"/>
              <a:t>HMIs</a:t>
            </a:r>
          </a:p>
          <a:p>
            <a:pPr lvl="3"/>
            <a:r>
              <a:rPr lang="en-US" sz="2400" dirty="0" smtClean="0"/>
              <a:t>Sensors/Actuators</a:t>
            </a:r>
            <a:endParaRPr lang="en-US" sz="2400" dirty="0"/>
          </a:p>
          <a:p>
            <a:pPr lvl="3"/>
            <a:endParaRPr lang="en-US" sz="2400" dirty="0" smtClean="0"/>
          </a:p>
          <a:p>
            <a:pPr lvl="1"/>
            <a:r>
              <a:rPr lang="en-US" sz="2400" dirty="0" smtClean="0"/>
              <a:t>Industrial shift into the Real Time Connectivity</a:t>
            </a:r>
          </a:p>
          <a:p>
            <a:pPr lvl="1"/>
            <a:endParaRPr lang="en-US" sz="2400" dirty="0" smtClean="0"/>
          </a:p>
          <a:p>
            <a:pPr marL="457200" lvl="1" indent="0">
              <a:buNone/>
            </a:pPr>
            <a:endParaRPr lang="en-US" sz="2400" dirty="0" smtClean="0"/>
          </a:p>
        </p:txBody>
      </p:sp>
    </p:spTree>
    <p:extLst>
      <p:ext uri="{BB962C8B-B14F-4D97-AF65-F5344CB8AC3E}">
        <p14:creationId xmlns:p14="http://schemas.microsoft.com/office/powerpoint/2010/main" val="209520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WERLINK Powerlink Ethernet: Info, Übersicht und Bewertun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595" y="4927149"/>
            <a:ext cx="1624179" cy="16241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Background: RT Ethernet Networks</a:t>
            </a:r>
            <a:endParaRPr lang="en-US" dirty="0"/>
          </a:p>
        </p:txBody>
      </p:sp>
      <p:sp>
        <p:nvSpPr>
          <p:cNvPr id="3" name="Text Placeholder 2"/>
          <p:cNvSpPr>
            <a:spLocks noGrp="1"/>
          </p:cNvSpPr>
          <p:nvPr>
            <p:ph type="body" sz="quarter" idx="10"/>
          </p:nvPr>
        </p:nvSpPr>
        <p:spPr>
          <a:xfrm>
            <a:off x="435943" y="1436834"/>
            <a:ext cx="11360169" cy="2288856"/>
          </a:xfrm>
        </p:spPr>
        <p:txBody>
          <a:bodyPr/>
          <a:lstStyle/>
          <a:p>
            <a:r>
              <a:rPr lang="en-US" dirty="0" smtClean="0"/>
              <a:t>Fieldbuses were included within </a:t>
            </a:r>
            <a:r>
              <a:rPr lang="en-US" dirty="0"/>
              <a:t>IEC </a:t>
            </a:r>
            <a:r>
              <a:rPr lang="en-US" dirty="0" smtClean="0"/>
              <a:t>61158 (CPFs) 1988-1999</a:t>
            </a:r>
          </a:p>
          <a:p>
            <a:pPr lvl="1"/>
            <a:r>
              <a:rPr lang="en-US" dirty="0"/>
              <a:t>RTEN referenced to IEC61784 part II </a:t>
            </a:r>
            <a:r>
              <a:rPr lang="en-US" dirty="0" smtClean="0"/>
              <a:t> 2008</a:t>
            </a:r>
          </a:p>
          <a:p>
            <a:r>
              <a:rPr lang="en-US" dirty="0" smtClean="0"/>
              <a:t>Two strategies </a:t>
            </a:r>
            <a:r>
              <a:rPr lang="en-US" dirty="0"/>
              <a:t>to ensure RT communication: </a:t>
            </a:r>
            <a:endParaRPr lang="en-US" dirty="0" smtClean="0"/>
          </a:p>
          <a:p>
            <a:pPr lvl="1"/>
            <a:r>
              <a:rPr lang="en-US" dirty="0" smtClean="0"/>
              <a:t>TDMA </a:t>
            </a:r>
            <a:r>
              <a:rPr lang="en-US" dirty="0"/>
              <a:t>and CIP (Common Industrial </a:t>
            </a:r>
            <a:r>
              <a:rPr lang="en-US" dirty="0" smtClean="0"/>
              <a:t>Protocol)</a:t>
            </a:r>
          </a:p>
          <a:p>
            <a:r>
              <a:rPr lang="en-US" dirty="0" smtClean="0"/>
              <a:t>TSN Group improves the Data Link and MAC Layer (IEEE802.1Qbv)  2012-2019</a:t>
            </a:r>
          </a:p>
          <a:p>
            <a:endParaRPr lang="en-US" dirty="0" smtClean="0"/>
          </a:p>
          <a:p>
            <a:pPr marL="342900" lvl="1" indent="-342900"/>
            <a:r>
              <a:rPr lang="en-US" sz="2400" dirty="0"/>
              <a:t>Open-source </a:t>
            </a:r>
            <a:r>
              <a:rPr lang="en-US" sz="2400" dirty="0" smtClean="0"/>
              <a:t>tools offer compatibility </a:t>
            </a:r>
            <a:r>
              <a:rPr lang="en-US" sz="2400" dirty="0" smtClean="0">
                <a:sym typeface="Wingdings" panose="05000000000000000000" pitchFamily="2" charset="2"/>
              </a:rPr>
              <a:t> Further development</a:t>
            </a:r>
            <a:endParaRPr lang="en-US" sz="2400" dirty="0"/>
          </a:p>
          <a:p>
            <a:endParaRPr lang="en-US" dirty="0"/>
          </a:p>
        </p:txBody>
      </p:sp>
      <p:pic>
        <p:nvPicPr>
          <p:cNvPr id="4102" name="Picture 6" descr="EtherCAT Master Redundanz - koenig-pa Gmb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7405" b="25960"/>
          <a:stretch/>
        </p:blipFill>
        <p:spPr bwMode="auto">
          <a:xfrm>
            <a:off x="2751876" y="5651504"/>
            <a:ext cx="1633984" cy="762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upload.wikimedia.org/wikipedia/commons/thumb/8/8c/PROFINET_rgb_2010.png/1024px-PROFINET_rgb_201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6683" y="4431496"/>
            <a:ext cx="2129947" cy="11273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a:stretch>
            <a:fillRect/>
          </a:stretch>
        </p:blipFill>
        <p:spPr>
          <a:xfrm>
            <a:off x="7820630" y="5628938"/>
            <a:ext cx="810986" cy="835561"/>
          </a:xfrm>
          <a:prstGeom prst="rect">
            <a:avLst/>
          </a:prstGeom>
        </p:spPr>
      </p:pic>
      <p:pic>
        <p:nvPicPr>
          <p:cNvPr id="5" name="Picture 4"/>
          <p:cNvPicPr>
            <a:picLocks noChangeAspect="1"/>
          </p:cNvPicPr>
          <p:nvPr/>
        </p:nvPicPr>
        <p:blipFill>
          <a:blip r:embed="rId7"/>
          <a:stretch>
            <a:fillRect/>
          </a:stretch>
        </p:blipFill>
        <p:spPr>
          <a:xfrm>
            <a:off x="8632914" y="5739239"/>
            <a:ext cx="2793396" cy="540657"/>
          </a:xfrm>
          <a:prstGeom prst="rect">
            <a:avLst/>
          </a:prstGeom>
        </p:spPr>
      </p:pic>
      <p:pic>
        <p:nvPicPr>
          <p:cNvPr id="4104" name="Picture 8" descr="Debugging memory leaks &amp; buffer overflows in FreeRTO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7787" y="4456342"/>
            <a:ext cx="1909734" cy="110605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MSIS : Cortex M Software Interface Standard - Cortex-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8513" y="4675461"/>
            <a:ext cx="1716087" cy="6796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p:cNvSpPr txBox="1">
            <a:spLocks/>
          </p:cNvSpPr>
          <p:nvPr/>
        </p:nvSpPr>
        <p:spPr>
          <a:xfrm>
            <a:off x="737419"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Licensed RTE Solutions:</a:t>
            </a:r>
            <a:endParaRPr lang="en-US" dirty="0"/>
          </a:p>
        </p:txBody>
      </p:sp>
      <p:sp>
        <p:nvSpPr>
          <p:cNvPr id="12" name="Text Placeholder 2"/>
          <p:cNvSpPr txBox="1">
            <a:spLocks/>
          </p:cNvSpPr>
          <p:nvPr/>
        </p:nvSpPr>
        <p:spPr>
          <a:xfrm>
            <a:off x="7198163" y="4299859"/>
            <a:ext cx="2208982" cy="1993190"/>
          </a:xfrm>
          <a:prstGeom prst="rect">
            <a:avLst/>
          </a:prstGeom>
        </p:spPr>
        <p:txBody>
          <a:bodyPr/>
          <a:lstStyle>
            <a:lvl1pPr marL="342900" indent="-342900" algn="l" defTabSz="914400" rtl="0" eaLnBrk="1" latinLnBrk="0" hangingPunct="1">
              <a:spcBef>
                <a:spcPct val="20000"/>
              </a:spcBef>
              <a:buFont typeface="Calibri Light" panose="020F0302020204030204"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Calibri Light" panose="020F030202020403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alibri Light" panose="020F030202020403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Open source tools:</a:t>
            </a:r>
            <a:endParaRPr lang="en-US" dirty="0"/>
          </a:p>
        </p:txBody>
      </p:sp>
      <p:pic>
        <p:nvPicPr>
          <p:cNvPr id="1026" name="Picture 2" descr="Logo Hilsch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5665" y="4934598"/>
            <a:ext cx="1260363" cy="92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42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goal</a:t>
            </a:r>
            <a:endParaRPr lang="en-US" dirty="0"/>
          </a:p>
        </p:txBody>
      </p:sp>
      <p:sp>
        <p:nvSpPr>
          <p:cNvPr id="3" name="Content Placeholder 2"/>
          <p:cNvSpPr>
            <a:spLocks noGrp="1"/>
          </p:cNvSpPr>
          <p:nvPr>
            <p:ph type="body" sz="quarter" idx="10"/>
          </p:nvPr>
        </p:nvSpPr>
        <p:spPr>
          <a:xfrm>
            <a:off x="959871" y="1380434"/>
            <a:ext cx="9881276" cy="2503761"/>
          </a:xfrm>
        </p:spPr>
        <p:txBody>
          <a:bodyPr/>
          <a:lstStyle/>
          <a:p>
            <a:pPr marL="0" indent="0" algn="just">
              <a:buNone/>
            </a:pPr>
            <a:r>
              <a:rPr lang="en-US" sz="2400" i="1" dirty="0" smtClean="0"/>
              <a:t>“Develop a device using open-source tools to read out sensor data from a robot axis that can be interfaced with a RTE Network. </a:t>
            </a:r>
          </a:p>
          <a:p>
            <a:pPr marL="0" indent="0" algn="just">
              <a:buNone/>
            </a:pPr>
            <a:endParaRPr lang="en-US" sz="2400" i="1" dirty="0"/>
          </a:p>
          <a:p>
            <a:pPr marL="0" indent="0" algn="just">
              <a:buNone/>
            </a:pPr>
            <a:r>
              <a:rPr lang="en-US" sz="2400" i="1" dirty="0" smtClean="0"/>
              <a:t>The device could be used afterwards as a test platform within an industrial environment to characterize its compatibility with the ongoing </a:t>
            </a:r>
            <a:r>
              <a:rPr lang="en-US" sz="2400" i="1" dirty="0"/>
              <a:t>IEC/IEEE 60802 TSN Profile for Industrial </a:t>
            </a:r>
            <a:r>
              <a:rPr lang="en-US" sz="2400" i="1" dirty="0" smtClean="0"/>
              <a:t>Automation.”</a:t>
            </a:r>
          </a:p>
        </p:txBody>
      </p:sp>
      <p:pic>
        <p:nvPicPr>
          <p:cNvPr id="4" name="Picture 2" descr="icon-goals-dark@3x - TalentQu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272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goals</a:t>
            </a:r>
            <a:endParaRPr lang="en-US" dirty="0"/>
          </a:p>
        </p:txBody>
      </p:sp>
      <p:sp>
        <p:nvSpPr>
          <p:cNvPr id="3" name="Content Placeholder 2"/>
          <p:cNvSpPr>
            <a:spLocks noGrp="1"/>
          </p:cNvSpPr>
          <p:nvPr>
            <p:ph type="body" sz="quarter" idx="10"/>
          </p:nvPr>
        </p:nvSpPr>
        <p:spPr/>
        <p:txBody>
          <a:bodyPr>
            <a:normAutofit/>
          </a:bodyPr>
          <a:lstStyle/>
          <a:p>
            <a:pPr lvl="1"/>
            <a:r>
              <a:rPr lang="en-US" sz="1800" dirty="0" smtClean="0"/>
              <a:t>To specify the requirements of </a:t>
            </a:r>
            <a:r>
              <a:rPr lang="en-US" sz="1800" dirty="0"/>
              <a:t>the </a:t>
            </a:r>
            <a:r>
              <a:rPr lang="en-US" sz="1800" dirty="0" smtClean="0"/>
              <a:t>system</a:t>
            </a:r>
          </a:p>
          <a:p>
            <a:pPr lvl="2"/>
            <a:r>
              <a:rPr lang="en-US" sz="1800" dirty="0"/>
              <a:t>Comparison </a:t>
            </a:r>
            <a:r>
              <a:rPr lang="en-US" sz="1800" dirty="0" smtClean="0"/>
              <a:t>taking into </a:t>
            </a:r>
            <a:r>
              <a:rPr lang="en-US" sz="1800" dirty="0"/>
              <a:t>account the state of the </a:t>
            </a:r>
            <a:r>
              <a:rPr lang="en-US" sz="1800" dirty="0" smtClean="0"/>
              <a:t>art</a:t>
            </a:r>
            <a:br>
              <a:rPr lang="en-US" sz="1800" dirty="0" smtClean="0"/>
            </a:br>
            <a:endParaRPr lang="en-US" sz="1800" dirty="0" smtClean="0"/>
          </a:p>
          <a:p>
            <a:pPr lvl="1"/>
            <a:r>
              <a:rPr lang="en-US" sz="1800" dirty="0" smtClean="0"/>
              <a:t>To develop the embedded system as a functional </a:t>
            </a:r>
            <a:r>
              <a:rPr lang="en-US" sz="1800" dirty="0" err="1" smtClean="0"/>
              <a:t>EtherCAT</a:t>
            </a:r>
            <a:r>
              <a:rPr lang="en-US" sz="1800" dirty="0" smtClean="0"/>
              <a:t> Slave Device</a:t>
            </a:r>
          </a:p>
          <a:p>
            <a:pPr lvl="2"/>
            <a:r>
              <a:rPr lang="en-US" sz="1800" dirty="0" smtClean="0"/>
              <a:t>Integrating </a:t>
            </a:r>
            <a:r>
              <a:rPr lang="en-US" sz="1800" dirty="0" err="1" smtClean="0"/>
              <a:t>FreeRTOS</a:t>
            </a:r>
            <a:r>
              <a:rPr lang="en-US" sz="1800" dirty="0" smtClean="0"/>
              <a:t>-CMSIS with SOES (Open-source tools)</a:t>
            </a:r>
          </a:p>
          <a:p>
            <a:pPr lvl="2"/>
            <a:r>
              <a:rPr lang="en-US" sz="1800" dirty="0" smtClean="0"/>
              <a:t>Integrating the LAN9252 (</a:t>
            </a:r>
            <a:r>
              <a:rPr lang="en-US" sz="1800" dirty="0" err="1" smtClean="0"/>
              <a:t>SoC</a:t>
            </a:r>
            <a:r>
              <a:rPr lang="en-US" sz="1800" dirty="0" smtClean="0"/>
              <a:t> over SPI)</a:t>
            </a:r>
          </a:p>
          <a:p>
            <a:pPr lvl="2"/>
            <a:r>
              <a:rPr lang="en-US" sz="1800" dirty="0" smtClean="0"/>
              <a:t>Reading out of axis temperature sensors</a:t>
            </a:r>
            <a:endParaRPr lang="en-US" sz="1800" dirty="0"/>
          </a:p>
          <a:p>
            <a:pPr lvl="2"/>
            <a:r>
              <a:rPr lang="en-US" sz="1800" dirty="0" smtClean="0"/>
              <a:t>Controlling the axis LED Ring (WS2812b)</a:t>
            </a:r>
            <a:endParaRPr lang="en-US" sz="1800" dirty="0"/>
          </a:p>
          <a:p>
            <a:pPr lvl="2"/>
            <a:r>
              <a:rPr lang="en-US" sz="1800" dirty="0" smtClean="0"/>
              <a:t>Designing the required user application libraries</a:t>
            </a:r>
          </a:p>
          <a:p>
            <a:pPr lvl="2"/>
            <a:endParaRPr lang="en-US" sz="1800" dirty="0" smtClean="0"/>
          </a:p>
          <a:p>
            <a:pPr lvl="1"/>
            <a:r>
              <a:rPr lang="en-US" sz="1800" dirty="0" smtClean="0"/>
              <a:t>To design and manufacture </a:t>
            </a:r>
            <a:r>
              <a:rPr lang="en-US" sz="1800" dirty="0"/>
              <a:t>a PCB prototype using </a:t>
            </a:r>
            <a:r>
              <a:rPr lang="en-US" sz="1800" dirty="0" err="1"/>
              <a:t>Altium</a:t>
            </a:r>
            <a:r>
              <a:rPr lang="en-US" sz="1800" dirty="0"/>
              <a:t> </a:t>
            </a:r>
            <a:r>
              <a:rPr lang="en-US" sz="1800" dirty="0" smtClean="0"/>
              <a:t>Designer</a:t>
            </a:r>
          </a:p>
          <a:p>
            <a:pPr lvl="1"/>
            <a:endParaRPr lang="en-US" sz="1800" dirty="0" smtClean="0"/>
          </a:p>
          <a:p>
            <a:pPr lvl="1"/>
            <a:r>
              <a:rPr lang="en-US" sz="1800" dirty="0" smtClean="0"/>
              <a:t>To test and report </a:t>
            </a:r>
            <a:r>
              <a:rPr lang="en-US" sz="1800" dirty="0"/>
              <a:t>the system functionality</a:t>
            </a:r>
            <a:r>
              <a:rPr lang="en-US" sz="1800" dirty="0" smtClean="0"/>
              <a:t> </a:t>
            </a:r>
            <a:br>
              <a:rPr lang="en-US" sz="1800" dirty="0" smtClean="0"/>
            </a:br>
            <a:endParaRPr lang="en-US" sz="1800" dirty="0"/>
          </a:p>
        </p:txBody>
      </p:sp>
      <p:pic>
        <p:nvPicPr>
          <p:cNvPr id="1026" name="Picture 2" descr="icon-goals-dark@3x - TalentQu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855" y="3320716"/>
            <a:ext cx="2665077" cy="26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2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proposal</a:t>
            </a:r>
            <a:endParaRPr lang="en-US" dirty="0"/>
          </a:p>
        </p:txBody>
      </p:sp>
      <p:sp>
        <p:nvSpPr>
          <p:cNvPr id="3" name="Text Placeholder 2"/>
          <p:cNvSpPr>
            <a:spLocks noGrp="1"/>
          </p:cNvSpPr>
          <p:nvPr>
            <p:ph type="body" sz="quarter" idx="10"/>
          </p:nvPr>
        </p:nvSpPr>
        <p:spPr/>
        <p:txBody>
          <a:bodyPr/>
          <a:lstStyle/>
          <a:p>
            <a:r>
              <a:rPr lang="en-US" dirty="0" smtClean="0"/>
              <a:t>Layered structure of functional blocks</a:t>
            </a:r>
          </a:p>
          <a:p>
            <a:pPr lvl="1"/>
            <a:r>
              <a:rPr lang="en-US" dirty="0" smtClean="0"/>
              <a:t>Main HW: STM32Nucleo Board, Microchip LAN9252 SPI </a:t>
            </a:r>
            <a:r>
              <a:rPr lang="en-US" dirty="0" err="1" smtClean="0"/>
              <a:t>Eval</a:t>
            </a:r>
            <a:r>
              <a:rPr lang="en-US" dirty="0" smtClean="0"/>
              <a:t> Board</a:t>
            </a:r>
            <a:endParaRPr lang="en-US" dirty="0"/>
          </a:p>
        </p:txBody>
      </p:sp>
      <p:pic>
        <p:nvPicPr>
          <p:cNvPr id="6" name="Picture 5"/>
          <p:cNvPicPr>
            <a:picLocks noChangeAspect="1"/>
          </p:cNvPicPr>
          <p:nvPr/>
        </p:nvPicPr>
        <p:blipFill>
          <a:blip r:embed="rId3"/>
          <a:stretch>
            <a:fillRect/>
          </a:stretch>
        </p:blipFill>
        <p:spPr>
          <a:xfrm>
            <a:off x="8408988" y="1426529"/>
            <a:ext cx="3211512" cy="246766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3808" y="3865623"/>
            <a:ext cx="3714750" cy="2476500"/>
          </a:xfrm>
          <a:prstGeom prst="rect">
            <a:avLst/>
          </a:prstGeom>
        </p:spPr>
      </p:pic>
      <p:pic>
        <p:nvPicPr>
          <p:cNvPr id="1028" name="Picture 4" descr="Datei:Microchip-Logo.svg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8988" y="3894198"/>
            <a:ext cx="955501" cy="6019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 Microelectronics - Ineltro Electronic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90613" y="1285722"/>
            <a:ext cx="906903" cy="9069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7"/>
          <a:stretch>
            <a:fillRect/>
          </a:stretch>
        </p:blipFill>
        <p:spPr>
          <a:xfrm>
            <a:off x="437226" y="2192624"/>
            <a:ext cx="7787358" cy="3712875"/>
          </a:xfrm>
          <a:prstGeom prst="rect">
            <a:avLst/>
          </a:prstGeom>
        </p:spPr>
      </p:pic>
    </p:spTree>
    <p:extLst>
      <p:ext uri="{BB962C8B-B14F-4D97-AF65-F5344CB8AC3E}">
        <p14:creationId xmlns:p14="http://schemas.microsoft.com/office/powerpoint/2010/main" val="166979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6" name="Text Placeholder 5"/>
          <p:cNvSpPr>
            <a:spLocks noGrp="1"/>
          </p:cNvSpPr>
          <p:nvPr>
            <p:ph type="body" sz="quarter" idx="10"/>
          </p:nvPr>
        </p:nvSpPr>
        <p:spPr/>
        <p:txBody>
          <a:bodyPr/>
          <a:lstStyle/>
          <a:p>
            <a:r>
              <a:rPr lang="en-US" dirty="0"/>
              <a:t>Duration: </a:t>
            </a:r>
            <a:r>
              <a:rPr lang="en-US" dirty="0"/>
              <a:t>~</a:t>
            </a:r>
            <a:r>
              <a:rPr lang="en-US" dirty="0" smtClean="0"/>
              <a:t>4 </a:t>
            </a:r>
            <a:r>
              <a:rPr lang="en-US" dirty="0"/>
              <a:t>Months</a:t>
            </a:r>
          </a:p>
          <a:p>
            <a:r>
              <a:rPr lang="en-US" dirty="0"/>
              <a:t>Official start: 29.04	Final Presentation: </a:t>
            </a:r>
            <a:r>
              <a:rPr lang="en-US" dirty="0" smtClean="0"/>
              <a:t>07.09 </a:t>
            </a:r>
            <a:r>
              <a:rPr lang="en-US" dirty="0"/>
              <a:t>(Proposal)</a:t>
            </a:r>
          </a:p>
          <a:p>
            <a:endParaRPr lang="en-US" dirty="0"/>
          </a:p>
        </p:txBody>
      </p:sp>
      <p:grpSp>
        <p:nvGrpSpPr>
          <p:cNvPr id="3" name="Group 1"/>
          <p:cNvGrpSpPr>
            <a:grpSpLocks/>
          </p:cNvGrpSpPr>
          <p:nvPr/>
        </p:nvGrpSpPr>
        <p:grpSpPr bwMode="auto">
          <a:xfrm>
            <a:off x="603013" y="2549647"/>
            <a:ext cx="10995833" cy="2656703"/>
            <a:chOff x="-64" y="-101"/>
            <a:chExt cx="1834" cy="336"/>
          </a:xfrm>
        </p:grpSpPr>
        <p:sp>
          <p:nvSpPr>
            <p:cNvPr id="4" name="Rectangle 48"/>
            <p:cNvSpPr>
              <a:spLocks noChangeArrowheads="1"/>
            </p:cNvSpPr>
            <p:nvPr/>
          </p:nvSpPr>
          <p:spPr bwMode="auto">
            <a:xfrm>
              <a:off x="25" y="0"/>
              <a:ext cx="1671" cy="138"/>
            </a:xfrm>
            <a:prstGeom prst="rect">
              <a:avLst/>
            </a:prstGeom>
            <a:solidFill>
              <a:srgbClr val="FFFFFF"/>
            </a:solidFill>
            <a:ln w="1">
              <a:solidFill>
                <a:srgbClr val="444444"/>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47" descr="Wed 29.04.20"/>
            <p:cNvSpPr>
              <a:spLocks noChangeArrowheads="1"/>
            </p:cNvSpPr>
            <p:nvPr/>
          </p:nvSpPr>
          <p:spPr bwMode="auto">
            <a:xfrm>
              <a:off x="-64" y="-3"/>
              <a:ext cx="83"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Start</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46" descr="Thu 10.09.20"/>
            <p:cNvSpPr>
              <a:spLocks noChangeArrowheads="1"/>
            </p:cNvSpPr>
            <p:nvPr/>
          </p:nvSpPr>
          <p:spPr bwMode="auto">
            <a:xfrm>
              <a:off x="1702" y="-3"/>
              <a:ext cx="68"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Finish</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10.09.20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45" descr="May"/>
            <p:cNvSpPr>
              <a:spLocks noChangeArrowheads="1"/>
            </p:cNvSpPr>
            <p:nvPr/>
          </p:nvSpPr>
          <p:spPr bwMode="auto">
            <a:xfrm>
              <a:off x="50" y="-17"/>
              <a:ext cx="58"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May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Freeform 44"/>
            <p:cNvSpPr>
              <a:spLocks noChangeArrowheads="1"/>
            </p:cNvSpPr>
            <p:nvPr/>
          </p:nvSpPr>
          <p:spPr bwMode="auto">
            <a:xfrm>
              <a:off x="50"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43" descr="June"/>
            <p:cNvSpPr>
              <a:spLocks noChangeArrowheads="1"/>
            </p:cNvSpPr>
            <p:nvPr/>
          </p:nvSpPr>
          <p:spPr bwMode="auto">
            <a:xfrm>
              <a:off x="434" y="-17"/>
              <a:ext cx="57" cy="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June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Freeform 42"/>
            <p:cNvSpPr>
              <a:spLocks noChangeArrowheads="1"/>
            </p:cNvSpPr>
            <p:nvPr/>
          </p:nvSpPr>
          <p:spPr bwMode="auto">
            <a:xfrm>
              <a:off x="434"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41" descr="July"/>
            <p:cNvSpPr>
              <a:spLocks noChangeArrowheads="1"/>
            </p:cNvSpPr>
            <p:nvPr/>
          </p:nvSpPr>
          <p:spPr bwMode="auto">
            <a:xfrm>
              <a:off x="805" y="-17"/>
              <a:ext cx="44"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July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Freeform 40"/>
            <p:cNvSpPr>
              <a:spLocks noChangeArrowheads="1"/>
            </p:cNvSpPr>
            <p:nvPr/>
          </p:nvSpPr>
          <p:spPr bwMode="auto">
            <a:xfrm>
              <a:off x="805"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39" descr="August"/>
            <p:cNvSpPr>
              <a:spLocks noChangeArrowheads="1"/>
            </p:cNvSpPr>
            <p:nvPr/>
          </p:nvSpPr>
          <p:spPr bwMode="auto">
            <a:xfrm>
              <a:off x="1189" y="-17"/>
              <a:ext cx="40"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August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Freeform 38"/>
            <p:cNvSpPr>
              <a:spLocks noChangeArrowheads="1"/>
            </p:cNvSpPr>
            <p:nvPr/>
          </p:nvSpPr>
          <p:spPr bwMode="auto">
            <a:xfrm>
              <a:off x="1189"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37" descr="September"/>
            <p:cNvSpPr>
              <a:spLocks noChangeArrowheads="1"/>
            </p:cNvSpPr>
            <p:nvPr/>
          </p:nvSpPr>
          <p:spPr bwMode="auto">
            <a:xfrm>
              <a:off x="1572" y="-17"/>
              <a:ext cx="59"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8575"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September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Freeform 36"/>
            <p:cNvSpPr>
              <a:spLocks noChangeArrowheads="1"/>
            </p:cNvSpPr>
            <p:nvPr/>
          </p:nvSpPr>
          <p:spPr bwMode="auto">
            <a:xfrm>
              <a:off x="1572" y="-14"/>
              <a:ext cx="0" cy="14"/>
            </a:xfrm>
            <a:custGeom>
              <a:avLst/>
              <a:gdLst>
                <a:gd name="T0" fmla="*/ 14 h 14"/>
                <a:gd name="T1" fmla="*/ 0 h 14"/>
              </a:gdLst>
              <a:ahLst/>
              <a:cxnLst>
                <a:cxn ang="0">
                  <a:pos x="0" y="T0"/>
                </a:cxn>
                <a:cxn ang="0">
                  <a:pos x="0" y="T1"/>
                </a:cxn>
              </a:cxnLst>
              <a:rect l="0" t="0" r="r" b="b"/>
              <a:pathLst>
                <a:path h="14">
                  <a:moveTo>
                    <a:pt x="0" y="14"/>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35" descr="SW and HW Development for 1st PCB&#10;Wed 29.04.20 - Fri 29.05.20"/>
            <p:cNvSpPr>
              <a:spLocks noChangeArrowheads="1"/>
            </p:cNvSpPr>
            <p:nvPr/>
          </p:nvSpPr>
          <p:spPr bwMode="auto">
            <a:xfrm>
              <a:off x="26" y="1"/>
              <a:ext cx="383"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and HW Development for 1st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29.04.20 - Fri 29.05.20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34" descr="SW for EtherCAT comm/control features&#10;Wed 03.06.20 - Wed 24.06.20"/>
            <p:cNvSpPr>
              <a:spLocks noChangeArrowheads="1"/>
            </p:cNvSpPr>
            <p:nvPr/>
          </p:nvSpPr>
          <p:spPr bwMode="auto">
            <a:xfrm>
              <a:off x="459" y="1"/>
              <a:ext cx="272"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SW for </a:t>
              </a:r>
              <a:r>
                <a:rPr kumimoji="0" lang="en-US" altLang="en-US" sz="800" b="1" i="0" u="none" strike="noStrike" cap="none" normalizeH="0" baseline="0" dirty="0" err="1" smtClean="0">
                  <a:ln>
                    <a:noFill/>
                  </a:ln>
                  <a:solidFill>
                    <a:srgbClr val="444444"/>
                  </a:solidFill>
                  <a:effectLst/>
                  <a:latin typeface="Segoe UI" panose="020B0502040204020203" pitchFamily="34" charset="0"/>
                  <a:cs typeface="Segoe UI" panose="020B0502040204020203" pitchFamily="34" charset="0"/>
                </a:rPr>
                <a:t>EtherCAT</a:t>
              </a:r>
              <a:r>
                <a:rPr kumimoji="0" lang="en-US" altLang="en-US" sz="800" b="1"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 </a:t>
              </a:r>
              <a:r>
                <a:rPr kumimoji="0" lang="en-US" altLang="en-US" sz="800" b="1" i="0" u="none" strike="noStrike" cap="none" normalizeH="0" baseline="0" dirty="0" err="1" smtClean="0">
                  <a:ln>
                    <a:noFill/>
                  </a:ln>
                  <a:solidFill>
                    <a:srgbClr val="444444"/>
                  </a:solidFill>
                  <a:effectLst/>
                  <a:latin typeface="Segoe UI" panose="020B0502040204020203" pitchFamily="34" charset="0"/>
                  <a:cs typeface="Segoe UI" panose="020B0502040204020203" pitchFamily="34" charset="0"/>
                </a:rPr>
                <a:t>comm</a:t>
              </a:r>
              <a:r>
                <a:rPr kumimoji="0" lang="en-US" altLang="en-US" sz="800" b="1"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/control features</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Wed 03.06.20 - Wed 24.06.20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33" descr="SW for EtherCAT Data features&#10;Fri 26.06.20 - Tue 28.07.20"/>
            <p:cNvSpPr>
              <a:spLocks noChangeArrowheads="1"/>
            </p:cNvSpPr>
            <p:nvPr/>
          </p:nvSpPr>
          <p:spPr bwMode="auto">
            <a:xfrm>
              <a:off x="744" y="1"/>
              <a:ext cx="407"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SW for EtherCAT Data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Fri 26.06.20 - Tue 28.07.20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32" descr="SoSe Examination Period&#10;Wed 29.07.20 - Thu 10.09.20"/>
            <p:cNvSpPr>
              <a:spLocks noChangeArrowheads="1"/>
            </p:cNvSpPr>
            <p:nvPr/>
          </p:nvSpPr>
          <p:spPr bwMode="auto">
            <a:xfrm>
              <a:off x="1152" y="70"/>
              <a:ext cx="544" cy="68"/>
            </a:xfrm>
            <a:prstGeom prst="rect">
              <a:avLst/>
            </a:prstGeom>
            <a:solidFill>
              <a:srgbClr val="E7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SoSe Examination Period</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29.07.20 - Thu 10.09.20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31" descr="HW Development for 2nd PCB&#10;Thu 30.07.20 - Wed 19.08.20"/>
            <p:cNvSpPr>
              <a:spLocks noChangeArrowheads="1"/>
            </p:cNvSpPr>
            <p:nvPr/>
          </p:nvSpPr>
          <p:spPr bwMode="auto">
            <a:xfrm>
              <a:off x="1165" y="1"/>
              <a:ext cx="259"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HW Development for 2nd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30.07.20 - Wed 19.08.20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30" descr="Final report&#10;Tue 25.08.20 - Mon 07.09.20"/>
            <p:cNvSpPr>
              <a:spLocks noChangeArrowheads="1"/>
            </p:cNvSpPr>
            <p:nvPr/>
          </p:nvSpPr>
          <p:spPr bwMode="auto">
            <a:xfrm>
              <a:off x="1487" y="1"/>
              <a:ext cx="172" cy="68"/>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Final report</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Tue 25.08.20 - Mon 07.09.20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4" name="AutoShape 29"/>
            <p:cNvSpPr>
              <a:spLocks noChangeArrowheads="1"/>
            </p:cNvSpPr>
            <p:nvPr/>
          </p:nvSpPr>
          <p:spPr bwMode="auto">
            <a:xfrm>
              <a:off x="-64" y="-60"/>
              <a:ext cx="1834" cy="295"/>
            </a:xfrm>
            <a:custGeom>
              <a:avLst/>
              <a:gdLst>
                <a:gd name="T0" fmla="+- 0 1424 -64"/>
                <a:gd name="T1" fmla="*/ T0 w 1834"/>
                <a:gd name="T2" fmla="+- 0 0 -60"/>
                <a:gd name="T3" fmla="*/ 0 h 295"/>
                <a:gd name="T4" fmla="+- 0 1424 -64"/>
                <a:gd name="T5" fmla="*/ T4 w 1834"/>
                <a:gd name="T6" fmla="+- 0 -16 -60"/>
                <a:gd name="T7" fmla="*/ -16 h 295"/>
                <a:gd name="T8" fmla="+- 0 1424 -64"/>
                <a:gd name="T9" fmla="*/ T8 w 1834"/>
                <a:gd name="T10" fmla="+- 0 -17 -60"/>
                <a:gd name="T11" fmla="*/ -17 h 295"/>
                <a:gd name="T12" fmla="+- 0 1428 -64"/>
                <a:gd name="T13" fmla="*/ T12 w 1834"/>
                <a:gd name="T14" fmla="+- 0 -20 -60"/>
                <a:gd name="T15" fmla="*/ -20 h 295"/>
                <a:gd name="T16" fmla="+- 0 1482 -64"/>
                <a:gd name="T17" fmla="*/ T16 w 1834"/>
                <a:gd name="T18" fmla="+- 0 -20 -60"/>
                <a:gd name="T19" fmla="*/ -20 h 295"/>
                <a:gd name="T20" fmla="+- 0 1482 -64"/>
                <a:gd name="T21" fmla="*/ T20 w 1834"/>
                <a:gd name="T22" fmla="+- 0 -20 -60"/>
                <a:gd name="T23" fmla="*/ -20 h 295"/>
                <a:gd name="T24" fmla="+- 0 1486 -64"/>
                <a:gd name="T25" fmla="*/ T24 w 1834"/>
                <a:gd name="T26" fmla="+- 0 -16 -60"/>
                <a:gd name="T27" fmla="*/ -16 h 295"/>
                <a:gd name="T28" fmla="+- 0 1486 -64"/>
                <a:gd name="T29" fmla="*/ T28 w 1834"/>
                <a:gd name="T30" fmla="+- 0 0 -60"/>
                <a:gd name="T31" fmla="*/ 0 h 29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834" h="295">
                  <a:moveTo>
                    <a:pt x="1488" y="60"/>
                  </a:moveTo>
                  <a:lnTo>
                    <a:pt x="1488" y="44"/>
                  </a:lnTo>
                  <a:moveTo>
                    <a:pt x="1488" y="43"/>
                  </a:moveTo>
                  <a:cubicBezTo>
                    <a:pt x="1488" y="41"/>
                    <a:pt x="1489" y="39"/>
                    <a:pt x="1492" y="40"/>
                  </a:cubicBezTo>
                  <a:lnTo>
                    <a:pt x="1546" y="40"/>
                  </a:lnTo>
                  <a:moveTo>
                    <a:pt x="1546" y="40"/>
                  </a:moveTo>
                  <a:cubicBezTo>
                    <a:pt x="1548" y="40"/>
                    <a:pt x="1550" y="41"/>
                    <a:pt x="1550" y="44"/>
                  </a:cubicBezTo>
                  <a:lnTo>
                    <a:pt x="1550" y="60"/>
                  </a:lnTo>
                </a:path>
              </a:pathLst>
            </a:custGeom>
            <a:solidFill>
              <a:srgbClr val="FFFFFF"/>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8"/>
            <p:cNvSpPr>
              <a:spLocks noChangeArrowheads="1"/>
            </p:cNvSpPr>
            <p:nvPr/>
          </p:nvSpPr>
          <p:spPr bwMode="auto">
            <a:xfrm>
              <a:off x="1455" y="-25"/>
              <a:ext cx="0" cy="5"/>
            </a:xfrm>
            <a:custGeom>
              <a:avLst/>
              <a:gdLst>
                <a:gd name="T0" fmla="*/ 5 h 5"/>
                <a:gd name="T1" fmla="*/ 0 h 5"/>
              </a:gdLst>
              <a:ahLst/>
              <a:cxnLst>
                <a:cxn ang="0">
                  <a:pos x="0" y="T0"/>
                </a:cxn>
                <a:cxn ang="0">
                  <a:pos x="0" y="T1"/>
                </a:cxn>
              </a:cxnLst>
              <a:rect l="0" t="0" r="r" b="b"/>
              <a:pathLst>
                <a:path h="5">
                  <a:moveTo>
                    <a:pt x="0" y="5"/>
                  </a:moveTo>
                  <a:lnTo>
                    <a:pt x="0" y="0"/>
                  </a:lnTo>
                </a:path>
              </a:pathLst>
            </a:custGeom>
            <a:solidFill>
              <a:srgbClr val="FFFFFF"/>
            </a:solidFill>
            <a:ln w="1">
              <a:solidFill>
                <a:srgbClr val="44444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descr="Final test with 2nd PCB&#10;Thu 20.08.20 - Mon 24.08.20"/>
            <p:cNvSpPr>
              <a:spLocks noChangeArrowheads="1"/>
            </p:cNvSpPr>
            <p:nvPr/>
          </p:nvSpPr>
          <p:spPr bwMode="auto">
            <a:xfrm>
              <a:off x="1382" y="-101"/>
              <a:ext cx="146"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Final test with 2nd PCB</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Thu 20.08.20 - Mon 24.08.20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27" name="Group 24"/>
            <p:cNvGrpSpPr>
              <a:grpSpLocks/>
            </p:cNvGrpSpPr>
            <p:nvPr/>
          </p:nvGrpSpPr>
          <p:grpSpPr bwMode="auto">
            <a:xfrm>
              <a:off x="16" y="130"/>
              <a:ext cx="18" cy="18"/>
              <a:chOff x="0" y="0"/>
              <a:chExt cx="100" cy="100"/>
            </a:xfrm>
          </p:grpSpPr>
          <p:sp>
            <p:nvSpPr>
              <p:cNvPr id="50" name="Freeform 2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8" name="Freeform 23"/>
            <p:cNvSpPr>
              <a:spLocks noChangeArrowheads="1"/>
            </p:cNvSpPr>
            <p:nvPr/>
          </p:nvSpPr>
          <p:spPr bwMode="auto">
            <a:xfrm>
              <a:off x="25"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2" descr="Kick-Off Meeting&#10;Wed 29.04.20"/>
            <p:cNvSpPr>
              <a:spLocks noChangeArrowheads="1"/>
            </p:cNvSpPr>
            <p:nvPr/>
          </p:nvSpPr>
          <p:spPr bwMode="auto">
            <a:xfrm>
              <a:off x="-27" y="163"/>
              <a:ext cx="105"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Kick-Off Meeting</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29.04.20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0" name="Group 19"/>
            <p:cNvGrpSpPr>
              <a:grpSpLocks/>
            </p:cNvGrpSpPr>
            <p:nvPr/>
          </p:nvGrpSpPr>
          <p:grpSpPr bwMode="auto">
            <a:xfrm>
              <a:off x="437" y="130"/>
              <a:ext cx="18" cy="18"/>
              <a:chOff x="0" y="0"/>
              <a:chExt cx="100" cy="100"/>
            </a:xfrm>
          </p:grpSpPr>
          <p:sp>
            <p:nvSpPr>
              <p:cNvPr id="48" name="Freeform 21"/>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0"/>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1" name="Freeform 18"/>
            <p:cNvSpPr>
              <a:spLocks noChangeArrowheads="1"/>
            </p:cNvSpPr>
            <p:nvPr/>
          </p:nvSpPr>
          <p:spPr bwMode="auto">
            <a:xfrm>
              <a:off x="446"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17" descr="Report of tests with 1st PCB&#10;Tue 02.06.20"/>
            <p:cNvSpPr>
              <a:spLocks noChangeArrowheads="1"/>
            </p:cNvSpPr>
            <p:nvPr/>
          </p:nvSpPr>
          <p:spPr bwMode="auto">
            <a:xfrm>
              <a:off x="376" y="163"/>
              <a:ext cx="141"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Report of tests with 1st PCB</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Tue 02.06.20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3" name="Group 14"/>
            <p:cNvGrpSpPr>
              <a:grpSpLocks/>
            </p:cNvGrpSpPr>
            <p:nvPr/>
          </p:nvGrpSpPr>
          <p:grpSpPr bwMode="auto">
            <a:xfrm>
              <a:off x="722" y="130"/>
              <a:ext cx="18" cy="18"/>
              <a:chOff x="0" y="0"/>
              <a:chExt cx="100" cy="100"/>
            </a:xfrm>
          </p:grpSpPr>
          <p:sp>
            <p:nvSpPr>
              <p:cNvPr id="46" name="Freeform 1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Freeform 13"/>
            <p:cNvSpPr>
              <a:spLocks noChangeArrowheads="1"/>
            </p:cNvSpPr>
            <p:nvPr/>
          </p:nvSpPr>
          <p:spPr bwMode="auto">
            <a:xfrm>
              <a:off x="731"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12" descr="Report of tests with EtherCAT comm/control features&#10;Thu 25.06.20"/>
            <p:cNvSpPr>
              <a:spLocks noChangeArrowheads="1"/>
            </p:cNvSpPr>
            <p:nvPr/>
          </p:nvSpPr>
          <p:spPr bwMode="auto">
            <a:xfrm>
              <a:off x="658" y="163"/>
              <a:ext cx="14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Report of tests with EtherCAT comm/control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Thu 25.06.20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6" name="Group 9"/>
            <p:cNvGrpSpPr>
              <a:grpSpLocks/>
            </p:cNvGrpSpPr>
            <p:nvPr/>
          </p:nvGrpSpPr>
          <p:grpSpPr bwMode="auto">
            <a:xfrm>
              <a:off x="1142" y="130"/>
              <a:ext cx="18" cy="18"/>
              <a:chOff x="0" y="0"/>
              <a:chExt cx="100" cy="100"/>
            </a:xfrm>
          </p:grpSpPr>
          <p:sp>
            <p:nvSpPr>
              <p:cNvPr id="44" name="Freeform 11"/>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8"/>
            <p:cNvSpPr>
              <a:spLocks noChangeArrowheads="1"/>
            </p:cNvSpPr>
            <p:nvPr/>
          </p:nvSpPr>
          <p:spPr bwMode="auto">
            <a:xfrm>
              <a:off x="1151"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7" descr="Report of tests with EtherCAT data features&#10;Wed 29.07.20"/>
            <p:cNvSpPr>
              <a:spLocks noChangeArrowheads="1"/>
            </p:cNvSpPr>
            <p:nvPr/>
          </p:nvSpPr>
          <p:spPr bwMode="auto">
            <a:xfrm>
              <a:off x="1081" y="163"/>
              <a:ext cx="140"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Report of tests with EtherCAT data features</a:t>
              </a: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r>
                <a:rPr kumimoji="0" lang="en-US" altLang="en-US" sz="800" b="0" i="0" u="none" strike="noStrike" cap="none" normalizeH="0" baseline="0" smtClean="0">
                  <a:ln>
                    <a:noFill/>
                  </a:ln>
                  <a:solidFill>
                    <a:srgbClr val="444444"/>
                  </a:solidFill>
                  <a:effectLst/>
                  <a:latin typeface="Segoe UI" panose="020B0502040204020203" pitchFamily="34" charset="0"/>
                  <a:cs typeface="Segoe UI" panose="020B0502040204020203" pitchFamily="34" charset="0"/>
                </a:rPr>
                <a:t>Wed 29.07.20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nvGrpSpPr>
            <p:cNvPr id="39" name="Group 4"/>
            <p:cNvGrpSpPr>
              <a:grpSpLocks/>
            </p:cNvGrpSpPr>
            <p:nvPr/>
          </p:nvGrpSpPr>
          <p:grpSpPr bwMode="auto">
            <a:xfrm>
              <a:off x="1650" y="130"/>
              <a:ext cx="18" cy="18"/>
              <a:chOff x="0" y="0"/>
              <a:chExt cx="100" cy="100"/>
            </a:xfrm>
          </p:grpSpPr>
          <p:sp>
            <p:nvSpPr>
              <p:cNvPr id="42" name="Freeform 6"/>
              <p:cNvSpPr>
                <a:spLocks noChangeArrowheads="1"/>
              </p:cNvSpPr>
              <p:nvPr/>
            </p:nvSpPr>
            <p:spPr bwMode="auto">
              <a:xfrm>
                <a:off x="0" y="0"/>
                <a:ext cx="100" cy="100"/>
              </a:xfrm>
              <a:custGeom>
                <a:avLst/>
                <a:gdLst>
                  <a:gd name="T0" fmla="*/ 50 w 100"/>
                  <a:gd name="T1" fmla="*/ 0 h 100"/>
                  <a:gd name="T2" fmla="*/ 100 w 100"/>
                  <a:gd name="T3" fmla="*/ 50 h 100"/>
                  <a:gd name="T4" fmla="*/ 50 w 100"/>
                  <a:gd name="T5" fmla="*/ 100 h 100"/>
                  <a:gd name="T6" fmla="*/ 0 w 100"/>
                  <a:gd name="T7" fmla="*/ 50 h 100"/>
                  <a:gd name="T8" fmla="*/ 50 w 100"/>
                  <a:gd name="T9" fmla="*/ 0 h 100"/>
                </a:gdLst>
                <a:ahLst/>
                <a:cxnLst>
                  <a:cxn ang="0">
                    <a:pos x="T0" y="T1"/>
                  </a:cxn>
                  <a:cxn ang="0">
                    <a:pos x="T2" y="T3"/>
                  </a:cxn>
                  <a:cxn ang="0">
                    <a:pos x="T4" y="T5"/>
                  </a:cxn>
                  <a:cxn ang="0">
                    <a:pos x="T6" y="T7"/>
                  </a:cxn>
                  <a:cxn ang="0">
                    <a:pos x="T8" y="T9"/>
                  </a:cxn>
                </a:cxnLst>
                <a:rect l="0" t="0" r="r" b="b"/>
                <a:pathLst>
                  <a:path w="100" h="100">
                    <a:moveTo>
                      <a:pt x="50" y="0"/>
                    </a:moveTo>
                    <a:lnTo>
                      <a:pt x="100" y="50"/>
                    </a:lnTo>
                    <a:lnTo>
                      <a:pt x="50" y="100"/>
                    </a:lnTo>
                    <a:lnTo>
                      <a:pt x="0" y="50"/>
                    </a:lnTo>
                    <a:lnTo>
                      <a:pt x="50"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noChangeArrowheads="1"/>
              </p:cNvSpPr>
              <p:nvPr/>
            </p:nvSpPr>
            <p:spPr bwMode="auto">
              <a:xfrm>
                <a:off x="25" y="25"/>
                <a:ext cx="50" cy="50"/>
              </a:xfrm>
              <a:custGeom>
                <a:avLst/>
                <a:gdLst>
                  <a:gd name="T0" fmla="*/ 25 w 50"/>
                  <a:gd name="T1" fmla="*/ 0 h 50"/>
                  <a:gd name="T2" fmla="*/ 50 w 50"/>
                  <a:gd name="T3" fmla="*/ 25 h 50"/>
                  <a:gd name="T4" fmla="*/ 25 w 50"/>
                  <a:gd name="T5" fmla="*/ 50 h 50"/>
                  <a:gd name="T6" fmla="*/ 0 w 50"/>
                  <a:gd name="T7" fmla="*/ 25 h 50"/>
                  <a:gd name="T8" fmla="*/ 25 w 50"/>
                  <a:gd name="T9" fmla="*/ 0 h 50"/>
                </a:gdLst>
                <a:ahLst/>
                <a:cxnLst>
                  <a:cxn ang="0">
                    <a:pos x="T0" y="T1"/>
                  </a:cxn>
                  <a:cxn ang="0">
                    <a:pos x="T2" y="T3"/>
                  </a:cxn>
                  <a:cxn ang="0">
                    <a:pos x="T4" y="T5"/>
                  </a:cxn>
                  <a:cxn ang="0">
                    <a:pos x="T6" y="T7"/>
                  </a:cxn>
                  <a:cxn ang="0">
                    <a:pos x="T8" y="T9"/>
                  </a:cxn>
                </a:cxnLst>
                <a:rect l="0" t="0" r="r" b="b"/>
                <a:pathLst>
                  <a:path w="50" h="50">
                    <a:moveTo>
                      <a:pt x="25" y="0"/>
                    </a:moveTo>
                    <a:lnTo>
                      <a:pt x="50" y="25"/>
                    </a:lnTo>
                    <a:lnTo>
                      <a:pt x="25" y="50"/>
                    </a:lnTo>
                    <a:lnTo>
                      <a:pt x="0" y="25"/>
                    </a:lnTo>
                    <a:lnTo>
                      <a:pt x="25" y="0"/>
                    </a:lnTo>
                  </a:path>
                </a:pathLst>
              </a:custGeom>
              <a:solidFill>
                <a:srgbClr val="444444"/>
              </a:solidFill>
              <a:ln w="1">
                <a:solidFill>
                  <a:srgbClr val="444444"/>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0" name="Freeform 3"/>
            <p:cNvSpPr>
              <a:spLocks noChangeArrowheads="1"/>
            </p:cNvSpPr>
            <p:nvPr/>
          </p:nvSpPr>
          <p:spPr bwMode="auto">
            <a:xfrm>
              <a:off x="1659" y="143"/>
              <a:ext cx="0" cy="20"/>
            </a:xfrm>
            <a:custGeom>
              <a:avLst/>
              <a:gdLst>
                <a:gd name="T0" fmla="*/ 0 h 20"/>
                <a:gd name="T1" fmla="*/ 20 h 20"/>
              </a:gdLst>
              <a:ahLst/>
              <a:cxnLst>
                <a:cxn ang="0">
                  <a:pos x="0" y="T0"/>
                </a:cxn>
                <a:cxn ang="0">
                  <a:pos x="0" y="T1"/>
                </a:cxn>
              </a:cxnLst>
              <a:rect l="0" t="0" r="r" b="b"/>
              <a:pathLst>
                <a:path h="20">
                  <a:moveTo>
                    <a:pt x="0" y="0"/>
                  </a:moveTo>
                  <a:lnTo>
                    <a:pt x="0" y="20"/>
                  </a:lnTo>
                </a:path>
              </a:pathLst>
            </a:custGeom>
            <a:solidFill>
              <a:srgbClr val="FFFFFF"/>
            </a:solidFill>
            <a:ln w="1">
              <a:solidFill>
                <a:srgbClr val="84848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2" descr="Final presentation&#10;Mon 07.09.20"/>
            <p:cNvSpPr>
              <a:spLocks noChangeArrowheads="1"/>
            </p:cNvSpPr>
            <p:nvPr/>
          </p:nvSpPr>
          <p:spPr bwMode="auto">
            <a:xfrm>
              <a:off x="1604" y="163"/>
              <a:ext cx="145" cy="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Final presentation</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800" b="0" i="0" u="none" strike="noStrike" cap="none" normalizeH="0" baseline="0" dirty="0" smtClean="0">
                  <a:ln>
                    <a:noFill/>
                  </a:ln>
                  <a:solidFill>
                    <a:srgbClr val="444444"/>
                  </a:solidFill>
                  <a:effectLst/>
                  <a:latin typeface="Segoe UI" panose="020B0502040204020203" pitchFamily="34" charset="0"/>
                  <a:cs typeface="Segoe UI" panose="020B0502040204020203" pitchFamily="34" charset="0"/>
                </a:rPr>
                <a:t>Mon 07.09.20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78186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798" y="4224579"/>
            <a:ext cx="6726690" cy="1797281"/>
          </a:xfrm>
        </p:spPr>
        <p:txBody>
          <a:bodyPr>
            <a:normAutofit/>
          </a:bodyPr>
          <a:lstStyle/>
          <a:p>
            <a:r>
              <a:rPr lang="en-US" sz="4400" dirty="0" err="1" smtClean="0"/>
              <a:t>Dankeschön</a:t>
            </a:r>
            <a:r>
              <a:rPr lang="en-US" sz="4400" dirty="0" smtClean="0"/>
              <a:t> </a:t>
            </a:r>
            <a:r>
              <a:rPr lang="en-US" sz="4400" dirty="0" err="1" smtClean="0"/>
              <a:t>für</a:t>
            </a:r>
            <a:r>
              <a:rPr lang="en-US" sz="4400" dirty="0" smtClean="0"/>
              <a:t> </a:t>
            </a:r>
            <a:r>
              <a:rPr lang="en-US" sz="4400" dirty="0" err="1" smtClean="0"/>
              <a:t>Ihre</a:t>
            </a:r>
            <a:r>
              <a:rPr lang="en-US" sz="4400" dirty="0" smtClean="0"/>
              <a:t> </a:t>
            </a:r>
            <a:r>
              <a:rPr lang="en-US" sz="4400" dirty="0" err="1" smtClean="0"/>
              <a:t>Aufmerksamkeit</a:t>
            </a:r>
            <a:r>
              <a:rPr lang="en-US" sz="4400" dirty="0" smtClean="0"/>
              <a:t>!</a:t>
            </a:r>
            <a:endParaRPr lang="en-US" sz="4400" dirty="0"/>
          </a:p>
        </p:txBody>
      </p:sp>
    </p:spTree>
    <p:extLst>
      <p:ext uri="{BB962C8B-B14F-4D97-AF65-F5344CB8AC3E}">
        <p14:creationId xmlns:p14="http://schemas.microsoft.com/office/powerpoint/2010/main" val="242311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Benutzerdefiniert 1">
      <a:dk1>
        <a:srgbClr val="595959"/>
      </a:dk1>
      <a:lt1>
        <a:sysClr val="window" lastClr="FFFFFF"/>
      </a:lt1>
      <a:dk2>
        <a:srgbClr val="FFFFFF"/>
      </a:dk2>
      <a:lt2>
        <a:srgbClr val="FFFFFF"/>
      </a:lt2>
      <a:accent1>
        <a:srgbClr val="202B31"/>
      </a:accent1>
      <a:accent2>
        <a:srgbClr val="D92949"/>
      </a:accent2>
      <a:accent3>
        <a:srgbClr val="0B3D92"/>
      </a:accent3>
      <a:accent4>
        <a:srgbClr val="EFEFEF"/>
      </a:accent4>
      <a:accent5>
        <a:srgbClr val="777777"/>
      </a:accent5>
      <a:accent6>
        <a:srgbClr val="AAAAAA"/>
      </a:accent6>
      <a:hlink>
        <a:srgbClr val="0000FF"/>
      </a:hlink>
      <a:folHlink>
        <a:srgbClr val="800080"/>
      </a:folHlink>
    </a:clrScheme>
    <a:fontScheme name="HRG">
      <a:majorFont>
        <a:latin typeface="Bahnschrift SemiBold"/>
        <a:ea typeface=""/>
        <a:cs typeface=""/>
      </a:majorFont>
      <a:minorFont>
        <a:latin typeface="Bahnschrift Light Semi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79781BDD-11C8-46C6-80E0-9AA481D7E262}" vid="{926F0565-047C-410D-9A62-EED262E778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2020-01-28-HRG_PPP_Template</Template>
  <TotalTime>655</TotalTime>
  <Words>950</Words>
  <Application>Microsoft Office PowerPoint</Application>
  <PresentationFormat>Widescreen</PresentationFormat>
  <Paragraphs>171</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 Light SemiCondensed</vt:lpstr>
      <vt:lpstr>Bahnschrift SemiBold</vt:lpstr>
      <vt:lpstr>Calibri</vt:lpstr>
      <vt:lpstr>Calibri Light</vt:lpstr>
      <vt:lpstr>Segoe UI</vt:lpstr>
      <vt:lpstr>Wingdings</vt:lpstr>
      <vt:lpstr>Larissa</vt:lpstr>
      <vt:lpstr>Development of an Embedded Communication Hub for the Acquisition of Sensor Data in a Robotic System</vt:lpstr>
      <vt:lpstr>Contents</vt:lpstr>
      <vt:lpstr>Background</vt:lpstr>
      <vt:lpstr>Background: RT Ethernet Networks</vt:lpstr>
      <vt:lpstr>Main goal</vt:lpstr>
      <vt:lpstr>Specific goals</vt:lpstr>
      <vt:lpstr>Solution proposal</vt:lpstr>
      <vt:lpstr>Timeline</vt:lpstr>
      <vt:lpstr>Dankeschön für Ihre Aufmerksamkeit!</vt:lpstr>
      <vt:lpstr>Extra information</vt:lpstr>
      <vt:lpstr>Gantt Chart</vt:lpstr>
      <vt:lpstr>Main topics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Embedded Communication Hub for the Acquisition of Sensor Data in a Robotic System</dc:title>
  <dc:creator>JC</dc:creator>
  <cp:lastModifiedBy>JC</cp:lastModifiedBy>
  <cp:revision>47</cp:revision>
  <dcterms:created xsi:type="dcterms:W3CDTF">2020-04-15T13:04:02Z</dcterms:created>
  <dcterms:modified xsi:type="dcterms:W3CDTF">2020-04-28T18:31:06Z</dcterms:modified>
</cp:coreProperties>
</file>