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handoutMasterIdLst>
    <p:handoutMasterId r:id="rId17"/>
  </p:handoutMasterIdLst>
  <p:sldIdLst>
    <p:sldId id="256" r:id="rId2"/>
    <p:sldId id="265" r:id="rId3"/>
    <p:sldId id="257" r:id="rId4"/>
    <p:sldId id="267" r:id="rId5"/>
    <p:sldId id="258" r:id="rId6"/>
    <p:sldId id="259" r:id="rId7"/>
    <p:sldId id="268" r:id="rId8"/>
    <p:sldId id="261" r:id="rId9"/>
    <p:sldId id="270" r:id="rId10"/>
    <p:sldId id="263" r:id="rId11"/>
    <p:sldId id="264" r:id="rId12"/>
    <p:sldId id="269" r:id="rId13"/>
    <p:sldId id="27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initials="J" lastIdx="9" clrIdx="0">
    <p:extLst>
      <p:ext uri="{19B8F6BF-5375-455C-9EA6-DF929625EA0E}">
        <p15:presenceInfo xmlns:p15="http://schemas.microsoft.com/office/powerpoint/2012/main" userId="J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78366" autoAdjust="0"/>
  </p:normalViewPr>
  <p:slideViewPr>
    <p:cSldViewPr snapToGrid="0">
      <p:cViewPr varScale="1">
        <p:scale>
          <a:sx n="77" d="100"/>
          <a:sy n="77" d="100"/>
        </p:scale>
        <p:origin x="72" y="25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5T16:15:35.967" idx="1">
    <p:pos x="8077" y="1441"/>
    <p:text>More examples different than profinet, profibus, powerlink...</p:text>
    <p:extLst>
      <p:ext uri="{C676402C-5697-4E1C-873F-D02D1690AC5C}">
        <p15:threadingInfo xmlns:p15="http://schemas.microsoft.com/office/powerpoint/2012/main" timeZoneBias="-120"/>
      </p:ext>
    </p:extLst>
  </p:cm>
  <p:cm authorId="1" dt="2020-04-15T16:17:00.073" idx="2">
    <p:pos x="3478" y="2418"/>
    <p:text>Standardize attempt by the IEEE, TSN Industrial Profile 2019, not yet officialy published.</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21T17:31:24.497" idx="9">
    <p:pos x="576" y="824"/>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15T16:20:30.649" idx="3">
    <p:pos x="6764" y="1807"/>
    <p:text>Difficulty of introducing an standard among all the different private vendors</p:text>
    <p:extLst>
      <p:ext uri="{C676402C-5697-4E1C-873F-D02D1690AC5C}">
        <p15:threadingInfo xmlns:p15="http://schemas.microsoft.com/office/powerpoint/2012/main" timeZoneBias="-120"/>
      </p:ext>
    </p:extLst>
  </p:cm>
  <p:cm authorId="1" dt="2020-04-15T16:22:29.350" idx="4">
    <p:pos x="4064" y="2502"/>
    <p:text>Inertial Measurement Unit</p:text>
    <p:extLst>
      <p:ext uri="{C676402C-5697-4E1C-873F-D02D1690AC5C}">
        <p15:threadingInfo xmlns:p15="http://schemas.microsoft.com/office/powerpoint/2012/main" timeZoneBias="-120"/>
      </p:ext>
    </p:extLst>
  </p:cm>
  <p:cm authorId="1" dt="2020-04-15T16:40:22.449" idx="8">
    <p:pos x="2575" y="3145"/>
    <p:text>A diagram with the functional modules HW and SW</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07677B-E531-4191-829F-DF2144B18231}" type="datetimeFigureOut">
              <a:rPr lang="en-US" smtClean="0"/>
              <a:t>4/29/2020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A68E12-680D-49BC-BF44-BE2B2B56BA93}" type="slidenum">
              <a:rPr lang="en-US" smtClean="0"/>
              <a:t>‹#›</a:t>
            </a:fld>
            <a:endParaRPr lang="en-US"/>
          </a:p>
        </p:txBody>
      </p:sp>
    </p:spTree>
    <p:extLst>
      <p:ext uri="{BB962C8B-B14F-4D97-AF65-F5344CB8AC3E}">
        <p14:creationId xmlns:p14="http://schemas.microsoft.com/office/powerpoint/2010/main" val="781366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CC4BB-A323-47D2-82BA-F9979254520A}"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676CB-30B1-4750-8B63-A054314F31E1}" type="slidenum">
              <a:rPr lang="en-US" smtClean="0"/>
              <a:t>‹#›</a:t>
            </a:fld>
            <a:endParaRPr lang="en-US"/>
          </a:p>
        </p:txBody>
      </p:sp>
    </p:spTree>
    <p:extLst>
      <p:ext uri="{BB962C8B-B14F-4D97-AF65-F5344CB8AC3E}">
        <p14:creationId xmlns:p14="http://schemas.microsoft.com/office/powerpoint/2010/main" val="19790667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Fieldbus#cite_note-5" TargetMode="External"/><Relationship Id="rId3" Type="http://schemas.openxmlformats.org/officeDocument/2006/relationships/hyperlink" Target="https://en.wikipedia.org/wiki/PROFIBUS" TargetMode="External"/><Relationship Id="rId7" Type="http://schemas.openxmlformats.org/officeDocument/2006/relationships/hyperlink" Target="https://en.wikipedia.org/wiki/SERCO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Ethernet_Powerlink" TargetMode="External"/><Relationship Id="rId5" Type="http://schemas.openxmlformats.org/officeDocument/2006/relationships/hyperlink" Target="https://en.wikipedia.org/wiki/EtherCAT" TargetMode="External"/><Relationship Id="rId4" Type="http://schemas.openxmlformats.org/officeDocument/2006/relationships/hyperlink" Target="https://en.wikipedia.org/wiki/Highway_Addressable_Remote_Transducer_Protocol" TargetMode="External"/><Relationship Id="rId9" Type="http://schemas.openxmlformats.org/officeDocument/2006/relationships/hyperlink" Target="https://en.wikipedia.org/wiki/Fieldbus#cite_note-6"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F676CB-30B1-4750-8B63-A054314F31E1}" type="slidenum">
              <a:rPr lang="en-US" smtClean="0"/>
              <a:t>2</a:t>
            </a:fld>
            <a:endParaRPr lang="en-US"/>
          </a:p>
        </p:txBody>
      </p:sp>
    </p:spTree>
    <p:extLst>
      <p:ext uri="{BB962C8B-B14F-4D97-AF65-F5344CB8AC3E}">
        <p14:creationId xmlns:p14="http://schemas.microsoft.com/office/powerpoint/2010/main" val="15369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Multiconnectivity</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collaborative robots, peripherals sensors and cameras, </a:t>
            </a:r>
            <a:r>
              <a:rPr lang="en-US" sz="1200" b="0" i="0" kern="1200" baseline="0" dirty="0" err="1">
                <a:solidFill>
                  <a:schemeClr val="tx1"/>
                </a:solidFill>
                <a:effectLst/>
                <a:latin typeface="+mn-lt"/>
                <a:ea typeface="+mn-ea"/>
                <a:cs typeface="+mn-cs"/>
              </a:rPr>
              <a:t>hmi</a:t>
            </a:r>
            <a:r>
              <a:rPr lang="en-US" sz="1200" b="0" i="0" kern="1200" baseline="0" dirty="0">
                <a:solidFill>
                  <a:schemeClr val="tx1"/>
                </a:solidFill>
                <a:effectLst/>
                <a:latin typeface="+mn-lt"/>
                <a:ea typeface="+mn-ea"/>
                <a:cs typeface="+mn-cs"/>
              </a:rPr>
              <a:t> (touchscreens) any other remote host (interfaces, protocols)*** Difference</a:t>
            </a:r>
          </a:p>
          <a:p>
            <a:endParaRPr lang="en-US" sz="1200" dirty="0"/>
          </a:p>
          <a:p>
            <a:r>
              <a:rPr lang="en-US" sz="1200" dirty="0"/>
              <a:t>IEC61784 part II  as an evolution of the field buses</a:t>
            </a:r>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Within </a:t>
            </a:r>
            <a:r>
              <a:rPr lang="en-US" sz="1200" b="0" i="0" kern="1200" baseline="0" dirty="0" err="1">
                <a:solidFill>
                  <a:schemeClr val="tx1"/>
                </a:solidFill>
                <a:effectLst/>
                <a:latin typeface="+mn-lt"/>
                <a:ea typeface="+mn-ea"/>
                <a:cs typeface="+mn-cs"/>
              </a:rPr>
              <a:t>ai-ec</a:t>
            </a:r>
            <a:r>
              <a:rPr lang="en-US" sz="1200" b="0" i="0" kern="1200" baseline="0" dirty="0">
                <a:solidFill>
                  <a:schemeClr val="tx1"/>
                </a:solidFill>
                <a:effectLst/>
                <a:latin typeface="+mn-lt"/>
                <a:ea typeface="+mn-ea"/>
                <a:cs typeface="+mn-cs"/>
              </a:rPr>
              <a:t>?** Communication Profiles Families – most of the private profiles/commercial protocols </a:t>
            </a:r>
            <a:r>
              <a:rPr lang="en-US" sz="1200" b="0" i="0" strike="sngStrike" kern="1200" baseline="0" dirty="0">
                <a:solidFill>
                  <a:schemeClr val="tx1"/>
                </a:solidFill>
                <a:effectLst/>
                <a:latin typeface="+mn-lt"/>
                <a:ea typeface="+mn-ea"/>
                <a:cs typeface="+mn-cs"/>
              </a:rPr>
              <a:t>CAN</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PROFibus</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Powerlink</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Profinet</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EtherCAT</a:t>
            </a:r>
            <a:r>
              <a:rPr lang="en-US" sz="1200" b="0" i="0" kern="1200" baseline="0" dirty="0">
                <a:solidFill>
                  <a:schemeClr val="tx1"/>
                </a:solidFill>
                <a:effectLst/>
                <a:latin typeface="+mn-lt"/>
                <a:ea typeface="+mn-ea"/>
                <a:cs typeface="+mn-cs"/>
              </a:rPr>
              <a:t>/</a:t>
            </a:r>
            <a:r>
              <a:rPr lang="en-US" sz="1200" b="0" i="0" strike="sngStrike" kern="1200" baseline="0" dirty="0" err="1">
                <a:solidFill>
                  <a:schemeClr val="tx1"/>
                </a:solidFill>
                <a:effectLst/>
                <a:latin typeface="+mn-lt"/>
                <a:ea typeface="+mn-ea"/>
                <a:cs typeface="+mn-cs"/>
              </a:rPr>
              <a:t>DeviceNet</a:t>
            </a:r>
            <a:r>
              <a:rPr lang="en-US" sz="1200" b="0" i="0" kern="1200" baseline="0" dirty="0">
                <a:solidFill>
                  <a:schemeClr val="tx1"/>
                </a:solidFill>
                <a:effectLst/>
                <a:latin typeface="+mn-lt"/>
                <a:ea typeface="+mn-ea"/>
                <a:cs typeface="+mn-cs"/>
              </a:rPr>
              <a:t> are addressed</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Within the set of data -&gt; Time Sensitive Data -&gt; Data that needs to meet strict time deadlines to ensure the right functionality of the whole system.</a:t>
            </a:r>
          </a:p>
          <a:p>
            <a:r>
              <a:rPr lang="en-US" sz="1200" b="0" i="0" kern="1200" baseline="0" dirty="0">
                <a:solidFill>
                  <a:schemeClr val="tx1"/>
                </a:solidFill>
                <a:effectLst/>
                <a:latin typeface="+mn-lt"/>
                <a:ea typeface="+mn-ea"/>
                <a:cs typeface="+mn-cs"/>
              </a:rPr>
              <a:t>The need was already in the industry but it increases as the networks get more complex and diverse and when the market/research offers constantly more and more devices which can or not have RT processing. However, data stream in the network must ensure that the RT Data is not affected by the traffic.</a:t>
            </a:r>
          </a:p>
          <a:p>
            <a:r>
              <a:rPr lang="en-US" sz="1200" b="0" i="0" kern="1200" baseline="0" dirty="0">
                <a:solidFill>
                  <a:schemeClr val="tx1"/>
                </a:solidFill>
                <a:effectLst/>
                <a:latin typeface="+mn-lt"/>
                <a:ea typeface="+mn-ea"/>
                <a:cs typeface="+mn-cs"/>
              </a:rPr>
              <a:t>Robots controllers (positions, movements/speeds, time-critical actuators). 3D Cameras.</a:t>
            </a:r>
          </a:p>
          <a:p>
            <a:r>
              <a:rPr lang="en-US" sz="1200" b="0" i="0" kern="1200" baseline="0" dirty="0">
                <a:solidFill>
                  <a:schemeClr val="tx1"/>
                </a:solidFill>
                <a:effectLst/>
                <a:latin typeface="+mn-lt"/>
                <a:ea typeface="+mn-ea"/>
                <a:cs typeface="+mn-cs"/>
              </a:rPr>
              <a:t>Rely on RT data.</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Within the market and out of it there is already tools that address compatibility with private devices/standards.</a:t>
            </a:r>
          </a:p>
          <a:p>
            <a:endParaRPr lang="en-US" sz="1200" b="0" i="0" kern="1200" baseline="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IEC 61158 represents a collection of communication profile families (CPFs), each of them including some communication profiles (CPs), which refers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different and well established commercial protocols. Neither </a:t>
            </a:r>
            <a:r>
              <a:rPr lang="en-US" sz="1200" b="0" i="0" kern="1200" dirty="0" err="1">
                <a:solidFill>
                  <a:schemeClr val="tx1"/>
                </a:solidFill>
                <a:effectLst/>
                <a:latin typeface="+mn-lt"/>
                <a:ea typeface="+mn-ea"/>
                <a:cs typeface="+mn-cs"/>
              </a:rPr>
              <a:t>DeviceNet</a:t>
            </a:r>
            <a:r>
              <a:rPr lang="en-US" sz="1200" b="0" i="0" kern="1200" dirty="0">
                <a:solidFill>
                  <a:schemeClr val="tx1"/>
                </a:solidFill>
                <a:effectLst/>
                <a:latin typeface="+mn-lt"/>
                <a:ea typeface="+mn-ea"/>
                <a:cs typeface="+mn-cs"/>
              </a:rPr>
              <a:t> nor </a:t>
            </a:r>
            <a:r>
              <a:rPr lang="en-US" sz="1200" b="0" i="0" kern="1200" dirty="0" err="1">
                <a:solidFill>
                  <a:schemeClr val="tx1"/>
                </a:solidFill>
                <a:effectLst/>
                <a:latin typeface="+mn-lt"/>
                <a:ea typeface="+mn-ea"/>
                <a:cs typeface="+mn-cs"/>
              </a:rPr>
              <a:t>CANopen</a:t>
            </a:r>
            <a:r>
              <a:rPr lang="en-US" sz="1200" b="0" i="0" kern="1200" dirty="0">
                <a:solidFill>
                  <a:schemeClr val="tx1"/>
                </a:solidFill>
                <a:effectLst/>
                <a:latin typeface="+mn-lt"/>
                <a:ea typeface="+mn-ea"/>
                <a:cs typeface="+mn-cs"/>
              </a:rPr>
              <a:t> is encompassed by IEC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61158 even though they are two widespread fieldbuses.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These two networks rely on the popular CAN.</a:t>
            </a:r>
            <a:br>
              <a:rPr lang="en-US" dirty="0"/>
            </a:b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3</a:t>
            </a:fld>
            <a:endParaRPr lang="en-US"/>
          </a:p>
        </p:txBody>
      </p:sp>
    </p:spTree>
    <p:extLst>
      <p:ext uri="{BB962C8B-B14F-4D97-AF65-F5344CB8AC3E}">
        <p14:creationId xmlns:p14="http://schemas.microsoft.com/office/powerpoint/2010/main" val="193282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open source tools that now can provide a</a:t>
            </a:r>
            <a:r>
              <a:rPr lang="en-US" baseline="0" dirty="0"/>
              <a:t> reliable framework to design on top of them</a:t>
            </a:r>
          </a:p>
          <a:p>
            <a:r>
              <a:rPr lang="en-US" baseline="0" dirty="0" err="1"/>
              <a:t>Usch</a:t>
            </a:r>
            <a:r>
              <a:rPr lang="en-US" baseline="0" dirty="0"/>
              <a:t> that they can be tested against the international standards and also with compatibility with the “</a:t>
            </a:r>
            <a:r>
              <a:rPr lang="en-US" baseline="0" dirty="0" err="1"/>
              <a:t>parivit</a:t>
            </a:r>
            <a:r>
              <a:rPr lang="en-US" baseline="0" dirty="0"/>
              <a:t>” vendors.</a:t>
            </a:r>
          </a:p>
          <a:p>
            <a:endParaRPr lang="en-US" baseline="0" dirty="0"/>
          </a:p>
          <a:p>
            <a:r>
              <a:rPr lang="en-US" baseline="0" dirty="0"/>
              <a:t>As history dictates, vendor protected technology have a limit when there are lots of possibilities a non standards.</a:t>
            </a:r>
          </a:p>
          <a:p>
            <a:endParaRPr lang="en-US" dirty="0"/>
          </a:p>
          <a:p>
            <a:endParaRPr lang="en-US" dirty="0"/>
          </a:p>
          <a:p>
            <a:r>
              <a:rPr lang="en-US" dirty="0"/>
              <a:t>By 2008 </a:t>
            </a:r>
            <a:r>
              <a:rPr lang="en-US" sz="1200" b="0" i="0" kern="1200" dirty="0">
                <a:solidFill>
                  <a:schemeClr val="tx1"/>
                </a:solidFill>
                <a:effectLst/>
                <a:latin typeface="+mn-lt"/>
                <a:ea typeface="+mn-ea"/>
                <a:cs typeface="+mn-cs"/>
              </a:rPr>
              <a:t>CPF 1: FOUNDATION Fieldbus</a:t>
            </a:r>
          </a:p>
          <a:p>
            <a:r>
              <a:rPr lang="en-US" sz="1200" b="0" i="0" kern="1200" dirty="0">
                <a:solidFill>
                  <a:schemeClr val="tx1"/>
                </a:solidFill>
                <a:effectLst/>
                <a:latin typeface="+mn-lt"/>
                <a:ea typeface="+mn-ea"/>
                <a:cs typeface="+mn-cs"/>
              </a:rPr>
              <a:t>CPF 2: CIP</a:t>
            </a:r>
          </a:p>
          <a:p>
            <a:r>
              <a:rPr lang="en-US" sz="1200" b="0" i="0" kern="1200" dirty="0">
                <a:solidFill>
                  <a:schemeClr val="tx1"/>
                </a:solidFill>
                <a:effectLst/>
                <a:latin typeface="+mn-lt"/>
                <a:ea typeface="+mn-ea"/>
                <a:cs typeface="+mn-cs"/>
              </a:rPr>
              <a:t>CPF 3: </a:t>
            </a:r>
            <a:r>
              <a:rPr lang="en-US" sz="1200" b="0" i="0" u="none" strike="noStrike" kern="1200" dirty="0">
                <a:solidFill>
                  <a:schemeClr val="tx1"/>
                </a:solidFill>
                <a:effectLst/>
                <a:latin typeface="+mn-lt"/>
                <a:ea typeface="+mn-ea"/>
                <a:cs typeface="+mn-cs"/>
                <a:hlinkClick r:id="rId3" tooltip="PROFIBUS"/>
              </a:rPr>
              <a:t>PROFIBUS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4: P-NET</a:t>
            </a:r>
          </a:p>
          <a:p>
            <a:r>
              <a:rPr lang="en-US" sz="1200" b="0" i="0" kern="1200" dirty="0">
                <a:solidFill>
                  <a:schemeClr val="tx1"/>
                </a:solidFill>
                <a:effectLst/>
                <a:latin typeface="+mn-lt"/>
                <a:ea typeface="+mn-ea"/>
                <a:cs typeface="+mn-cs"/>
              </a:rPr>
              <a:t>CPF 5: </a:t>
            </a:r>
            <a:r>
              <a:rPr lang="en-US" sz="1200" b="0" i="0" kern="1200" dirty="0" err="1">
                <a:solidFill>
                  <a:schemeClr val="tx1"/>
                </a:solidFill>
                <a:effectLst/>
                <a:latin typeface="+mn-lt"/>
                <a:ea typeface="+mn-ea"/>
                <a:cs typeface="+mn-cs"/>
              </a:rPr>
              <a:t>WorldFIP</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6: INTERBUS</a:t>
            </a:r>
          </a:p>
          <a:p>
            <a:r>
              <a:rPr lang="en-US" sz="1200" b="0" i="0" kern="1200" dirty="0">
                <a:solidFill>
                  <a:schemeClr val="tx1"/>
                </a:solidFill>
                <a:effectLst/>
                <a:latin typeface="+mn-lt"/>
                <a:ea typeface="+mn-ea"/>
                <a:cs typeface="+mn-cs"/>
              </a:rPr>
              <a:t>CPF 7: </a:t>
            </a:r>
            <a:r>
              <a:rPr lang="en-US" sz="1200" b="0" i="0" kern="1200" dirty="0" err="1">
                <a:solidFill>
                  <a:schemeClr val="tx1"/>
                </a:solidFill>
                <a:effectLst/>
                <a:latin typeface="+mn-lt"/>
                <a:ea typeface="+mn-ea"/>
                <a:cs typeface="+mn-cs"/>
              </a:rPr>
              <a:t>SwiftNet</a:t>
            </a:r>
            <a:r>
              <a:rPr lang="en-US" sz="1200" b="0" i="0" kern="1200" dirty="0">
                <a:solidFill>
                  <a:schemeClr val="tx1"/>
                </a:solidFill>
                <a:effectLst/>
                <a:latin typeface="+mn-lt"/>
                <a:ea typeface="+mn-ea"/>
                <a:cs typeface="+mn-cs"/>
              </a:rPr>
              <a:t> (withdrawn)</a:t>
            </a:r>
          </a:p>
          <a:p>
            <a:r>
              <a:rPr lang="en-US" sz="1200" b="0" i="0" kern="1200" dirty="0">
                <a:solidFill>
                  <a:schemeClr val="tx1"/>
                </a:solidFill>
                <a:effectLst/>
                <a:latin typeface="+mn-lt"/>
                <a:ea typeface="+mn-ea"/>
                <a:cs typeface="+mn-cs"/>
              </a:rPr>
              <a:t>CPF 8: CC-Link</a:t>
            </a:r>
          </a:p>
          <a:p>
            <a:r>
              <a:rPr lang="en-US" sz="1200" b="0" i="0" kern="1200" dirty="0">
                <a:solidFill>
                  <a:schemeClr val="tx1"/>
                </a:solidFill>
                <a:effectLst/>
                <a:latin typeface="+mn-lt"/>
                <a:ea typeface="+mn-ea"/>
                <a:cs typeface="+mn-cs"/>
              </a:rPr>
              <a:t>CPF 9: </a:t>
            </a:r>
            <a:r>
              <a:rPr lang="en-US" sz="1200" b="0" i="0" u="none" strike="noStrike" kern="1200" dirty="0">
                <a:solidFill>
                  <a:schemeClr val="tx1"/>
                </a:solidFill>
                <a:effectLst/>
                <a:latin typeface="+mn-lt"/>
                <a:ea typeface="+mn-ea"/>
                <a:cs typeface="+mn-cs"/>
                <a:hlinkClick r:id="rId4" tooltip="Highway Addressable Remote Transducer Protocol"/>
              </a:rPr>
              <a:t>HART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10: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/IP</a:t>
            </a:r>
          </a:p>
          <a:p>
            <a:r>
              <a:rPr lang="en-US" sz="1200" b="0" i="0" kern="1200" dirty="0">
                <a:solidFill>
                  <a:schemeClr val="tx1"/>
                </a:solidFill>
                <a:effectLst/>
                <a:latin typeface="+mn-lt"/>
                <a:ea typeface="+mn-ea"/>
                <a:cs typeface="+mn-cs"/>
              </a:rPr>
              <a:t>CPF 11: </a:t>
            </a:r>
            <a:r>
              <a:rPr lang="en-US" sz="1200" b="0" i="0" kern="1200" dirty="0" err="1">
                <a:solidFill>
                  <a:schemeClr val="tx1"/>
                </a:solidFill>
                <a:effectLst/>
                <a:latin typeface="+mn-lt"/>
                <a:ea typeface="+mn-ea"/>
                <a:cs typeface="+mn-cs"/>
              </a:rPr>
              <a:t>TCnet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12: </a:t>
            </a:r>
            <a:r>
              <a:rPr lang="en-US" sz="1200" b="0" i="0" u="none" strike="noStrike" kern="1200" dirty="0" err="1">
                <a:solidFill>
                  <a:schemeClr val="tx1"/>
                </a:solidFill>
                <a:effectLst/>
                <a:latin typeface="+mn-lt"/>
                <a:ea typeface="+mn-ea"/>
                <a:cs typeface="+mn-cs"/>
                <a:hlinkClick r:id="rId5" tooltip="EtherCAT"/>
              </a:rPr>
              <a:t>EtherCAT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13: </a:t>
            </a:r>
            <a:r>
              <a:rPr lang="en-US" sz="1200" b="0" i="0" u="none" strike="noStrike" kern="1200" dirty="0">
                <a:solidFill>
                  <a:schemeClr val="tx1"/>
                </a:solidFill>
                <a:effectLst/>
                <a:latin typeface="+mn-lt"/>
                <a:ea typeface="+mn-ea"/>
                <a:cs typeface="+mn-cs"/>
                <a:hlinkClick r:id="rId6" tooltip="Ethernet Powerlink"/>
              </a:rPr>
              <a:t>Ethernet </a:t>
            </a:r>
            <a:r>
              <a:rPr lang="en-US" sz="1200" b="0" i="0" u="none" strike="noStrike" kern="1200" dirty="0" err="1">
                <a:solidFill>
                  <a:schemeClr val="tx1"/>
                </a:solidFill>
                <a:effectLst/>
                <a:latin typeface="+mn-lt"/>
                <a:ea typeface="+mn-ea"/>
                <a:cs typeface="+mn-cs"/>
                <a:hlinkClick r:id="rId6" tooltip="Ethernet Powerlink"/>
              </a:rPr>
              <a:t>Powerlink</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14: EPA</a:t>
            </a:r>
          </a:p>
          <a:p>
            <a:r>
              <a:rPr lang="en-US" sz="1200" b="0" i="0" kern="1200" dirty="0">
                <a:solidFill>
                  <a:schemeClr val="tx1"/>
                </a:solidFill>
                <a:effectLst/>
                <a:latin typeface="+mn-lt"/>
                <a:ea typeface="+mn-ea"/>
                <a:cs typeface="+mn-cs"/>
              </a:rPr>
              <a:t>CPF 15: MODBUS-RTPS</a:t>
            </a:r>
          </a:p>
          <a:p>
            <a:r>
              <a:rPr lang="en-US" sz="1200" b="0" i="0" kern="1200" dirty="0">
                <a:solidFill>
                  <a:schemeClr val="tx1"/>
                </a:solidFill>
                <a:effectLst/>
                <a:latin typeface="+mn-lt"/>
                <a:ea typeface="+mn-ea"/>
                <a:cs typeface="+mn-cs"/>
              </a:rPr>
              <a:t>CPF 16: </a:t>
            </a:r>
            <a:r>
              <a:rPr lang="en-US" sz="1200" b="0" i="0" u="none" strike="noStrike" kern="1200" dirty="0">
                <a:solidFill>
                  <a:schemeClr val="tx1"/>
                </a:solidFill>
                <a:effectLst/>
                <a:latin typeface="+mn-lt"/>
                <a:ea typeface="+mn-ea"/>
                <a:cs typeface="+mn-cs"/>
                <a:hlinkClick r:id="rId7" tooltip="SERCOS"/>
              </a:rPr>
              <a:t>SERCOS</a:t>
            </a:r>
            <a:r>
              <a:rPr lang="en-US" sz="1200" b="0" i="0" u="none" strike="noStrike" kern="1200" baseline="30000" dirty="0">
                <a:solidFill>
                  <a:schemeClr val="tx1"/>
                </a:solidFill>
                <a:effectLst/>
                <a:latin typeface="+mn-lt"/>
                <a:ea typeface="+mn-ea"/>
                <a:cs typeface="+mn-cs"/>
                <a:hlinkClick r:id="rId8"/>
              </a:rPr>
              <a:t>[5]</a:t>
            </a:r>
            <a:r>
              <a:rPr lang="en-US" sz="1200" b="0" i="0" u="none" strike="noStrike" kern="1200" baseline="30000" dirty="0">
                <a:solidFill>
                  <a:schemeClr val="tx1"/>
                </a:solidFill>
                <a:effectLst/>
                <a:latin typeface="+mn-lt"/>
                <a:ea typeface="+mn-ea"/>
                <a:cs typeface="+mn-cs"/>
                <a:hlinkClick r:id="rId9"/>
              </a:rPr>
              <a:t>[6]</a:t>
            </a:r>
            <a:endParaRPr lang="en-US" sz="1200" b="0" i="0" kern="1200" dirty="0">
              <a:solidFill>
                <a:schemeClr val="tx1"/>
              </a:solidFill>
              <a:effectLst/>
              <a:latin typeface="+mn-lt"/>
              <a:ea typeface="+mn-ea"/>
              <a:cs typeface="+mn-cs"/>
            </a:endParaRPr>
          </a:p>
          <a:p>
            <a:endParaRPr lang="en-US" dirty="0"/>
          </a:p>
          <a:p>
            <a:endParaRPr lang="en-US" dirty="0"/>
          </a:p>
          <a:p>
            <a:endParaRPr lang="en-US" dirty="0"/>
          </a:p>
          <a:p>
            <a:r>
              <a:rPr lang="en-US" dirty="0" err="1"/>
              <a:t>Device</a:t>
            </a:r>
            <a:r>
              <a:rPr lang="en-US" baseline="0" dirty="0" err="1"/>
              <a:t>NET</a:t>
            </a:r>
            <a:r>
              <a:rPr lang="en-US" baseline="0" dirty="0"/>
              <a:t> and CAN open were not included in IEC 61158</a:t>
            </a:r>
            <a:endParaRPr lang="en-US" dirty="0"/>
          </a:p>
          <a:p>
            <a:r>
              <a:rPr lang="en-US" dirty="0"/>
              <a:t>RTEN Started during the early 2000s (evolution of the field buses)</a:t>
            </a:r>
          </a:p>
          <a:p>
            <a:r>
              <a:rPr lang="en-US" dirty="0"/>
              <a:t>Referenced to IEC61784 part II *** (year?)</a:t>
            </a:r>
          </a:p>
          <a:p>
            <a:r>
              <a:rPr lang="en-US" dirty="0"/>
              <a:t>Examples are </a:t>
            </a:r>
            <a:r>
              <a:rPr lang="en-US" dirty="0" err="1"/>
              <a:t>EtherCAT</a:t>
            </a:r>
            <a:r>
              <a:rPr lang="en-US" dirty="0"/>
              <a:t> [83], </a:t>
            </a:r>
            <a:r>
              <a:rPr lang="en-US" dirty="0" err="1"/>
              <a:t>Profinet</a:t>
            </a:r>
            <a:r>
              <a:rPr lang="en-US" dirty="0"/>
              <a:t> [84], Ethernet/IP [85], Ethernet, </a:t>
            </a:r>
            <a:r>
              <a:rPr lang="en-US" dirty="0" err="1"/>
              <a:t>Powerlink</a:t>
            </a:r>
            <a:r>
              <a:rPr lang="en-US" dirty="0"/>
              <a:t> [26], and Modbus TCP [86]</a:t>
            </a:r>
          </a:p>
          <a:p>
            <a:r>
              <a:rPr lang="en-US" dirty="0"/>
              <a:t>2 Technics to ensure RT communication: TDMA (Time Slots to</a:t>
            </a:r>
            <a:r>
              <a:rPr lang="en-US" baseline="0" dirty="0"/>
              <a:t> transmit packets</a:t>
            </a:r>
            <a:r>
              <a:rPr lang="en-US" dirty="0"/>
              <a:t>) and CIP (Common Industrial Protocol  Labeled– HP -&gt; UDP; LP -&gt; TCP) </a:t>
            </a:r>
          </a:p>
          <a:p>
            <a:r>
              <a:rPr lang="en-US" dirty="0"/>
              <a:t>TSN Group improves  </a:t>
            </a:r>
            <a:r>
              <a:rPr lang="en-US" dirty="0" err="1"/>
              <a:t>initiave</a:t>
            </a:r>
            <a:r>
              <a:rPr lang="en-US" dirty="0"/>
              <a:t> that started in 2012 by adding them the AVB Group</a:t>
            </a:r>
          </a:p>
          <a:p>
            <a:endParaRPr lang="en-US" dirty="0"/>
          </a:p>
          <a:p>
            <a:r>
              <a:rPr lang="en-US" dirty="0"/>
              <a:t>Well-known industrial</a:t>
            </a:r>
            <a:r>
              <a:rPr lang="en-US" baseline="0" dirty="0"/>
              <a:t> trademarks</a:t>
            </a:r>
            <a:endParaRPr lang="en-US" dirty="0"/>
          </a:p>
          <a:p>
            <a:endParaRPr lang="en-US" dirty="0"/>
          </a:p>
          <a:p>
            <a:r>
              <a:rPr lang="en-US" dirty="0"/>
              <a:t>User perspective it is unsatisfactory, since it is only a trademark </a:t>
            </a:r>
            <a:r>
              <a:rPr lang="en-US" dirty="0" err="1"/>
              <a:t>wark</a:t>
            </a:r>
            <a:r>
              <a:rPr lang="en-US" dirty="0"/>
              <a:t>. Sometimes the IEC based solutions are not longer compatible with the IEEE 802.3 Ethernet Specification**</a:t>
            </a:r>
          </a:p>
          <a:p>
            <a:r>
              <a:rPr lang="en-US" dirty="0"/>
              <a:t>Therefore TSN (2012) official attempt to integrate the technologies to an standard, as it happened with classical Ethernet (AVB* in 2003-2005 -&gt; industrial environments)</a:t>
            </a:r>
          </a:p>
          <a:p>
            <a:r>
              <a:rPr lang="en-US" dirty="0"/>
              <a:t>A set of tools that comply the international standard (mostly improvements within the ISO/OSI layer 2 DATA LINK**). </a:t>
            </a:r>
          </a:p>
          <a:p>
            <a:r>
              <a:rPr lang="en-US" dirty="0"/>
              <a:t>IEEE802.1Qbv implements a time slot and traffic </a:t>
            </a:r>
            <a:r>
              <a:rPr lang="en-US" dirty="0" err="1"/>
              <a:t>shapping</a:t>
            </a:r>
            <a:r>
              <a:rPr lang="en-US" dirty="0"/>
              <a:t> mechanism </a:t>
            </a:r>
          </a:p>
          <a:p>
            <a:r>
              <a:rPr lang="en-US" dirty="0"/>
              <a:t>The problem is not a synchronization problem between the </a:t>
            </a:r>
            <a:r>
              <a:rPr lang="en-US" dirty="0" err="1"/>
              <a:t>EtherCAT</a:t>
            </a:r>
            <a:r>
              <a:rPr lang="en-US" dirty="0"/>
              <a:t> and the TSN? Distributed clocks vs GCLs</a:t>
            </a:r>
          </a:p>
          <a:p>
            <a:r>
              <a:rPr lang="en-US" dirty="0" err="1"/>
              <a:t>Ethercat</a:t>
            </a:r>
            <a:r>
              <a:rPr lang="en-US" dirty="0"/>
              <a:t> uses TDMA but differs with POWERLINK and </a:t>
            </a:r>
            <a:r>
              <a:rPr lang="en-US" dirty="0" err="1"/>
              <a:t>Profinet</a:t>
            </a:r>
            <a:r>
              <a:rPr lang="en-US" dirty="0"/>
              <a:t> IRR, difference rely within the MAC layer Telegram RT vs </a:t>
            </a:r>
            <a:r>
              <a:rPr lang="en-US" dirty="0" err="1"/>
              <a:t>maibolxes</a:t>
            </a:r>
            <a:r>
              <a:rPr lang="en-US" dirty="0"/>
              <a:t> NRT</a:t>
            </a:r>
          </a:p>
          <a:p>
            <a:r>
              <a:rPr lang="en-US" dirty="0"/>
              <a:t>Where does </a:t>
            </a:r>
            <a:r>
              <a:rPr lang="en-US" dirty="0" err="1"/>
              <a:t>EtherCAT</a:t>
            </a:r>
            <a:r>
              <a:rPr lang="en-US" dirty="0"/>
              <a:t> live within the OSI model? Is application layer or Network/Transport layer?</a:t>
            </a:r>
          </a:p>
          <a:p>
            <a:r>
              <a:rPr lang="en-US" dirty="0"/>
              <a:t>What about the PROFINET? If it sticks to ETHERNET, is it easier for it to switch to the new standard?</a:t>
            </a:r>
          </a:p>
          <a:p>
            <a:endParaRPr lang="en-US" dirty="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4</a:t>
            </a:fld>
            <a:endParaRPr lang="en-US"/>
          </a:p>
        </p:txBody>
      </p:sp>
    </p:spTree>
    <p:extLst>
      <p:ext uri="{BB962C8B-B14F-4D97-AF65-F5344CB8AC3E}">
        <p14:creationId xmlns:p14="http://schemas.microsoft.com/office/powerpoint/2010/main" val="182213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Readout of different sensors e.g. IMU (SPI), Encoders (</a:t>
            </a:r>
            <a:r>
              <a:rPr lang="en-US" dirty="0" err="1"/>
              <a:t>BiSS</a:t>
            </a:r>
            <a:r>
              <a:rPr lang="en-US" dirty="0"/>
              <a:t>-C),…</a:t>
            </a:r>
          </a:p>
        </p:txBody>
      </p:sp>
      <p:sp>
        <p:nvSpPr>
          <p:cNvPr id="4" name="Slide Number Placeholder 3"/>
          <p:cNvSpPr>
            <a:spLocks noGrp="1"/>
          </p:cNvSpPr>
          <p:nvPr>
            <p:ph type="sldNum" sz="quarter" idx="10"/>
          </p:nvPr>
        </p:nvSpPr>
        <p:spPr/>
        <p:txBody>
          <a:bodyPr/>
          <a:lstStyle/>
          <a:p>
            <a:fld id="{12F676CB-30B1-4750-8B63-A054314F31E1}" type="slidenum">
              <a:rPr lang="en-US" smtClean="0"/>
              <a:t>6</a:t>
            </a:fld>
            <a:endParaRPr lang="en-US"/>
          </a:p>
        </p:txBody>
      </p:sp>
    </p:spTree>
    <p:extLst>
      <p:ext uri="{BB962C8B-B14F-4D97-AF65-F5344CB8AC3E}">
        <p14:creationId xmlns:p14="http://schemas.microsoft.com/office/powerpoint/2010/main" val="124320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Comparison with</a:t>
            </a:r>
            <a:r>
              <a:rPr lang="en-US" baseline="0" dirty="0"/>
              <a:t> other strategies for reading out data?</a:t>
            </a:r>
            <a:br>
              <a:rPr lang="en-US" baseline="0" dirty="0"/>
            </a:br>
            <a:r>
              <a:rPr lang="en-US" baseline="0" dirty="0"/>
              <a:t>Interface different protocols </a:t>
            </a:r>
            <a:r>
              <a:rPr lang="en-US" baseline="0" dirty="0">
                <a:sym typeface="Wingdings" panose="05000000000000000000" pitchFamily="2" charset="2"/>
              </a:rPr>
              <a:t> for sure it is a tailored solution</a:t>
            </a:r>
          </a:p>
          <a:p>
            <a:pPr lvl="2"/>
            <a:r>
              <a:rPr lang="en-US" baseline="0" dirty="0">
                <a:sym typeface="Wingdings" panose="05000000000000000000" pitchFamily="2" charset="2"/>
              </a:rPr>
              <a:t>Embedded system --&gt;  kits already developed</a:t>
            </a:r>
          </a:p>
          <a:p>
            <a:pPr lvl="2"/>
            <a:r>
              <a:rPr lang="en-US" baseline="0" dirty="0">
                <a:sym typeface="Wingdings" panose="05000000000000000000" pitchFamily="2" charset="2"/>
              </a:rPr>
              <a:t>Why is it not vendor solution but tailored programmed  Because of the Know-How and design experience</a:t>
            </a:r>
          </a:p>
          <a:p>
            <a:pPr lvl="2"/>
            <a:endParaRPr lang="en-US" baseline="0" dirty="0">
              <a:sym typeface="Wingdings" panose="05000000000000000000" pitchFamily="2" charset="2"/>
            </a:endParaRPr>
          </a:p>
          <a:p>
            <a:pPr lvl="2"/>
            <a:r>
              <a:rPr lang="en-US" baseline="0" dirty="0">
                <a:sym typeface="Wingdings" panose="05000000000000000000" pitchFamily="2" charset="2"/>
              </a:rPr>
              <a:t>Why is it not compatible with </a:t>
            </a:r>
            <a:r>
              <a:rPr lang="en-US" baseline="0" dirty="0" err="1">
                <a:sym typeface="Wingdings" panose="05000000000000000000" pitchFamily="2" charset="2"/>
              </a:rPr>
              <a:t>Profinet</a:t>
            </a:r>
            <a:r>
              <a:rPr lang="en-US" baseline="0" dirty="0">
                <a:sym typeface="Wingdings" panose="05000000000000000000" pitchFamily="2" charset="2"/>
              </a:rPr>
              <a:t> or CAN?</a:t>
            </a:r>
          </a:p>
          <a:p>
            <a:pPr marL="1143000" lvl="2" indent="-228600">
              <a:buAutoNum type="arabicPeriod"/>
            </a:pPr>
            <a:r>
              <a:rPr lang="en-US" baseline="0" dirty="0">
                <a:sym typeface="Wingdings" panose="05000000000000000000" pitchFamily="2" charset="2"/>
              </a:rPr>
              <a:t>Due to the given compatibility of the Robot ETHERCAT-CAN</a:t>
            </a:r>
          </a:p>
          <a:p>
            <a:pPr marL="1143000" lvl="2" indent="-228600">
              <a:buAutoNum type="arabicPeriod"/>
            </a:pPr>
            <a:r>
              <a:rPr lang="en-US" baseline="0" dirty="0" err="1">
                <a:sym typeface="Wingdings" panose="05000000000000000000" pitchFamily="2" charset="2"/>
              </a:rPr>
              <a:t>EtherCAT</a:t>
            </a:r>
            <a:r>
              <a:rPr lang="en-US" baseline="0" dirty="0">
                <a:sym typeface="Wingdings" panose="05000000000000000000" pitchFamily="2" charset="2"/>
              </a:rPr>
              <a:t> is considered within the upcoming TSN Industrial Profile – CAN?</a:t>
            </a:r>
          </a:p>
          <a:p>
            <a:pPr marL="1143000" lvl="2" indent="-228600">
              <a:buAutoNum type="arabicPeriod"/>
            </a:pPr>
            <a:r>
              <a:rPr lang="en-US" baseline="0" dirty="0">
                <a:sym typeface="Wingdings" panose="05000000000000000000" pitchFamily="2" charset="2"/>
              </a:rPr>
              <a:t>CAN is so far not compatible with the TSN?</a:t>
            </a:r>
          </a:p>
          <a:p>
            <a:pPr marL="1143000" lvl="2" indent="-228600">
              <a:buAutoNum type="arabicPeriod"/>
            </a:pPr>
            <a:r>
              <a:rPr lang="en-US" baseline="0" dirty="0">
                <a:sym typeface="Wingdings" panose="05000000000000000000" pitchFamily="2" charset="2"/>
              </a:rPr>
              <a:t>Personal experience (advantages </a:t>
            </a:r>
            <a:r>
              <a:rPr lang="en-US" baseline="0" dirty="0" err="1">
                <a:sym typeface="Wingdings" panose="05000000000000000000" pitchFamily="2" charset="2"/>
              </a:rPr>
              <a:t>STvsMicrochip</a:t>
            </a:r>
            <a:r>
              <a:rPr lang="en-US" baseline="0"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7</a:t>
            </a:fld>
            <a:endParaRPr lang="en-US"/>
          </a:p>
        </p:txBody>
      </p:sp>
    </p:spTree>
    <p:extLst>
      <p:ext uri="{BB962C8B-B14F-4D97-AF65-F5344CB8AC3E}">
        <p14:creationId xmlns:p14="http://schemas.microsoft.com/office/powerpoint/2010/main" val="67842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9" name="Parallelogramm 8"/>
          <p:cNvSpPr/>
          <p:nvPr/>
        </p:nvSpPr>
        <p:spPr>
          <a:xfrm>
            <a:off x="5102230" y="4982651"/>
            <a:ext cx="6696744" cy="72008"/>
          </a:xfrm>
          <a:prstGeom prst="parallelogram">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winkliges Dreieck 5"/>
          <p:cNvSpPr>
            <a:spLocks noChangeAspect="1"/>
          </p:cNvSpPr>
          <p:nvPr/>
        </p:nvSpPr>
        <p:spPr>
          <a:xfrm rot="5400000">
            <a:off x="142279" y="0"/>
            <a:ext cx="6552000" cy="655200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winkliges Dreieck 4"/>
          <p:cNvSpPr>
            <a:spLocks/>
          </p:cNvSpPr>
          <p:nvPr/>
        </p:nvSpPr>
        <p:spPr>
          <a:xfrm rot="5400000">
            <a:off x="-1721" y="0"/>
            <a:ext cx="6480000" cy="648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umsplatzhalter 6"/>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
        <p:nvSpPr>
          <p:cNvPr id="8" name="Parallelogramm 7"/>
          <p:cNvSpPr/>
          <p:nvPr/>
        </p:nvSpPr>
        <p:spPr>
          <a:xfrm>
            <a:off x="5030222" y="4951231"/>
            <a:ext cx="6696744" cy="7200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el 1"/>
          <p:cNvSpPr>
            <a:spLocks noGrp="1"/>
          </p:cNvSpPr>
          <p:nvPr>
            <p:ph type="title" hasCustomPrompt="1"/>
          </p:nvPr>
        </p:nvSpPr>
        <p:spPr>
          <a:xfrm>
            <a:off x="5057323" y="4422287"/>
            <a:ext cx="6726690" cy="568309"/>
          </a:xfrm>
          <a:prstGeom prst="rect">
            <a:avLst/>
          </a:prstGeom>
        </p:spPr>
        <p:txBody>
          <a:bodyPr/>
          <a:lstStyle>
            <a:lvl1pPr algn="l">
              <a:defRPr sz="2800" b="0" baseline="0">
                <a:latin typeface="+mj-lt"/>
              </a:defRPr>
            </a:lvl1pPr>
          </a:lstStyle>
          <a:p>
            <a:r>
              <a:rPr lang="en-US" noProof="0" dirty="0"/>
              <a:t>Klick for Editing Master</a:t>
            </a:r>
          </a:p>
        </p:txBody>
      </p:sp>
      <p:pic>
        <p:nvPicPr>
          <p:cNvPr id="14" name="Grafik 13">
            <a:extLst>
              <a:ext uri="{FF2B5EF4-FFF2-40B4-BE49-F238E27FC236}">
                <a16:creationId xmlns:a16="http://schemas.microsoft.com/office/drawing/2014/main" id="{FE4FD56A-95B2-48F8-A6BD-81646B8EB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2" y="281545"/>
            <a:ext cx="3965786" cy="576000"/>
          </a:xfrm>
          <a:prstGeom prst="rect">
            <a:avLst/>
          </a:prstGeom>
        </p:spPr>
      </p:pic>
    </p:spTree>
    <p:extLst>
      <p:ext uri="{BB962C8B-B14F-4D97-AF65-F5344CB8AC3E}">
        <p14:creationId xmlns:p14="http://schemas.microsoft.com/office/powerpoint/2010/main" val="343327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Benutzerdefiniertes Layout">
    <p:spTree>
      <p:nvGrpSpPr>
        <p:cNvPr id="1" name=""/>
        <p:cNvGrpSpPr/>
        <p:nvPr/>
      </p:nvGrpSpPr>
      <p:grpSpPr>
        <a:xfrm>
          <a:off x="0" y="0"/>
          <a:ext cx="0" cy="0"/>
          <a:chOff x="0" y="0"/>
          <a:chExt cx="0" cy="0"/>
        </a:xfrm>
      </p:grpSpPr>
      <p:pic>
        <p:nvPicPr>
          <p:cNvPr id="7" name="Picture 2" descr="https://0.rc.xiniu.com/g2/M00/22/7B/CgAGfFx9B9eADIOQAARGriAtAXY715.jpg">
            <a:extLst>
              <a:ext uri="{FF2B5EF4-FFF2-40B4-BE49-F238E27FC236}">
                <a16:creationId xmlns:a16="http://schemas.microsoft.com/office/drawing/2014/main" id="{D1B7E5D8-7B36-47CC-B041-6391965039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00" r="16914"/>
          <a:stretch/>
        </p:blipFill>
        <p:spPr bwMode="auto">
          <a:xfrm flipH="1">
            <a:off x="0" y="0"/>
            <a:ext cx="12197425"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A844B387-6D8D-4347-997F-7AEC694007DF}"/>
              </a:ext>
            </a:extLst>
          </p:cNvPr>
          <p:cNvPicPr>
            <a:picLocks noChangeAspect="1"/>
          </p:cNvPicPr>
          <p:nvPr/>
        </p:nvPicPr>
        <p:blipFill rotWithShape="1">
          <a:blip r:embed="rId3">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9" name="Datumsplatzhalter 6">
            <a:extLst>
              <a:ext uri="{FF2B5EF4-FFF2-40B4-BE49-F238E27FC236}">
                <a16:creationId xmlns:a16="http://schemas.microsoft.com/office/drawing/2014/main" id="{AA716F8C-BD59-4CA2-A275-BF7945CE0D0D}"/>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49526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grpSp>
        <p:nvGrpSpPr>
          <p:cNvPr id="11" name="Gruppieren 10"/>
          <p:cNvGrpSpPr/>
          <p:nvPr/>
        </p:nvGrpSpPr>
        <p:grpSpPr>
          <a:xfrm rot="10800000">
            <a:off x="0" y="-4679410"/>
            <a:ext cx="12191999" cy="11545647"/>
            <a:chOff x="-1721" y="0"/>
            <a:chExt cx="6587897" cy="6480000"/>
          </a:xfrm>
        </p:grpSpPr>
        <p:sp>
          <p:nvSpPr>
            <p:cNvPr id="12" name="Rechtwinkliges Dreieck 11"/>
            <p:cNvSpPr>
              <a:spLocks noChangeAspect="1"/>
            </p:cNvSpPr>
            <p:nvPr userDrawn="1"/>
          </p:nvSpPr>
          <p:spPr>
            <a:xfrm rot="5400000">
              <a:off x="2813556" y="939"/>
              <a:ext cx="3772619" cy="377262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winkliges Dreieck 12"/>
            <p:cNvSpPr>
              <a:spLocks/>
            </p:cNvSpPr>
            <p:nvPr userDrawn="1"/>
          </p:nvSpPr>
          <p:spPr>
            <a:xfrm rot="5400000">
              <a:off x="-1721" y="0"/>
              <a:ext cx="6480000" cy="648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hteck 15"/>
          <p:cNvSpPr/>
          <p:nvPr/>
        </p:nvSpPr>
        <p:spPr>
          <a:xfrm>
            <a:off x="6023992" y="-4689460"/>
            <a:ext cx="6168007" cy="467941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el 1"/>
          <p:cNvSpPr>
            <a:spLocks noGrp="1"/>
          </p:cNvSpPr>
          <p:nvPr>
            <p:ph type="title" hasCustomPrompt="1"/>
          </p:nvPr>
        </p:nvSpPr>
        <p:spPr>
          <a:xfrm>
            <a:off x="5057323" y="4422287"/>
            <a:ext cx="6726690" cy="568309"/>
          </a:xfrm>
          <a:prstGeom prst="rect">
            <a:avLst/>
          </a:prstGeom>
        </p:spPr>
        <p:txBody>
          <a:bodyPr/>
          <a:lstStyle>
            <a:lvl1pPr algn="l">
              <a:defRPr sz="2800" b="0" baseline="0">
                <a:solidFill>
                  <a:schemeClr val="bg1"/>
                </a:solidFill>
                <a:latin typeface="+mj-lt"/>
              </a:defRPr>
            </a:lvl1pPr>
          </a:lstStyle>
          <a:p>
            <a:r>
              <a:rPr lang="en-US" noProof="0" dirty="0"/>
              <a:t>Klick for Editing Master</a:t>
            </a:r>
          </a:p>
        </p:txBody>
      </p:sp>
      <p:pic>
        <p:nvPicPr>
          <p:cNvPr id="15" name="Grafik 14">
            <a:extLst>
              <a:ext uri="{FF2B5EF4-FFF2-40B4-BE49-F238E27FC236}">
                <a16:creationId xmlns:a16="http://schemas.microsoft.com/office/drawing/2014/main" id="{4661BA5D-FB2C-433E-A123-56F39143C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4" y="281545"/>
            <a:ext cx="3965784" cy="576000"/>
          </a:xfrm>
          <a:prstGeom prst="rect">
            <a:avLst/>
          </a:prstGeom>
        </p:spPr>
      </p:pic>
      <p:sp>
        <p:nvSpPr>
          <p:cNvPr id="9" name="Datumsplatzhalter 6">
            <a:extLst>
              <a:ext uri="{FF2B5EF4-FFF2-40B4-BE49-F238E27FC236}">
                <a16:creationId xmlns:a16="http://schemas.microsoft.com/office/drawing/2014/main" id="{F2B04C8A-06B6-4948-8FDC-08C213F2EFE3}"/>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391932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Benutzerdefiniertes Layout">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p:cNvSpPr txBox="1"/>
          <p:nvPr/>
        </p:nvSpPr>
        <p:spPr>
          <a:xfrm>
            <a:off x="407987" y="1905252"/>
            <a:ext cx="11376025" cy="1739772"/>
          </a:xfrm>
          <a:prstGeom prst="rect">
            <a:avLst/>
          </a:prstGeom>
          <a:noFill/>
        </p:spPr>
        <p:txBody>
          <a:bodyPr wrap="square" rtlCol="0">
            <a:spAutoFit/>
          </a:bodyPr>
          <a:lstStyle/>
          <a:p>
            <a:pPr algn="just">
              <a:lnSpc>
                <a:spcPct val="130000"/>
              </a:lnSpc>
            </a:pPr>
            <a:r>
              <a:rPr lang="de-DE" sz="1400" dirty="0">
                <a:solidFill>
                  <a:schemeClr val="accent6"/>
                </a:solidFill>
              </a:rPr>
              <a:t>Dieses Dokument und alle darin enthaltenen Informationen sind das alleinige Eigentum von HAN‘S ROBOT GERMANY. Die Zustellung dieses Dokumentes oder die Offenlegung seines Inhalts begründen keine Rechte am geistigen Eigentum. Dieses Dokument darf ohne die ausdrückliche schriftliche Genehmigung von HAN‘S ROBOT GERMANY nicht vervielfältigt oder einem Dritten gegenüber enthüllt werden. Dieses Dokument und sein Inhalt dürfen nur zu bestimmungsgemäßen Zwecken verwendet werden. Die in diesem Dokument gemachten Aussagen stellen kein Angebot dar. Sie wurden auf der Grundlage der aufgeführten Annahmen und in gutem Glauben gemacht. Wenn die zugehörigen Begründungen für diese Aussagen nicht angegeben sind, ist HAN‘S ROBOT GERMANY gern bereit, deren Grundlage zu erläutern.</a:t>
            </a:r>
          </a:p>
        </p:txBody>
      </p:sp>
      <p:sp>
        <p:nvSpPr>
          <p:cNvPr id="8" name="Textfeld 7"/>
          <p:cNvSpPr txBox="1"/>
          <p:nvPr/>
        </p:nvSpPr>
        <p:spPr>
          <a:xfrm>
            <a:off x="407987" y="4212906"/>
            <a:ext cx="11376025" cy="1459695"/>
          </a:xfrm>
          <a:prstGeom prst="rect">
            <a:avLst/>
          </a:prstGeom>
          <a:noFill/>
        </p:spPr>
        <p:txBody>
          <a:bodyPr wrap="square" rtlCol="0">
            <a:spAutoFit/>
          </a:bodyPr>
          <a:lstStyle/>
          <a:p>
            <a:pPr algn="just">
              <a:lnSpc>
                <a:spcPct val="130000"/>
              </a:lnSpc>
            </a:pPr>
            <a:r>
              <a:rPr lang="en-US" sz="1400" dirty="0">
                <a:solidFill>
                  <a:schemeClr val="accent6"/>
                </a:solidFill>
              </a:rPr>
              <a:t>This document and all information contained herein is the sole property of </a:t>
            </a:r>
            <a:r>
              <a:rPr lang="de-DE" sz="1400" dirty="0">
                <a:solidFill>
                  <a:schemeClr val="accent6"/>
                </a:solidFill>
              </a:rPr>
              <a:t>HAN‘S ROBOT GERMANY</a:t>
            </a:r>
            <a:r>
              <a:rPr lang="en-US" sz="1400" dirty="0">
                <a:solidFill>
                  <a:schemeClr val="accent6"/>
                </a:solidFill>
              </a:rPr>
              <a:t>. No intellectual property rights are granted by the delivery of this document or the disclosure of its content. This document shall not be reproduced or disclosed to a third party without the express written consent of </a:t>
            </a:r>
            <a:r>
              <a:rPr lang="de-DE" sz="1400" dirty="0">
                <a:solidFill>
                  <a:schemeClr val="accent6"/>
                </a:solidFill>
              </a:rPr>
              <a:t>HAN‘S ROBOT GERMANY</a:t>
            </a:r>
            <a:r>
              <a:rPr lang="en-US" sz="1400" dirty="0">
                <a:solidFill>
                  <a:schemeClr val="accent6"/>
                </a:solidFill>
              </a:rPr>
              <a:t>. This document and its content shall not be used for any purpose other than that for which it is supplied. The statements made herein do not constitute an offer. They are based on the mentioned assumptions and are expressed in good faith. Where the supporting grounds for these statements are not shown, </a:t>
            </a:r>
            <a:r>
              <a:rPr lang="de-DE" sz="1400" dirty="0">
                <a:solidFill>
                  <a:schemeClr val="accent6"/>
                </a:solidFill>
              </a:rPr>
              <a:t>HAN‘S ROBOT GERMANY </a:t>
            </a:r>
            <a:r>
              <a:rPr lang="en-US" sz="1400" dirty="0">
                <a:solidFill>
                  <a:schemeClr val="accent6"/>
                </a:solidFill>
              </a:rPr>
              <a:t>will be pleased to explain the basis thereof.</a:t>
            </a:r>
            <a:endParaRPr lang="de-DE" sz="1400" dirty="0">
              <a:solidFill>
                <a:schemeClr val="accent6"/>
              </a:solidFill>
            </a:endParaRPr>
          </a:p>
        </p:txBody>
      </p:sp>
      <p:sp>
        <p:nvSpPr>
          <p:cNvPr id="9" name="Textfeld 8"/>
          <p:cNvSpPr txBox="1"/>
          <p:nvPr/>
        </p:nvSpPr>
        <p:spPr>
          <a:xfrm>
            <a:off x="407988" y="333375"/>
            <a:ext cx="8390774" cy="1015663"/>
          </a:xfrm>
          <a:prstGeom prst="rect">
            <a:avLst/>
          </a:prstGeom>
          <a:noFill/>
        </p:spPr>
        <p:txBody>
          <a:bodyPr wrap="square" rtlCol="0">
            <a:spAutoFit/>
          </a:bodyPr>
          <a:lstStyle/>
          <a:p>
            <a:pPr algn="l"/>
            <a:r>
              <a:rPr lang="en-US" sz="2000" dirty="0">
                <a:solidFill>
                  <a:schemeClr val="accent6"/>
                </a:solidFill>
              </a:rPr>
              <a:t>© by HAN‘S ROBOT GERMANY</a:t>
            </a:r>
            <a:br>
              <a:rPr lang="en-US" sz="2000" dirty="0">
                <a:solidFill>
                  <a:schemeClr val="accent6"/>
                </a:solidFill>
              </a:rPr>
            </a:br>
            <a:r>
              <a:rPr lang="en-US" sz="2000" dirty="0">
                <a:solidFill>
                  <a:schemeClr val="accent6"/>
                </a:solidFill>
              </a:rPr>
              <a:t>All Rights reserved.</a:t>
            </a:r>
            <a:br>
              <a:rPr lang="en-US" sz="2000" dirty="0">
                <a:solidFill>
                  <a:schemeClr val="accent6"/>
                </a:solidFill>
              </a:rPr>
            </a:br>
            <a:r>
              <a:rPr lang="en-US" sz="2000" dirty="0">
                <a:solidFill>
                  <a:schemeClr val="accent6"/>
                </a:solidFill>
              </a:rPr>
              <a:t>Confidential and proprietary document.</a:t>
            </a:r>
            <a:endParaRPr lang="de-DE" sz="2000" dirty="0">
              <a:solidFill>
                <a:schemeClr val="accent6"/>
              </a:solidFill>
            </a:endParaRPr>
          </a:p>
        </p:txBody>
      </p:sp>
      <p:pic>
        <p:nvPicPr>
          <p:cNvPr id="10" name="Grafik 9">
            <a:extLst>
              <a:ext uri="{FF2B5EF4-FFF2-40B4-BE49-F238E27FC236}">
                <a16:creationId xmlns:a16="http://schemas.microsoft.com/office/drawing/2014/main" id="{059313A6-DA11-430F-B21D-FC67113CF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4" y="281545"/>
            <a:ext cx="3965784" cy="576000"/>
          </a:xfrm>
          <a:prstGeom prst="rect">
            <a:avLst/>
          </a:prstGeom>
        </p:spPr>
      </p:pic>
      <p:sp>
        <p:nvSpPr>
          <p:cNvPr id="11" name="Datumsplatzhalter 6">
            <a:extLst>
              <a:ext uri="{FF2B5EF4-FFF2-40B4-BE49-F238E27FC236}">
                <a16:creationId xmlns:a16="http://schemas.microsoft.com/office/drawing/2014/main" id="{4451F859-2A21-401F-9A0D-1DAED1E2368A}"/>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341239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845734"/>
            <a:ext cx="10058400" cy="40233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762716CC-9EAA-40BB-935E-C15E83DD3B67}" type="slidenum">
              <a:rPr lang="en-US" smtClean="0"/>
              <a:t>‹#›</a:t>
            </a:fld>
            <a:endParaRPr lang="en-US"/>
          </a:p>
        </p:txBody>
      </p:sp>
    </p:spTree>
    <p:extLst>
      <p:ext uri="{BB962C8B-B14F-4D97-AF65-F5344CB8AC3E}">
        <p14:creationId xmlns:p14="http://schemas.microsoft.com/office/powerpoint/2010/main" val="2966216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a:prstGeom prst="rect">
            <a:avLst/>
          </a:prstGeo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762716CC-9EAA-40BB-935E-C15E83DD3B67}" type="slidenum">
              <a:rPr lang="en-US" smtClean="0"/>
              <a:t>‹#›</a:t>
            </a:fld>
            <a:endParaRPr lang="en-US"/>
          </a:p>
        </p:txBody>
      </p:sp>
    </p:spTree>
    <p:extLst>
      <p:ext uri="{BB962C8B-B14F-4D97-AF65-F5344CB8AC3E}">
        <p14:creationId xmlns:p14="http://schemas.microsoft.com/office/powerpoint/2010/main" val="310174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lai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Klick for Editing Master</a:t>
            </a:r>
          </a:p>
        </p:txBody>
      </p:sp>
      <p:sp>
        <p:nvSpPr>
          <p:cNvPr id="7" name="Textplatzhalter 6"/>
          <p:cNvSpPr>
            <a:spLocks noGrp="1"/>
          </p:cNvSpPr>
          <p:nvPr>
            <p:ph type="body" sz="quarter" idx="10" hasCustomPrompt="1"/>
          </p:nvPr>
        </p:nvSpPr>
        <p:spPr>
          <a:xfrm>
            <a:off x="423844" y="1268139"/>
            <a:ext cx="1136016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6555EF67-688C-4AB0-8C1F-159C9F947DB9}"/>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9" name="Datumsplatzhalter 6">
            <a:extLst>
              <a:ext uri="{FF2B5EF4-FFF2-40B4-BE49-F238E27FC236}">
                <a16:creationId xmlns:a16="http://schemas.microsoft.com/office/drawing/2014/main" id="{C4CBDC0E-B37C-4A0A-85B2-9DA510E9FABA}"/>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411203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Half Right">
    <p:spTree>
      <p:nvGrpSpPr>
        <p:cNvPr id="1" name=""/>
        <p:cNvGrpSpPr/>
        <p:nvPr/>
      </p:nvGrpSpPr>
      <p:grpSpPr>
        <a:xfrm>
          <a:off x="0" y="0"/>
          <a:ext cx="0" cy="0"/>
          <a:chOff x="0" y="0"/>
          <a:chExt cx="0" cy="0"/>
        </a:xfrm>
      </p:grpSpPr>
      <p:sp>
        <p:nvSpPr>
          <p:cNvPr id="3" name="Rechteck 2"/>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3B22A5A3-E1B5-43B6-81AF-5A9697CDF1FC}"/>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8" name="Datumsplatzhalter 6">
            <a:extLst>
              <a:ext uri="{FF2B5EF4-FFF2-40B4-BE49-F238E27FC236}">
                <a16:creationId xmlns:a16="http://schemas.microsoft.com/office/drawing/2014/main" id="{E353A0C2-D782-4FF1-A0E1-140A847C1F82}"/>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76767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Half Left">
    <p:spTree>
      <p:nvGrpSpPr>
        <p:cNvPr id="1" name=""/>
        <p:cNvGrpSpPr/>
        <p:nvPr/>
      </p:nvGrpSpPr>
      <p:grpSpPr>
        <a:xfrm>
          <a:off x="0" y="0"/>
          <a:ext cx="0" cy="0"/>
          <a:chOff x="0" y="0"/>
          <a:chExt cx="0" cy="0"/>
        </a:xfrm>
      </p:grpSpPr>
      <p:sp>
        <p:nvSpPr>
          <p:cNvPr id="3" name="Rechteck 2"/>
          <p:cNvSpPr/>
          <p:nvPr/>
        </p:nvSpPr>
        <p:spPr>
          <a:xfrm>
            <a:off x="34"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tel 1"/>
          <p:cNvSpPr>
            <a:spLocks noGrp="1"/>
          </p:cNvSpPr>
          <p:nvPr>
            <p:ph type="title" hasCustomPrompt="1"/>
          </p:nvPr>
        </p:nvSpPr>
        <p:spPr>
          <a:xfrm>
            <a:off x="423845" y="333375"/>
            <a:ext cx="5672155"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4"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5"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tx1"/>
                </a:solidFill>
              </a:defRPr>
            </a:lvl1pPr>
            <a:lvl2pPr marL="742950" indent="-285750">
              <a:buFont typeface="Calibri Light" panose="020F0302020204030204" pitchFamily="34" charset="0"/>
              <a:buChar char="»"/>
              <a:defRPr sz="1600" baseline="0">
                <a:solidFill>
                  <a:schemeClr val="tx1"/>
                </a:solidFill>
              </a:defRPr>
            </a:lvl2pPr>
            <a:lvl3pPr marL="1143000" indent="-228600">
              <a:buFont typeface="Calibri Light" panose="020F0302020204030204" pitchFamily="34" charset="0"/>
              <a:buChar char="»"/>
              <a:defRPr sz="1600">
                <a:solidFill>
                  <a:schemeClr val="tx1"/>
                </a:solidFill>
              </a:defRPr>
            </a:lvl3pPr>
            <a:lvl4pPr marL="1600200" indent="-228600">
              <a:buFont typeface="Calibri Light" panose="020F0302020204030204" pitchFamily="34" charset="0"/>
              <a:buChar char="»"/>
              <a:defRPr sz="1600">
                <a:solidFill>
                  <a:schemeClr val="tx1"/>
                </a:solidFill>
              </a:defRPr>
            </a:lvl4pPr>
            <a:lvl5pPr marL="2057400" indent="-228600">
              <a:buFont typeface="Calibri Light" panose="020F0302020204030204" pitchFamily="34" charset="0"/>
              <a:buChar char="»"/>
              <a:defRPr sz="1600">
                <a:solidFill>
                  <a:schemeClr val="tx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2D7CC0DC-9C35-42B1-A520-352DE2D67241}"/>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9" name="Datumsplatzhalter 6">
            <a:extLst>
              <a:ext uri="{FF2B5EF4-FFF2-40B4-BE49-F238E27FC236}">
                <a16:creationId xmlns:a16="http://schemas.microsoft.com/office/drawing/2014/main" id="{891F6DCC-DEB7-4D5D-B619-2BF7416B833D}"/>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41140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Third Right">
    <p:spTree>
      <p:nvGrpSpPr>
        <p:cNvPr id="1" name=""/>
        <p:cNvGrpSpPr/>
        <p:nvPr/>
      </p:nvGrpSpPr>
      <p:grpSpPr>
        <a:xfrm>
          <a:off x="0" y="0"/>
          <a:ext cx="0" cy="0"/>
          <a:chOff x="0" y="0"/>
          <a:chExt cx="0" cy="0"/>
        </a:xfrm>
      </p:grpSpPr>
      <p:sp>
        <p:nvSpPr>
          <p:cNvPr id="3" name="Rechteck 2"/>
          <p:cNvSpPr/>
          <p:nvPr/>
        </p:nvSpPr>
        <p:spPr>
          <a:xfrm>
            <a:off x="8256240" y="0"/>
            <a:ext cx="393576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618EA41E-8688-458F-86A8-C8E7637FABB0}"/>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7" name="Datumsplatzhalter 6">
            <a:extLst>
              <a:ext uri="{FF2B5EF4-FFF2-40B4-BE49-F238E27FC236}">
                <a16:creationId xmlns:a16="http://schemas.microsoft.com/office/drawing/2014/main" id="{D38F2BB0-FEBC-43B7-A8C1-C0DB2D495593}"/>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65224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lide Third Right">
    <p:spTree>
      <p:nvGrpSpPr>
        <p:cNvPr id="1" name=""/>
        <p:cNvGrpSpPr/>
        <p:nvPr/>
      </p:nvGrpSpPr>
      <p:grpSpPr>
        <a:xfrm>
          <a:off x="0" y="0"/>
          <a:ext cx="0" cy="0"/>
          <a:chOff x="0" y="0"/>
          <a:chExt cx="0" cy="0"/>
        </a:xfrm>
      </p:grpSpPr>
      <p:sp>
        <p:nvSpPr>
          <p:cNvPr id="3" name="Rechteck 2"/>
          <p:cNvSpPr/>
          <p:nvPr/>
        </p:nvSpPr>
        <p:spPr>
          <a:xfrm>
            <a:off x="9192344" y="0"/>
            <a:ext cx="2999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id="{A4457591-FBA6-4931-BB3A-0932F7CAE012}"/>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7" name="Datumsplatzhalter 6">
            <a:extLst>
              <a:ext uri="{FF2B5EF4-FFF2-40B4-BE49-F238E27FC236}">
                <a16:creationId xmlns:a16="http://schemas.microsoft.com/office/drawing/2014/main" id="{946F5F84-231A-4666-B8C1-00F47F5987C5}"/>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89381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lide Third Right">
    <p:spTree>
      <p:nvGrpSpPr>
        <p:cNvPr id="1" name=""/>
        <p:cNvGrpSpPr/>
        <p:nvPr/>
      </p:nvGrpSpPr>
      <p:grpSpPr>
        <a:xfrm>
          <a:off x="0" y="0"/>
          <a:ext cx="0" cy="0"/>
          <a:chOff x="0" y="0"/>
          <a:chExt cx="0" cy="0"/>
        </a:xfrm>
      </p:grpSpPr>
      <p:sp>
        <p:nvSpPr>
          <p:cNvPr id="3" name="Rechteck 2"/>
          <p:cNvSpPr/>
          <p:nvPr/>
        </p:nvSpPr>
        <p:spPr>
          <a:xfrm>
            <a:off x="0" y="342900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11360168" cy="2160861"/>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id="{E9A1C32A-1F16-4EF6-BD03-E6B3D07A1B88}"/>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7" name="Datumsplatzhalter 6">
            <a:extLst>
              <a:ext uri="{FF2B5EF4-FFF2-40B4-BE49-F238E27FC236}">
                <a16:creationId xmlns:a16="http://schemas.microsoft.com/office/drawing/2014/main" id="{C48E73F7-651D-4010-976D-E4BE5FAFCC34}"/>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67107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Benutzerdefiniertes Layout">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7" name="Grafik 6">
            <a:extLst>
              <a:ext uri="{FF2B5EF4-FFF2-40B4-BE49-F238E27FC236}">
                <a16:creationId xmlns:a16="http://schemas.microsoft.com/office/drawing/2014/main" id="{64BB044B-454D-4BA4-958D-EAAD79B86F9E}"/>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8" name="Datumsplatzhalter 6">
            <a:extLst>
              <a:ext uri="{FF2B5EF4-FFF2-40B4-BE49-F238E27FC236}">
                <a16:creationId xmlns:a16="http://schemas.microsoft.com/office/drawing/2014/main" id="{9009EEA3-F23B-4511-8D84-EC7F867855C2}"/>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17795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lide Half Right">
    <p:spTree>
      <p:nvGrpSpPr>
        <p:cNvPr id="1" name=""/>
        <p:cNvGrpSpPr/>
        <p:nvPr/>
      </p:nvGrpSpPr>
      <p:grpSpPr>
        <a:xfrm>
          <a:off x="0" y="0"/>
          <a:ext cx="0" cy="0"/>
          <a:chOff x="0" y="0"/>
          <a:chExt cx="0" cy="0"/>
        </a:xfrm>
      </p:grpSpPr>
      <p:sp>
        <p:nvSpPr>
          <p:cNvPr id="2" name="Rechtwinkliges Dreieck 1">
            <a:extLst>
              <a:ext uri="{FF2B5EF4-FFF2-40B4-BE49-F238E27FC236}">
                <a16:creationId xmlns:a16="http://schemas.microsoft.com/office/drawing/2014/main" id="{12DA5983-07A3-4C02-BAEA-5EFB57012F2D}"/>
              </a:ext>
            </a:extLst>
          </p:cNvPr>
          <p:cNvSpPr/>
          <p:nvPr/>
        </p:nvSpPr>
        <p:spPr>
          <a:xfrm flipH="1">
            <a:off x="3719736" y="0"/>
            <a:ext cx="4752528"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winkliges Dreieck 9">
            <a:extLst>
              <a:ext uri="{FF2B5EF4-FFF2-40B4-BE49-F238E27FC236}">
                <a16:creationId xmlns:a16="http://schemas.microsoft.com/office/drawing/2014/main" id="{10E6FE22-F736-4366-8A0F-2E84F3C04AE3}"/>
              </a:ext>
            </a:extLst>
          </p:cNvPr>
          <p:cNvSpPr/>
          <p:nvPr/>
        </p:nvSpPr>
        <p:spPr>
          <a:xfrm rot="10800000" flipH="1">
            <a:off x="3719736" y="0"/>
            <a:ext cx="4752528"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hteck 2"/>
          <p:cNvSpPr/>
          <p:nvPr/>
        </p:nvSpPr>
        <p:spPr>
          <a:xfrm>
            <a:off x="8472264" y="0"/>
            <a:ext cx="37197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81ABDD66-C9B7-41EE-8268-60EBA23E7CB5}"/>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3" name="Datumsplatzhalter 6">
            <a:extLst>
              <a:ext uri="{FF2B5EF4-FFF2-40B4-BE49-F238E27FC236}">
                <a16:creationId xmlns:a16="http://schemas.microsoft.com/office/drawing/2014/main" id="{A3667B9D-16DA-4195-BA12-5CFB4B93B8BF}"/>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276498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491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 id="2147483687"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57">
          <p15:clr>
            <a:srgbClr val="F26B43"/>
          </p15:clr>
        </p15:guide>
        <p15:guide id="4" pos="7423">
          <p15:clr>
            <a:srgbClr val="F26B43"/>
          </p15:clr>
        </p15:guide>
        <p15:guide id="5" orient="horz" pos="4110">
          <p15:clr>
            <a:srgbClr val="F26B43"/>
          </p15:clr>
        </p15:guide>
        <p15:guide id="6" orient="horz" pos="21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omments" Target="../comments/comment2.xml"/><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5057" y="2883244"/>
            <a:ext cx="7813375" cy="1886466"/>
          </a:xfrm>
        </p:spPr>
        <p:txBody>
          <a:bodyPr>
            <a:normAutofit/>
          </a:bodyPr>
          <a:lstStyle/>
          <a:p>
            <a:r>
              <a:rPr lang="en-US" sz="3200" dirty="0"/>
              <a:t>Development of an Embedded Communication Hub for the Acquisition of</a:t>
            </a:r>
            <a:br>
              <a:rPr lang="en-US" sz="3200" dirty="0"/>
            </a:br>
            <a:r>
              <a:rPr lang="en-US" sz="3200" dirty="0"/>
              <a:t>Sensor Data in a Robotic System</a:t>
            </a:r>
          </a:p>
        </p:txBody>
      </p:sp>
      <p:sp>
        <p:nvSpPr>
          <p:cNvPr id="3" name="Subtitle 2"/>
          <p:cNvSpPr>
            <a:spLocks noGrp="1"/>
          </p:cNvSpPr>
          <p:nvPr>
            <p:ph type="subTitle" idx="4294967295"/>
          </p:nvPr>
        </p:nvSpPr>
        <p:spPr>
          <a:xfrm>
            <a:off x="5247503" y="5172805"/>
            <a:ext cx="6689124" cy="1143000"/>
          </a:xfrm>
          <a:prstGeom prst="rect">
            <a:avLst/>
          </a:prstGeom>
        </p:spPr>
        <p:txBody>
          <a:bodyPr>
            <a:normAutofit/>
          </a:bodyPr>
          <a:lstStyle/>
          <a:p>
            <a:pPr marL="0" indent="0" algn="ctr">
              <a:buNone/>
            </a:pPr>
            <a:r>
              <a:rPr lang="en-US" sz="2400" dirty="0"/>
              <a:t>Project Thesis</a:t>
            </a:r>
            <a:br>
              <a:rPr lang="en-US" dirty="0"/>
            </a:br>
            <a:r>
              <a:rPr lang="en-US" sz="1900" dirty="0"/>
              <a:t>Juan Carlos Reyes Andrade, ICS</a:t>
            </a:r>
          </a:p>
        </p:txBody>
      </p:sp>
      <p:sp>
        <p:nvSpPr>
          <p:cNvPr id="4" name="Rechteck 9">
            <a:extLst>
              <a:ext uri="{FF2B5EF4-FFF2-40B4-BE49-F238E27FC236}">
                <a16:creationId xmlns:a16="http://schemas.microsoft.com/office/drawing/2014/main" id="{3E60BEC7-C069-4EFF-A68A-0A488E76480D}"/>
              </a:ext>
            </a:extLst>
          </p:cNvPr>
          <p:cNvSpPr/>
          <p:nvPr/>
        </p:nvSpPr>
        <p:spPr>
          <a:xfrm>
            <a:off x="10476264" y="986155"/>
            <a:ext cx="1345342" cy="169554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rtl="0" eaLnBrk="1" fontAlgn="auto" hangingPunct="1">
              <a:lnSpc>
                <a:spcPct val="100000"/>
              </a:lnSpc>
              <a:spcBef>
                <a:spcPts val="0"/>
              </a:spcBef>
              <a:spcAft>
                <a:spcPts val="0"/>
              </a:spcAft>
            </a:pPr>
            <a:endParaRPr lang="de-DE" sz="2100" b="0" i="0" u="none" baseline="0" dirty="0">
              <a:solidFill>
                <a:srgbClr val="FFFFFF"/>
              </a:solidFill>
              <a:latin typeface="Arial" panose="020B0604020202020204" pitchFamily="34" charset="0"/>
            </a:endParaRPr>
          </a:p>
        </p:txBody>
      </p:sp>
      <p:pic>
        <p:nvPicPr>
          <p:cNvPr id="5" name="Bildplatzhalter 5">
            <a:extLst>
              <a:ext uri="{FF2B5EF4-FFF2-40B4-BE49-F238E27FC236}">
                <a16:creationId xmlns:a16="http://schemas.microsoft.com/office/drawing/2014/main" id="{12AA660D-A8BD-4F64-B73B-7DA693639A01}"/>
              </a:ext>
            </a:extLst>
          </p:cNvPr>
          <p:cNvPicPr>
            <a:picLocks noChangeAspect="1"/>
          </p:cNvPicPr>
          <p:nvPr/>
        </p:nvPicPr>
        <p:blipFill>
          <a:blip r:embed="rId2" cstate="print">
            <a:extLst>
              <a:ext uri="{28A0092B-C50C-407E-A947-70E740481C1C}">
                <a14:useLocalDpi xmlns:a14="http://schemas.microsoft.com/office/drawing/2010/main" val="0"/>
              </a:ext>
            </a:extLst>
          </a:blip>
          <a:srcRect l="9015" r="9015"/>
          <a:stretch>
            <a:fillRect/>
          </a:stretch>
        </p:blipFill>
        <p:spPr>
          <a:xfrm>
            <a:off x="10531468" y="2210291"/>
            <a:ext cx="1240940" cy="414137"/>
          </a:xfrm>
          <a:prstGeom prst="rect">
            <a:avLst/>
          </a:prstGeom>
        </p:spPr>
      </p:pic>
      <p:pic>
        <p:nvPicPr>
          <p:cNvPr id="6" name="Grafik 8">
            <a:extLst>
              <a:ext uri="{FF2B5EF4-FFF2-40B4-BE49-F238E27FC236}">
                <a16:creationId xmlns:a16="http://schemas.microsoft.com/office/drawing/2014/main" id="{77254EB0-5740-4979-B7C3-0297E3F306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3150" y="1097520"/>
            <a:ext cx="1176706" cy="941364"/>
          </a:xfrm>
          <a:prstGeom prst="rect">
            <a:avLst/>
          </a:prstGeom>
        </p:spPr>
      </p:pic>
    </p:spTree>
    <p:extLst>
      <p:ext uri="{BB962C8B-B14F-4D97-AF65-F5344CB8AC3E}">
        <p14:creationId xmlns:p14="http://schemas.microsoft.com/office/powerpoint/2010/main" val="2966995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err="1"/>
              <a:t>Dankeschön</a:t>
            </a:r>
            <a:r>
              <a:rPr lang="en-US" sz="4400" dirty="0"/>
              <a:t> </a:t>
            </a:r>
            <a:r>
              <a:rPr lang="en-US" sz="4400" dirty="0" err="1"/>
              <a:t>für</a:t>
            </a:r>
            <a:r>
              <a:rPr lang="en-US" sz="4400" dirty="0"/>
              <a:t> </a:t>
            </a:r>
            <a:r>
              <a:rPr lang="en-US" sz="4400" dirty="0" err="1"/>
              <a:t>Ihre</a:t>
            </a:r>
            <a:r>
              <a:rPr lang="en-US" sz="4400" dirty="0"/>
              <a:t> </a:t>
            </a:r>
            <a:r>
              <a:rPr lang="en-US" sz="4400" dirty="0" err="1"/>
              <a:t>Aufmerksamkeit</a:t>
            </a:r>
            <a:r>
              <a:rPr lang="en-US" sz="4400" dirty="0"/>
              <a:t>!</a:t>
            </a:r>
          </a:p>
        </p:txBody>
      </p:sp>
      <p:sp>
        <p:nvSpPr>
          <p:cNvPr id="3" name="TextBox 2">
            <a:extLst>
              <a:ext uri="{FF2B5EF4-FFF2-40B4-BE49-F238E27FC236}">
                <a16:creationId xmlns:a16="http://schemas.microsoft.com/office/drawing/2014/main" id="{9A1007B8-6921-481E-9D0D-0F03A4EB21B0}"/>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10</a:t>
            </a:r>
            <a:endParaRPr lang="en-US" dirty="0">
              <a:solidFill>
                <a:schemeClr val="bg2"/>
              </a:solidFill>
            </a:endParaRPr>
          </a:p>
        </p:txBody>
      </p:sp>
    </p:spTree>
    <p:extLst>
      <p:ext uri="{BB962C8B-B14F-4D97-AF65-F5344CB8AC3E}">
        <p14:creationId xmlns:p14="http://schemas.microsoft.com/office/powerpoint/2010/main" val="242311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de-DE" dirty="0"/>
              <a:t>Extra information</a:t>
            </a:r>
            <a:endParaRPr lang="en-US" dirty="0"/>
          </a:p>
        </p:txBody>
      </p:sp>
      <p:sp>
        <p:nvSpPr>
          <p:cNvPr id="3" name="TextBox 2">
            <a:extLst>
              <a:ext uri="{FF2B5EF4-FFF2-40B4-BE49-F238E27FC236}">
                <a16:creationId xmlns:a16="http://schemas.microsoft.com/office/drawing/2014/main" id="{B6AA5E51-3235-4A2C-B452-D51774A383BB}"/>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11</a:t>
            </a:r>
            <a:endParaRPr lang="en-US" dirty="0">
              <a:solidFill>
                <a:schemeClr val="accent1"/>
              </a:solidFill>
            </a:endParaRPr>
          </a:p>
        </p:txBody>
      </p:sp>
    </p:spTree>
    <p:extLst>
      <p:ext uri="{BB962C8B-B14F-4D97-AF65-F5344CB8AC3E}">
        <p14:creationId xmlns:p14="http://schemas.microsoft.com/office/powerpoint/2010/main" val="120211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6" name="Text Placeholder 5"/>
          <p:cNvSpPr>
            <a:spLocks noGrp="1"/>
          </p:cNvSpPr>
          <p:nvPr>
            <p:ph type="body" sz="quarter" idx="10"/>
          </p:nvPr>
        </p:nvSpPr>
        <p:spPr/>
        <p:txBody>
          <a:bodyPr/>
          <a:lstStyle/>
          <a:p>
            <a:r>
              <a:rPr lang="en-US" dirty="0"/>
              <a:t>Duration: ~4 Months</a:t>
            </a:r>
          </a:p>
          <a:p>
            <a:r>
              <a:rPr lang="en-US" dirty="0"/>
              <a:t>Official start: 29.04	Final Presentation: 07.09 (Proposal)</a:t>
            </a:r>
          </a:p>
          <a:p>
            <a:endParaRPr lang="en-US" dirty="0"/>
          </a:p>
        </p:txBody>
      </p:sp>
      <p:pic>
        <p:nvPicPr>
          <p:cNvPr id="56" name="Picture 55"/>
          <p:cNvPicPr>
            <a:picLocks noChangeAspect="1"/>
          </p:cNvPicPr>
          <p:nvPr/>
        </p:nvPicPr>
        <p:blipFill>
          <a:blip r:embed="rId2"/>
          <a:stretch>
            <a:fillRect/>
          </a:stretch>
        </p:blipFill>
        <p:spPr>
          <a:xfrm>
            <a:off x="1535459" y="2048808"/>
            <a:ext cx="9136937" cy="4364692"/>
          </a:xfrm>
          <a:prstGeom prst="rect">
            <a:avLst/>
          </a:prstGeom>
        </p:spPr>
      </p:pic>
      <p:sp>
        <p:nvSpPr>
          <p:cNvPr id="5" name="TextBox 4">
            <a:extLst>
              <a:ext uri="{FF2B5EF4-FFF2-40B4-BE49-F238E27FC236}">
                <a16:creationId xmlns:a16="http://schemas.microsoft.com/office/drawing/2014/main" id="{5503A6CD-BB37-4FC9-B422-C48FABB62D89}"/>
              </a:ext>
            </a:extLst>
          </p:cNvPr>
          <p:cNvSpPr txBox="1"/>
          <p:nvPr/>
        </p:nvSpPr>
        <p:spPr>
          <a:xfrm>
            <a:off x="11390243" y="6241774"/>
            <a:ext cx="377912" cy="369332"/>
          </a:xfrm>
          <a:prstGeom prst="rect">
            <a:avLst/>
          </a:prstGeom>
          <a:noFill/>
        </p:spPr>
        <p:txBody>
          <a:bodyPr wrap="square" rtlCol="0">
            <a:spAutoFit/>
          </a:bodyPr>
          <a:lstStyle/>
          <a:p>
            <a:r>
              <a:rPr lang="en-US" dirty="0">
                <a:solidFill>
                  <a:schemeClr val="accent1"/>
                </a:solidFill>
              </a:rPr>
              <a:t>12</a:t>
            </a:r>
          </a:p>
        </p:txBody>
      </p:sp>
    </p:spTree>
    <p:extLst>
      <p:ext uri="{BB962C8B-B14F-4D97-AF65-F5344CB8AC3E}">
        <p14:creationId xmlns:p14="http://schemas.microsoft.com/office/powerpoint/2010/main" val="374502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4E25-D35F-49F2-9D82-9E00E7688B23}"/>
              </a:ext>
            </a:extLst>
          </p:cNvPr>
          <p:cNvSpPr>
            <a:spLocks noGrp="1"/>
          </p:cNvSpPr>
          <p:nvPr>
            <p:ph type="title"/>
          </p:nvPr>
        </p:nvSpPr>
        <p:spPr/>
        <p:txBody>
          <a:bodyPr/>
          <a:lstStyle/>
          <a:p>
            <a:r>
              <a:rPr lang="en-US" dirty="0"/>
              <a:t>Technical notes</a:t>
            </a:r>
          </a:p>
        </p:txBody>
      </p:sp>
      <p:sp>
        <p:nvSpPr>
          <p:cNvPr id="3" name="Text Placeholder 2">
            <a:extLst>
              <a:ext uri="{FF2B5EF4-FFF2-40B4-BE49-F238E27FC236}">
                <a16:creationId xmlns:a16="http://schemas.microsoft.com/office/drawing/2014/main" id="{5BE26858-F71B-42E8-885A-D9D6AA4076C7}"/>
              </a:ext>
            </a:extLst>
          </p:cNvPr>
          <p:cNvSpPr>
            <a:spLocks noGrp="1"/>
          </p:cNvSpPr>
          <p:nvPr>
            <p:ph type="body" sz="quarter" idx="10"/>
          </p:nvPr>
        </p:nvSpPr>
        <p:spPr>
          <a:xfrm>
            <a:off x="423844" y="1268139"/>
            <a:ext cx="4774321" cy="5252119"/>
          </a:xfrm>
        </p:spPr>
        <p:txBody>
          <a:bodyPr/>
          <a:lstStyle/>
          <a:p>
            <a:r>
              <a:rPr lang="en-US" dirty="0"/>
              <a:t>NUCLEO-F446ZE</a:t>
            </a:r>
          </a:p>
          <a:p>
            <a:pPr lvl="1"/>
            <a:r>
              <a:rPr lang="en-US" dirty="0"/>
              <a:t>ARM®32-bit Cortex®-M4 + FPU + </a:t>
            </a:r>
            <a:r>
              <a:rPr lang="en-US" dirty="0" err="1"/>
              <a:t>Chrom</a:t>
            </a:r>
            <a:r>
              <a:rPr lang="en-US" dirty="0"/>
              <a:t>-ART™ Accelerator</a:t>
            </a:r>
          </a:p>
          <a:p>
            <a:pPr lvl="1"/>
            <a:r>
              <a:rPr lang="en-US" dirty="0"/>
              <a:t>Up to 180MHz CPU frequency</a:t>
            </a:r>
          </a:p>
          <a:p>
            <a:pPr lvl="1"/>
            <a:r>
              <a:rPr lang="en-US" dirty="0"/>
              <a:t>512 kB of Flash memory</a:t>
            </a:r>
          </a:p>
          <a:p>
            <a:pPr lvl="1"/>
            <a:r>
              <a:rPr lang="en-US" dirty="0"/>
              <a:t>128 KB of SRAM</a:t>
            </a:r>
          </a:p>
          <a:p>
            <a:pPr lvl="1"/>
            <a:r>
              <a:rPr lang="en-US" dirty="0"/>
              <a:t>General-purpose DMA</a:t>
            </a:r>
          </a:p>
          <a:p>
            <a:pPr lvl="1"/>
            <a:r>
              <a:rPr lang="en-US" dirty="0"/>
              <a:t>Up to 17 timers</a:t>
            </a:r>
          </a:p>
          <a:p>
            <a:pPr lvl="1"/>
            <a:r>
              <a:rPr lang="en-US" dirty="0"/>
              <a:t>Up to 4 × I2 C interfaces (</a:t>
            </a:r>
            <a:r>
              <a:rPr lang="en-US" dirty="0" err="1"/>
              <a:t>SMBus</a:t>
            </a:r>
            <a:r>
              <a:rPr lang="en-US" dirty="0"/>
              <a:t>/</a:t>
            </a:r>
            <a:r>
              <a:rPr lang="en-US" dirty="0" err="1"/>
              <a:t>PMBus</a:t>
            </a:r>
            <a:r>
              <a:rPr lang="en-US" dirty="0"/>
              <a:t>)</a:t>
            </a:r>
          </a:p>
          <a:p>
            <a:pPr lvl="1"/>
            <a:r>
              <a:rPr lang="en-US" dirty="0"/>
              <a:t>Up to 4 USARTs/2 UARTs</a:t>
            </a:r>
          </a:p>
          <a:p>
            <a:pPr lvl="1"/>
            <a:r>
              <a:rPr lang="en-US" dirty="0"/>
              <a:t>Up to 4 SPIs</a:t>
            </a:r>
          </a:p>
          <a:p>
            <a:pPr lvl="1"/>
            <a:r>
              <a:rPr lang="en-US" dirty="0"/>
              <a:t>2 × CAN (2.0B Active)</a:t>
            </a:r>
          </a:p>
          <a:p>
            <a:pPr lvl="1"/>
            <a:r>
              <a:rPr lang="en-US" dirty="0"/>
              <a:t>USB 2.0 full-speed device/host/OTG controller with on-chip PHY</a:t>
            </a:r>
          </a:p>
          <a:p>
            <a:pPr marL="0" indent="0">
              <a:buNone/>
            </a:pPr>
            <a:endParaRPr lang="en-US" dirty="0"/>
          </a:p>
        </p:txBody>
      </p:sp>
      <p:sp>
        <p:nvSpPr>
          <p:cNvPr id="4" name="TextBox 3">
            <a:extLst>
              <a:ext uri="{FF2B5EF4-FFF2-40B4-BE49-F238E27FC236}">
                <a16:creationId xmlns:a16="http://schemas.microsoft.com/office/drawing/2014/main" id="{F5EFAAE5-72B1-4C79-AE24-4F3142FED60A}"/>
              </a:ext>
            </a:extLst>
          </p:cNvPr>
          <p:cNvSpPr txBox="1"/>
          <p:nvPr/>
        </p:nvSpPr>
        <p:spPr>
          <a:xfrm>
            <a:off x="11390243" y="6241774"/>
            <a:ext cx="377912" cy="369332"/>
          </a:xfrm>
          <a:prstGeom prst="rect">
            <a:avLst/>
          </a:prstGeom>
          <a:noFill/>
        </p:spPr>
        <p:txBody>
          <a:bodyPr wrap="square" rtlCol="0">
            <a:spAutoFit/>
          </a:bodyPr>
          <a:lstStyle/>
          <a:p>
            <a:r>
              <a:rPr lang="en-US" dirty="0">
                <a:solidFill>
                  <a:schemeClr val="accent1"/>
                </a:solidFill>
              </a:rPr>
              <a:t>13</a:t>
            </a:r>
          </a:p>
        </p:txBody>
      </p:sp>
      <p:sp>
        <p:nvSpPr>
          <p:cNvPr id="6" name="Text Placeholder 2">
            <a:extLst>
              <a:ext uri="{FF2B5EF4-FFF2-40B4-BE49-F238E27FC236}">
                <a16:creationId xmlns:a16="http://schemas.microsoft.com/office/drawing/2014/main" id="{4C8ECE16-1ECD-490F-956F-7CA0007EC0D8}"/>
              </a:ext>
            </a:extLst>
          </p:cNvPr>
          <p:cNvSpPr txBox="1">
            <a:spLocks/>
          </p:cNvSpPr>
          <p:nvPr/>
        </p:nvSpPr>
        <p:spPr>
          <a:xfrm>
            <a:off x="5907043" y="1263495"/>
            <a:ext cx="4774321" cy="5252119"/>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SOES is an </a:t>
            </a:r>
            <a:r>
              <a:rPr lang="en-US" dirty="0" err="1"/>
              <a:t>EtherCAT</a:t>
            </a:r>
            <a:r>
              <a:rPr lang="en-US" dirty="0"/>
              <a:t> slave stack</a:t>
            </a:r>
          </a:p>
          <a:p>
            <a:pPr lvl="1"/>
            <a:r>
              <a:rPr lang="en-US" dirty="0"/>
              <a:t>Address offset based HAL for easy ESC read/write access via any interface</a:t>
            </a:r>
          </a:p>
          <a:p>
            <a:pPr lvl="1"/>
            <a:r>
              <a:rPr lang="en-US" dirty="0"/>
              <a:t>Polling for interrupts</a:t>
            </a:r>
          </a:p>
          <a:p>
            <a:pPr marL="0" indent="0">
              <a:buNone/>
            </a:pPr>
            <a:endParaRPr lang="en-US" dirty="0"/>
          </a:p>
          <a:p>
            <a:pPr lvl="1"/>
            <a:r>
              <a:rPr lang="en-US" dirty="0" err="1"/>
              <a:t>EtherCAT</a:t>
            </a:r>
            <a:r>
              <a:rPr lang="en-US" dirty="0"/>
              <a:t> State Machine</a:t>
            </a:r>
          </a:p>
          <a:p>
            <a:pPr lvl="1"/>
            <a:r>
              <a:rPr lang="en-US" dirty="0"/>
              <a:t>Mailbox Interfaces</a:t>
            </a:r>
          </a:p>
          <a:p>
            <a:pPr lvl="1"/>
            <a:r>
              <a:rPr lang="en-US" dirty="0"/>
              <a:t>Protocols</a:t>
            </a:r>
          </a:p>
          <a:p>
            <a:pPr lvl="1"/>
            <a:r>
              <a:rPr lang="en-US" dirty="0" err="1"/>
              <a:t>CoE</a:t>
            </a:r>
            <a:endParaRPr lang="en-US" dirty="0"/>
          </a:p>
          <a:p>
            <a:pPr lvl="1"/>
            <a:r>
              <a:rPr lang="en-US" dirty="0" err="1"/>
              <a:t>FoE</a:t>
            </a:r>
            <a:r>
              <a:rPr lang="en-US" dirty="0"/>
              <a:t> + bootstrap template</a:t>
            </a:r>
          </a:p>
          <a:p>
            <a:pPr lvl="1"/>
            <a:endParaRPr lang="en-US" dirty="0"/>
          </a:p>
          <a:p>
            <a:r>
              <a:rPr lang="en-US" dirty="0"/>
              <a:t>Build up the SII-EEPROM Data-Layout</a:t>
            </a:r>
          </a:p>
          <a:p>
            <a:r>
              <a:rPr lang="en-US" dirty="0"/>
              <a:t>ESI-file</a:t>
            </a:r>
          </a:p>
          <a:p>
            <a:r>
              <a:rPr lang="en-US" dirty="0"/>
              <a:t>Port the Libraries to the STM32 using HAL</a:t>
            </a:r>
          </a:p>
          <a:p>
            <a:r>
              <a:rPr lang="en-US" dirty="0" err="1"/>
              <a:t>FreeRTOS</a:t>
            </a:r>
            <a:r>
              <a:rPr lang="en-US" dirty="0"/>
              <a:t>:  Hardware Requirements	&gt;64KB RAM</a:t>
            </a:r>
          </a:p>
        </p:txBody>
      </p:sp>
    </p:spTree>
    <p:extLst>
      <p:ext uri="{BB962C8B-B14F-4D97-AF65-F5344CB8AC3E}">
        <p14:creationId xmlns:p14="http://schemas.microsoft.com/office/powerpoint/2010/main" val="856368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Main topics</a:t>
            </a:r>
            <a:endParaRPr lang="en-US" dirty="0"/>
          </a:p>
        </p:txBody>
      </p:sp>
      <p:sp>
        <p:nvSpPr>
          <p:cNvPr id="3" name="Content Placeholder 2"/>
          <p:cNvSpPr>
            <a:spLocks noGrp="1"/>
          </p:cNvSpPr>
          <p:nvPr>
            <p:ph type="body" sz="quarter" idx="10"/>
          </p:nvPr>
        </p:nvSpPr>
        <p:spPr/>
        <p:txBody>
          <a:bodyPr>
            <a:normAutofit/>
          </a:bodyPr>
          <a:lstStyle/>
          <a:p>
            <a:r>
              <a:rPr lang="de-DE" dirty="0"/>
              <a:t>Programming of software for embedded systems</a:t>
            </a:r>
          </a:p>
          <a:p>
            <a:pPr lvl="1"/>
            <a:r>
              <a:rPr lang="de-DE" dirty="0"/>
              <a:t>STM32 MCUs with ARM architecture</a:t>
            </a:r>
          </a:p>
          <a:p>
            <a:pPr lvl="1"/>
            <a:r>
              <a:rPr lang="de-DE" dirty="0"/>
              <a:t>Communication Interfaces </a:t>
            </a:r>
            <a:r>
              <a:rPr lang="en-US" dirty="0"/>
              <a:t>(UART, I2C, </a:t>
            </a:r>
            <a:r>
              <a:rPr lang="en-US" dirty="0" err="1"/>
              <a:t>BiSS</a:t>
            </a:r>
            <a:r>
              <a:rPr lang="en-US" dirty="0"/>
              <a:t>, SPI)</a:t>
            </a:r>
          </a:p>
          <a:p>
            <a:pPr lvl="1"/>
            <a:r>
              <a:rPr lang="en-US" dirty="0"/>
              <a:t>Real Time tools (</a:t>
            </a:r>
            <a:r>
              <a:rPr lang="en-US" dirty="0" err="1"/>
              <a:t>FreeRTOS</a:t>
            </a:r>
            <a:r>
              <a:rPr lang="en-US" dirty="0"/>
              <a:t> - CMSIS)</a:t>
            </a:r>
          </a:p>
          <a:p>
            <a:r>
              <a:rPr lang="en-US" dirty="0"/>
              <a:t>Programming with industrial tools</a:t>
            </a:r>
          </a:p>
          <a:p>
            <a:pPr lvl="1"/>
            <a:r>
              <a:rPr lang="en-US" dirty="0"/>
              <a:t>Integration of an industrial protocol software stack into RTOS (SOES)</a:t>
            </a:r>
          </a:p>
          <a:p>
            <a:pPr lvl="1"/>
            <a:r>
              <a:rPr lang="en-US" dirty="0"/>
              <a:t>RT Ethernet Industrial Protocols (</a:t>
            </a:r>
            <a:r>
              <a:rPr lang="en-US" dirty="0" err="1"/>
              <a:t>EtherCAT</a:t>
            </a:r>
            <a:r>
              <a:rPr lang="en-US" dirty="0"/>
              <a:t>)</a:t>
            </a:r>
          </a:p>
          <a:p>
            <a:r>
              <a:rPr lang="en-US" dirty="0"/>
              <a:t>External configurations</a:t>
            </a:r>
          </a:p>
          <a:p>
            <a:pPr lvl="1"/>
            <a:r>
              <a:rPr lang="en-US" dirty="0" err="1"/>
              <a:t>EtherCAT</a:t>
            </a:r>
            <a:r>
              <a:rPr lang="en-US" dirty="0"/>
              <a:t> Host (</a:t>
            </a:r>
            <a:r>
              <a:rPr lang="en-US" dirty="0" err="1"/>
              <a:t>Beckhoff</a:t>
            </a:r>
            <a:r>
              <a:rPr lang="en-US" dirty="0"/>
              <a:t>)</a:t>
            </a:r>
          </a:p>
          <a:p>
            <a:r>
              <a:rPr lang="en-US" dirty="0"/>
              <a:t>External documentations</a:t>
            </a:r>
          </a:p>
          <a:p>
            <a:pPr lvl="1"/>
            <a:r>
              <a:rPr lang="en-US" dirty="0"/>
              <a:t>TSN Industrial profile specification 2019</a:t>
            </a:r>
          </a:p>
        </p:txBody>
      </p:sp>
      <p:sp>
        <p:nvSpPr>
          <p:cNvPr id="4" name="TextBox 3">
            <a:extLst>
              <a:ext uri="{FF2B5EF4-FFF2-40B4-BE49-F238E27FC236}">
                <a16:creationId xmlns:a16="http://schemas.microsoft.com/office/drawing/2014/main" id="{28BCC2B0-C623-4D40-87E8-110A3357AC2F}"/>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14</a:t>
            </a:r>
            <a:endParaRPr lang="en-US" dirty="0">
              <a:solidFill>
                <a:schemeClr val="accent1"/>
              </a:solidFill>
            </a:endParaRPr>
          </a:p>
        </p:txBody>
      </p:sp>
    </p:spTree>
    <p:extLst>
      <p:ext uri="{BB962C8B-B14F-4D97-AF65-F5344CB8AC3E}">
        <p14:creationId xmlns:p14="http://schemas.microsoft.com/office/powerpoint/2010/main" val="79152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type="body" sz="quarter" idx="10"/>
          </p:nvPr>
        </p:nvSpPr>
        <p:spPr/>
        <p:txBody>
          <a:bodyPr/>
          <a:lstStyle/>
          <a:p>
            <a:pPr marL="800100" lvl="1" indent="-342900">
              <a:buFont typeface="+mj-lt"/>
              <a:buAutoNum type="arabicPeriod"/>
            </a:pPr>
            <a:r>
              <a:rPr lang="en-US" sz="2400" dirty="0"/>
              <a:t>Background</a:t>
            </a:r>
          </a:p>
          <a:p>
            <a:pPr marL="857250" lvl="2" indent="0">
              <a:buNone/>
            </a:pPr>
            <a:r>
              <a:rPr lang="en-US" sz="2400" dirty="0"/>
              <a:t>		RTE Networks</a:t>
            </a:r>
          </a:p>
          <a:p>
            <a:pPr marL="800100" lvl="1" indent="-342900">
              <a:buFont typeface="+mj-lt"/>
              <a:buAutoNum type="arabicPeriod"/>
            </a:pPr>
            <a:r>
              <a:rPr lang="en-US" sz="2400" dirty="0"/>
              <a:t>Main goal</a:t>
            </a:r>
          </a:p>
          <a:p>
            <a:pPr marL="857250" lvl="2" indent="0">
              <a:buNone/>
            </a:pPr>
            <a:r>
              <a:rPr lang="en-US" sz="2400" dirty="0"/>
              <a:t>		Specific goals</a:t>
            </a:r>
          </a:p>
          <a:p>
            <a:pPr marL="800100" lvl="1" indent="-342900">
              <a:buFont typeface="+mj-lt"/>
              <a:buAutoNum type="arabicPeriod"/>
            </a:pPr>
            <a:r>
              <a:rPr lang="en-US" sz="2400" dirty="0"/>
              <a:t>Solution proposal</a:t>
            </a:r>
          </a:p>
          <a:p>
            <a:pPr marL="800100" lvl="1" indent="-342900">
              <a:buFont typeface="+mj-lt"/>
              <a:buAutoNum type="arabicPeriod"/>
            </a:pPr>
            <a:r>
              <a:rPr lang="en-US" sz="2400" dirty="0"/>
              <a:t>Tasks table</a:t>
            </a:r>
          </a:p>
          <a:p>
            <a:pPr marL="800100" lvl="1" indent="-342900">
              <a:buFont typeface="+mj-lt"/>
              <a:buAutoNum type="arabicPeriod"/>
            </a:pPr>
            <a:r>
              <a:rPr lang="en-US" sz="2400" dirty="0"/>
              <a:t>Timeline</a:t>
            </a:r>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0CFF4FC6-168A-4E7D-80FD-9732B05CBFE9}"/>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2</a:t>
            </a:r>
            <a:endParaRPr lang="en-US" dirty="0">
              <a:solidFill>
                <a:schemeClr val="bg2"/>
              </a:solidFill>
            </a:endParaRPr>
          </a:p>
        </p:txBody>
      </p:sp>
    </p:spTree>
    <p:extLst>
      <p:ext uri="{BB962C8B-B14F-4D97-AF65-F5344CB8AC3E}">
        <p14:creationId xmlns:p14="http://schemas.microsoft.com/office/powerpoint/2010/main" val="15850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5395" t="22390" r="33158" b="19657"/>
          <a:stretch/>
        </p:blipFill>
        <p:spPr>
          <a:xfrm>
            <a:off x="7170820" y="1812758"/>
            <a:ext cx="4613193" cy="3397163"/>
          </a:xfrm>
          <a:prstGeom prst="rect">
            <a:avLst/>
          </a:prstGeom>
        </p:spPr>
      </p:pic>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type="body" sz="quarter" idx="10"/>
          </p:nvPr>
        </p:nvSpPr>
        <p:spPr>
          <a:prstGeom prst="rect">
            <a:avLst/>
          </a:prstGeom>
        </p:spPr>
        <p:txBody>
          <a:bodyPr/>
          <a:lstStyle/>
          <a:p>
            <a:pPr lvl="1"/>
            <a:r>
              <a:rPr lang="en-US" sz="2400" dirty="0"/>
              <a:t>Robotic applications increasing their multi-connectivity</a:t>
            </a:r>
          </a:p>
          <a:p>
            <a:pPr lvl="2"/>
            <a:r>
              <a:rPr lang="en-US" sz="2400" dirty="0"/>
              <a:t>Collaborative robots</a:t>
            </a:r>
          </a:p>
          <a:p>
            <a:pPr lvl="2"/>
            <a:r>
              <a:rPr lang="en-US" sz="2400" dirty="0"/>
              <a:t>Peripherals </a:t>
            </a:r>
          </a:p>
          <a:p>
            <a:pPr lvl="3"/>
            <a:r>
              <a:rPr lang="en-US" sz="2400" dirty="0"/>
              <a:t>2D/3D vision systems</a:t>
            </a:r>
          </a:p>
          <a:p>
            <a:pPr lvl="3"/>
            <a:r>
              <a:rPr lang="en-US" sz="2400" dirty="0"/>
              <a:t>HMIs</a:t>
            </a:r>
          </a:p>
          <a:p>
            <a:pPr lvl="3"/>
            <a:r>
              <a:rPr lang="en-US" sz="2400" dirty="0"/>
              <a:t>Sensors/Actuators</a:t>
            </a:r>
          </a:p>
          <a:p>
            <a:pPr lvl="3"/>
            <a:endParaRPr lang="en-US" sz="2400" dirty="0"/>
          </a:p>
          <a:p>
            <a:pPr lvl="1"/>
            <a:r>
              <a:rPr lang="en-US" sz="2400" dirty="0"/>
              <a:t>Industrial shift into the Real Time Connectivity</a:t>
            </a:r>
          </a:p>
          <a:p>
            <a:pPr lvl="1"/>
            <a:endParaRPr lang="en-US" sz="2400" dirty="0"/>
          </a:p>
          <a:p>
            <a:pPr marL="457200" lvl="1" indent="0">
              <a:buNone/>
            </a:pPr>
            <a:endParaRPr lang="en-US" sz="2400" dirty="0"/>
          </a:p>
        </p:txBody>
      </p:sp>
      <p:sp>
        <p:nvSpPr>
          <p:cNvPr id="5" name="TextBox 4">
            <a:extLst>
              <a:ext uri="{FF2B5EF4-FFF2-40B4-BE49-F238E27FC236}">
                <a16:creationId xmlns:a16="http://schemas.microsoft.com/office/drawing/2014/main" id="{3DCDBB1B-5C69-41C7-B7E8-A9D2A4BE2F5F}"/>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3</a:t>
            </a:r>
            <a:endParaRPr lang="en-US" dirty="0">
              <a:solidFill>
                <a:schemeClr val="accent1"/>
              </a:solidFill>
            </a:endParaRPr>
          </a:p>
        </p:txBody>
      </p:sp>
    </p:spTree>
    <p:extLst>
      <p:ext uri="{BB962C8B-B14F-4D97-AF65-F5344CB8AC3E}">
        <p14:creationId xmlns:p14="http://schemas.microsoft.com/office/powerpoint/2010/main" val="209520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WERLINK Powerlink Ethernet: Info, Übersicht und Bewertung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595" y="4927149"/>
            <a:ext cx="1624179" cy="16241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Background: RT Ethernet Networks</a:t>
            </a:r>
          </a:p>
        </p:txBody>
      </p:sp>
      <p:sp>
        <p:nvSpPr>
          <p:cNvPr id="3" name="Text Placeholder 2"/>
          <p:cNvSpPr>
            <a:spLocks noGrp="1"/>
          </p:cNvSpPr>
          <p:nvPr>
            <p:ph type="body" sz="quarter" idx="10"/>
          </p:nvPr>
        </p:nvSpPr>
        <p:spPr>
          <a:xfrm>
            <a:off x="435943" y="1436834"/>
            <a:ext cx="11360169" cy="2288856"/>
          </a:xfrm>
        </p:spPr>
        <p:txBody>
          <a:bodyPr/>
          <a:lstStyle/>
          <a:p>
            <a:r>
              <a:rPr lang="en-US" dirty="0"/>
              <a:t>Fieldbuses were included within IEC 61158 (CPFs) 1988-1999</a:t>
            </a:r>
          </a:p>
          <a:p>
            <a:pPr lvl="1"/>
            <a:r>
              <a:rPr lang="en-US" dirty="0"/>
              <a:t>RTEN referenced to IEC61784 part II  2008</a:t>
            </a:r>
          </a:p>
          <a:p>
            <a:r>
              <a:rPr lang="en-US" dirty="0"/>
              <a:t>Two strategies to ensure RT communication: </a:t>
            </a:r>
          </a:p>
          <a:p>
            <a:pPr lvl="1"/>
            <a:r>
              <a:rPr lang="en-US" dirty="0"/>
              <a:t>TDMA and CIP (Common Industrial Protocol)</a:t>
            </a:r>
          </a:p>
          <a:p>
            <a:r>
              <a:rPr lang="en-US" dirty="0"/>
              <a:t>TSN Group improves the Data Link and MAC Layer (IEEE802.1Qbv)  2012-2019</a:t>
            </a:r>
          </a:p>
          <a:p>
            <a:endParaRPr lang="en-US" dirty="0"/>
          </a:p>
          <a:p>
            <a:pPr marL="342900" lvl="1" indent="-342900"/>
            <a:r>
              <a:rPr lang="en-US" sz="2400" dirty="0"/>
              <a:t>Open-source tools offer compatibility </a:t>
            </a:r>
            <a:r>
              <a:rPr lang="en-US" sz="2400" dirty="0">
                <a:sym typeface="Wingdings" panose="05000000000000000000" pitchFamily="2" charset="2"/>
              </a:rPr>
              <a:t> Further development</a:t>
            </a:r>
            <a:endParaRPr lang="en-US" sz="2400" dirty="0"/>
          </a:p>
          <a:p>
            <a:endParaRPr lang="en-US" dirty="0"/>
          </a:p>
        </p:txBody>
      </p:sp>
      <p:pic>
        <p:nvPicPr>
          <p:cNvPr id="4102" name="Picture 6" descr="EtherCAT Master Redundanz - koenig-pa GmbH"/>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7405" b="25960"/>
          <a:stretch/>
        </p:blipFill>
        <p:spPr bwMode="auto">
          <a:xfrm>
            <a:off x="2751876" y="5651504"/>
            <a:ext cx="1633984" cy="762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8/8c/PROFINET_rgb_2010.png/1024px-PROFINET_rgb_201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6683" y="4431496"/>
            <a:ext cx="2129947" cy="11273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7820630" y="5628938"/>
            <a:ext cx="810986" cy="835561"/>
          </a:xfrm>
          <a:prstGeom prst="rect">
            <a:avLst/>
          </a:prstGeom>
        </p:spPr>
      </p:pic>
      <p:pic>
        <p:nvPicPr>
          <p:cNvPr id="5" name="Picture 4"/>
          <p:cNvPicPr>
            <a:picLocks noChangeAspect="1"/>
          </p:cNvPicPr>
          <p:nvPr/>
        </p:nvPicPr>
        <p:blipFill>
          <a:blip r:embed="rId7"/>
          <a:stretch>
            <a:fillRect/>
          </a:stretch>
        </p:blipFill>
        <p:spPr>
          <a:xfrm>
            <a:off x="8632914" y="5739239"/>
            <a:ext cx="2793396" cy="540657"/>
          </a:xfrm>
          <a:prstGeom prst="rect">
            <a:avLst/>
          </a:prstGeom>
        </p:spPr>
      </p:pic>
      <p:pic>
        <p:nvPicPr>
          <p:cNvPr id="4104" name="Picture 8" descr="Debugging memory leaks &amp; buffer overflows in FreeRTO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7787" y="4456342"/>
            <a:ext cx="1909734" cy="110605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MSIS : Cortex M Software Interface Standard - Cortex-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8513" y="4675461"/>
            <a:ext cx="1716087" cy="6796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p:cNvSpPr txBox="1">
            <a:spLocks/>
          </p:cNvSpPr>
          <p:nvPr/>
        </p:nvSpPr>
        <p:spPr>
          <a:xfrm>
            <a:off x="737419" y="4299859"/>
            <a:ext cx="2208982" cy="1993190"/>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Licensed RTE Solutions:</a:t>
            </a:r>
          </a:p>
        </p:txBody>
      </p:sp>
      <p:sp>
        <p:nvSpPr>
          <p:cNvPr id="12" name="Text Placeholder 2"/>
          <p:cNvSpPr txBox="1">
            <a:spLocks/>
          </p:cNvSpPr>
          <p:nvPr/>
        </p:nvSpPr>
        <p:spPr>
          <a:xfrm>
            <a:off x="7198163" y="4299859"/>
            <a:ext cx="2208982" cy="1993190"/>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Open source tools:</a:t>
            </a:r>
          </a:p>
        </p:txBody>
      </p:sp>
      <p:pic>
        <p:nvPicPr>
          <p:cNvPr id="1026" name="Picture 2" descr="Logo Hilsch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5665" y="4934598"/>
            <a:ext cx="1260363" cy="92503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DB9633E-7CCF-41AD-9CEC-0A6A83514857}"/>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4</a:t>
            </a:r>
            <a:endParaRPr lang="en-US" dirty="0">
              <a:solidFill>
                <a:schemeClr val="accent1"/>
              </a:solidFill>
            </a:endParaRPr>
          </a:p>
        </p:txBody>
      </p:sp>
    </p:spTree>
    <p:extLst>
      <p:ext uri="{BB962C8B-B14F-4D97-AF65-F5344CB8AC3E}">
        <p14:creationId xmlns:p14="http://schemas.microsoft.com/office/powerpoint/2010/main" val="95634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goal</a:t>
            </a:r>
          </a:p>
        </p:txBody>
      </p:sp>
      <p:sp>
        <p:nvSpPr>
          <p:cNvPr id="3" name="Content Placeholder 2"/>
          <p:cNvSpPr>
            <a:spLocks noGrp="1"/>
          </p:cNvSpPr>
          <p:nvPr>
            <p:ph type="body" sz="quarter" idx="10"/>
          </p:nvPr>
        </p:nvSpPr>
        <p:spPr>
          <a:xfrm>
            <a:off x="959871" y="1380434"/>
            <a:ext cx="9881276" cy="2503761"/>
          </a:xfrm>
        </p:spPr>
        <p:txBody>
          <a:bodyPr/>
          <a:lstStyle/>
          <a:p>
            <a:pPr marL="0" indent="0" algn="just">
              <a:buNone/>
            </a:pPr>
            <a:r>
              <a:rPr lang="en-US" sz="2400" i="1" dirty="0"/>
              <a:t>“Develop a device using open-source tools to read out sensor data from a robot axis that can be interfaced with an RTE Network. </a:t>
            </a:r>
          </a:p>
          <a:p>
            <a:pPr marL="0" indent="0" algn="just">
              <a:buNone/>
            </a:pPr>
            <a:endParaRPr lang="en-US" sz="2400" i="1" dirty="0"/>
          </a:p>
          <a:p>
            <a:pPr marL="0" indent="0" algn="just">
              <a:buNone/>
            </a:pPr>
            <a:r>
              <a:rPr lang="en-US" sz="2400" i="1" dirty="0"/>
              <a:t>The device could be used afterwards as a test platform within an industrial environment to characterize its compatibility with the ongoing IEC/IEEE 60802 TSN Profile for Industrial Automation.”</a:t>
            </a:r>
          </a:p>
        </p:txBody>
      </p:sp>
      <p:pic>
        <p:nvPicPr>
          <p:cNvPr id="4" name="Picture 2" descr="icon-goals-dark@3x - Talent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855" y="3320716"/>
            <a:ext cx="2665077" cy="26650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592F51-9B7B-46EF-BFD4-10A08FF41EFA}"/>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5</a:t>
            </a:r>
            <a:endParaRPr lang="en-US" dirty="0">
              <a:solidFill>
                <a:schemeClr val="accent1"/>
              </a:solidFill>
            </a:endParaRPr>
          </a:p>
        </p:txBody>
      </p:sp>
    </p:spTree>
    <p:extLst>
      <p:ext uri="{BB962C8B-B14F-4D97-AF65-F5344CB8AC3E}">
        <p14:creationId xmlns:p14="http://schemas.microsoft.com/office/powerpoint/2010/main" val="305827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goals</a:t>
            </a:r>
          </a:p>
        </p:txBody>
      </p:sp>
      <p:sp>
        <p:nvSpPr>
          <p:cNvPr id="3" name="Content Placeholder 2"/>
          <p:cNvSpPr>
            <a:spLocks noGrp="1"/>
          </p:cNvSpPr>
          <p:nvPr>
            <p:ph type="body" sz="quarter" idx="10"/>
          </p:nvPr>
        </p:nvSpPr>
        <p:spPr/>
        <p:txBody>
          <a:bodyPr>
            <a:normAutofit/>
          </a:bodyPr>
          <a:lstStyle/>
          <a:p>
            <a:pPr lvl="1"/>
            <a:r>
              <a:rPr lang="en-US" sz="1800" dirty="0"/>
              <a:t>To specify the requirements of the system</a:t>
            </a:r>
          </a:p>
          <a:p>
            <a:pPr lvl="2"/>
            <a:r>
              <a:rPr lang="en-US" sz="1800" dirty="0"/>
              <a:t>Comparison considering the state of the art</a:t>
            </a:r>
            <a:br>
              <a:rPr lang="en-US" sz="1800" dirty="0"/>
            </a:br>
            <a:endParaRPr lang="en-US" sz="1800" dirty="0"/>
          </a:p>
          <a:p>
            <a:pPr lvl="1"/>
            <a:r>
              <a:rPr lang="en-US" sz="1800" dirty="0"/>
              <a:t>To develop the embedded system as a functional </a:t>
            </a:r>
            <a:r>
              <a:rPr lang="en-US" sz="1800" dirty="0" err="1"/>
              <a:t>EtherCAT</a:t>
            </a:r>
            <a:r>
              <a:rPr lang="en-US" sz="1800" dirty="0"/>
              <a:t> Slave Device</a:t>
            </a:r>
          </a:p>
          <a:p>
            <a:pPr lvl="2"/>
            <a:r>
              <a:rPr lang="en-US" sz="1800" dirty="0"/>
              <a:t>Integrating </a:t>
            </a:r>
            <a:r>
              <a:rPr lang="en-US" sz="1800" dirty="0" err="1"/>
              <a:t>FreeRTOS</a:t>
            </a:r>
            <a:r>
              <a:rPr lang="en-US" sz="1800" dirty="0"/>
              <a:t>-CMSIS with SOES (Open-source tools)</a:t>
            </a:r>
          </a:p>
          <a:p>
            <a:pPr lvl="2"/>
            <a:r>
              <a:rPr lang="en-US" sz="1800" dirty="0"/>
              <a:t>Integrating the LAN9252 (</a:t>
            </a:r>
            <a:r>
              <a:rPr lang="en-US" sz="1800" dirty="0" err="1"/>
              <a:t>SoC</a:t>
            </a:r>
            <a:r>
              <a:rPr lang="en-US" sz="1800" dirty="0"/>
              <a:t> over SPI)</a:t>
            </a:r>
          </a:p>
          <a:p>
            <a:pPr lvl="2"/>
            <a:r>
              <a:rPr lang="en-US" sz="1800" dirty="0"/>
              <a:t>Reading out of axis temperature sensors</a:t>
            </a:r>
          </a:p>
          <a:p>
            <a:pPr lvl="2"/>
            <a:r>
              <a:rPr lang="en-US" sz="1800" dirty="0"/>
              <a:t>Controlling the axis LED Ring (WS2812b)</a:t>
            </a:r>
          </a:p>
          <a:p>
            <a:pPr lvl="2"/>
            <a:r>
              <a:rPr lang="en-US" sz="1800" dirty="0"/>
              <a:t>Designing the required user application libraries</a:t>
            </a:r>
          </a:p>
          <a:p>
            <a:pPr lvl="2"/>
            <a:endParaRPr lang="en-US" sz="1800" dirty="0"/>
          </a:p>
          <a:p>
            <a:pPr lvl="1"/>
            <a:r>
              <a:rPr lang="en-US" sz="1800" dirty="0"/>
              <a:t>To design and manufacture a PCB prototype using </a:t>
            </a:r>
            <a:r>
              <a:rPr lang="en-US" sz="1800" dirty="0" err="1"/>
              <a:t>Altium</a:t>
            </a:r>
            <a:r>
              <a:rPr lang="en-US" sz="1800" dirty="0"/>
              <a:t> Designer</a:t>
            </a:r>
          </a:p>
          <a:p>
            <a:pPr lvl="1"/>
            <a:endParaRPr lang="en-US" sz="1800" dirty="0"/>
          </a:p>
          <a:p>
            <a:pPr lvl="1"/>
            <a:r>
              <a:rPr lang="en-US" sz="1800" dirty="0"/>
              <a:t>To test and report the system functionality </a:t>
            </a:r>
            <a:br>
              <a:rPr lang="en-US" sz="1800" dirty="0"/>
            </a:br>
            <a:endParaRPr lang="en-US" sz="1800" dirty="0"/>
          </a:p>
        </p:txBody>
      </p:sp>
      <p:pic>
        <p:nvPicPr>
          <p:cNvPr id="1026" name="Picture 2" descr="icon-goals-dark@3x - TalentQu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5855" y="3320716"/>
            <a:ext cx="2665077" cy="26650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86FDB5-F7CA-4956-B7D1-D8E8F089B1D9}"/>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6</a:t>
            </a:r>
            <a:endParaRPr lang="en-US" dirty="0">
              <a:solidFill>
                <a:schemeClr val="accent1"/>
              </a:solidFill>
            </a:endParaRPr>
          </a:p>
        </p:txBody>
      </p:sp>
    </p:spTree>
    <p:extLst>
      <p:ext uri="{BB962C8B-B14F-4D97-AF65-F5344CB8AC3E}">
        <p14:creationId xmlns:p14="http://schemas.microsoft.com/office/powerpoint/2010/main" val="23466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proposal</a:t>
            </a:r>
          </a:p>
        </p:txBody>
      </p:sp>
      <p:sp>
        <p:nvSpPr>
          <p:cNvPr id="3" name="Text Placeholder 2"/>
          <p:cNvSpPr>
            <a:spLocks noGrp="1"/>
          </p:cNvSpPr>
          <p:nvPr>
            <p:ph type="body" sz="quarter" idx="10"/>
          </p:nvPr>
        </p:nvSpPr>
        <p:spPr/>
        <p:txBody>
          <a:bodyPr/>
          <a:lstStyle/>
          <a:p>
            <a:r>
              <a:rPr lang="en-US" dirty="0"/>
              <a:t>Layered structure of functional blocks</a:t>
            </a:r>
          </a:p>
          <a:p>
            <a:pPr lvl="1"/>
            <a:r>
              <a:rPr lang="en-US" dirty="0"/>
              <a:t>Main HW: STM32Nucleo Board, Microchip LAN9252 SPI </a:t>
            </a:r>
            <a:r>
              <a:rPr lang="en-US" dirty="0" err="1"/>
              <a:t>Eval</a:t>
            </a:r>
            <a:r>
              <a:rPr lang="en-US" dirty="0"/>
              <a:t> Board</a:t>
            </a:r>
          </a:p>
        </p:txBody>
      </p:sp>
      <p:pic>
        <p:nvPicPr>
          <p:cNvPr id="6" name="Picture 5"/>
          <p:cNvPicPr>
            <a:picLocks noChangeAspect="1"/>
          </p:cNvPicPr>
          <p:nvPr/>
        </p:nvPicPr>
        <p:blipFill>
          <a:blip r:embed="rId3"/>
          <a:stretch>
            <a:fillRect/>
          </a:stretch>
        </p:blipFill>
        <p:spPr>
          <a:xfrm>
            <a:off x="8408988" y="1426529"/>
            <a:ext cx="3211512" cy="246766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3808" y="3865623"/>
            <a:ext cx="3714750" cy="2476500"/>
          </a:xfrm>
          <a:prstGeom prst="rect">
            <a:avLst/>
          </a:prstGeom>
        </p:spPr>
      </p:pic>
      <p:pic>
        <p:nvPicPr>
          <p:cNvPr id="1028" name="Picture 4" descr="Datei:Microchip-Logo.svg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8988" y="3894198"/>
            <a:ext cx="955501" cy="6019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 Microelectronics - Ineltro Electronic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90613" y="1285722"/>
            <a:ext cx="906903" cy="9069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7"/>
          <a:stretch>
            <a:fillRect/>
          </a:stretch>
        </p:blipFill>
        <p:spPr>
          <a:xfrm>
            <a:off x="437226" y="2192624"/>
            <a:ext cx="7787358" cy="3712875"/>
          </a:xfrm>
          <a:prstGeom prst="rect">
            <a:avLst/>
          </a:prstGeom>
        </p:spPr>
      </p:pic>
      <p:sp>
        <p:nvSpPr>
          <p:cNvPr id="9" name="TextBox 8">
            <a:extLst>
              <a:ext uri="{FF2B5EF4-FFF2-40B4-BE49-F238E27FC236}">
                <a16:creationId xmlns:a16="http://schemas.microsoft.com/office/drawing/2014/main" id="{CFF842CC-D0ED-4161-A734-53E7D3917B4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7</a:t>
            </a:r>
            <a:endParaRPr lang="en-US" dirty="0">
              <a:solidFill>
                <a:schemeClr val="accent1"/>
              </a:solidFill>
            </a:endParaRPr>
          </a:p>
        </p:txBody>
      </p:sp>
    </p:spTree>
    <p:extLst>
      <p:ext uri="{BB962C8B-B14F-4D97-AF65-F5344CB8AC3E}">
        <p14:creationId xmlns:p14="http://schemas.microsoft.com/office/powerpoint/2010/main" val="166979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6" name="Text Placeholder 5"/>
          <p:cNvSpPr>
            <a:spLocks noGrp="1"/>
          </p:cNvSpPr>
          <p:nvPr>
            <p:ph type="body" sz="quarter" idx="10"/>
          </p:nvPr>
        </p:nvSpPr>
        <p:spPr/>
        <p:txBody>
          <a:bodyPr/>
          <a:lstStyle/>
          <a:p>
            <a:r>
              <a:rPr lang="en-US" dirty="0"/>
              <a:t>Duration: ~4 Months</a:t>
            </a:r>
          </a:p>
          <a:p>
            <a:r>
              <a:rPr lang="en-US" dirty="0"/>
              <a:t>Official start: 29.04	Final Presentation: 07.09 (Proposal)</a:t>
            </a:r>
          </a:p>
          <a:p>
            <a:endParaRPr lang="en-US" dirty="0"/>
          </a:p>
        </p:txBody>
      </p:sp>
      <p:grpSp>
        <p:nvGrpSpPr>
          <p:cNvPr id="3" name="Group 1"/>
          <p:cNvGrpSpPr>
            <a:grpSpLocks/>
          </p:cNvGrpSpPr>
          <p:nvPr/>
        </p:nvGrpSpPr>
        <p:grpSpPr bwMode="auto">
          <a:xfrm>
            <a:off x="603013" y="2549647"/>
            <a:ext cx="10995833" cy="2656703"/>
            <a:chOff x="-64" y="-101"/>
            <a:chExt cx="1834" cy="336"/>
          </a:xfrm>
        </p:grpSpPr>
        <p:sp>
          <p:nvSpPr>
            <p:cNvPr id="4" name="Rectangle 48"/>
            <p:cNvSpPr>
              <a:spLocks noChangeArrowheads="1"/>
            </p:cNvSpPr>
            <p:nvPr/>
          </p:nvSpPr>
          <p:spPr bwMode="auto">
            <a:xfrm>
              <a:off x="25" y="0"/>
              <a:ext cx="1671" cy="138"/>
            </a:xfrm>
            <a:prstGeom prst="rect">
              <a:avLst/>
            </a:prstGeom>
            <a:solidFill>
              <a:srgbClr val="FFFFFF"/>
            </a:solidFill>
            <a:ln w="1">
              <a:solidFill>
                <a:srgbClr val="444444"/>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47" descr="Wed 29.04.20"/>
            <p:cNvSpPr>
              <a:spLocks noChangeArrowheads="1"/>
            </p:cNvSpPr>
            <p:nvPr/>
          </p:nvSpPr>
          <p:spPr bwMode="auto">
            <a:xfrm>
              <a:off x="-64" y="-3"/>
              <a:ext cx="83"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Start</a:t>
              </a:r>
              <a:br>
                <a:rPr kumimoji="0" lang="en-US" altLang="en-US" sz="800" b="0" i="0" u="none" strike="noStrike" cap="none" normalizeH="0" baseline="0">
                  <a:ln>
                    <a:noFill/>
                  </a:ln>
                  <a:solidFill>
                    <a:schemeClr val="tx1"/>
                  </a:solidFill>
                  <a:effectLst/>
                </a:rPr>
              </a:b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Wed 29.04.20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6" descr="Thu 10.09.20"/>
            <p:cNvSpPr>
              <a:spLocks noChangeArrowheads="1"/>
            </p:cNvSpPr>
            <p:nvPr/>
          </p:nvSpPr>
          <p:spPr bwMode="auto">
            <a:xfrm>
              <a:off x="1702" y="-3"/>
              <a:ext cx="6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Finish</a:t>
              </a:r>
              <a:br>
                <a:rPr kumimoji="0" lang="en-US" altLang="en-US" sz="800" b="0" i="0" u="none" strike="noStrike" cap="none" normalizeH="0" baseline="0">
                  <a:ln>
                    <a:noFill/>
                  </a:ln>
                  <a:solidFill>
                    <a:schemeClr val="tx1"/>
                  </a:solidFill>
                  <a:effectLst/>
                </a:rPr>
              </a:b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Thu 10.09.20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5" descr="May"/>
            <p:cNvSpPr>
              <a:spLocks noChangeArrowheads="1"/>
            </p:cNvSpPr>
            <p:nvPr/>
          </p:nvSpPr>
          <p:spPr bwMode="auto">
            <a:xfrm>
              <a:off x="50" y="-17"/>
              <a:ext cx="58" cy="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May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Freeform 44"/>
            <p:cNvSpPr>
              <a:spLocks noChangeArrowheads="1"/>
            </p:cNvSpPr>
            <p:nvPr/>
          </p:nvSpPr>
          <p:spPr bwMode="auto">
            <a:xfrm>
              <a:off x="50"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43" descr="June"/>
            <p:cNvSpPr>
              <a:spLocks noChangeArrowheads="1"/>
            </p:cNvSpPr>
            <p:nvPr/>
          </p:nvSpPr>
          <p:spPr bwMode="auto">
            <a:xfrm>
              <a:off x="434" y="-17"/>
              <a:ext cx="57"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June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Freeform 42"/>
            <p:cNvSpPr>
              <a:spLocks noChangeArrowheads="1"/>
            </p:cNvSpPr>
            <p:nvPr/>
          </p:nvSpPr>
          <p:spPr bwMode="auto">
            <a:xfrm>
              <a:off x="434"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41" descr="July"/>
            <p:cNvSpPr>
              <a:spLocks noChangeArrowheads="1"/>
            </p:cNvSpPr>
            <p:nvPr/>
          </p:nvSpPr>
          <p:spPr bwMode="auto">
            <a:xfrm>
              <a:off x="805" y="-17"/>
              <a:ext cx="44"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July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Freeform 40"/>
            <p:cNvSpPr>
              <a:spLocks noChangeArrowheads="1"/>
            </p:cNvSpPr>
            <p:nvPr/>
          </p:nvSpPr>
          <p:spPr bwMode="auto">
            <a:xfrm>
              <a:off x="805"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39" descr="August"/>
            <p:cNvSpPr>
              <a:spLocks noChangeArrowheads="1"/>
            </p:cNvSpPr>
            <p:nvPr/>
          </p:nvSpPr>
          <p:spPr bwMode="auto">
            <a:xfrm>
              <a:off x="1189" y="-17"/>
              <a:ext cx="40"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August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Freeform 38"/>
            <p:cNvSpPr>
              <a:spLocks noChangeArrowheads="1"/>
            </p:cNvSpPr>
            <p:nvPr/>
          </p:nvSpPr>
          <p:spPr bwMode="auto">
            <a:xfrm>
              <a:off x="1189"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37" descr="September"/>
            <p:cNvSpPr>
              <a:spLocks noChangeArrowheads="1"/>
            </p:cNvSpPr>
            <p:nvPr/>
          </p:nvSpPr>
          <p:spPr bwMode="auto">
            <a:xfrm>
              <a:off x="1572" y="-17"/>
              <a:ext cx="59"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September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Freeform 36"/>
            <p:cNvSpPr>
              <a:spLocks noChangeArrowheads="1"/>
            </p:cNvSpPr>
            <p:nvPr/>
          </p:nvSpPr>
          <p:spPr bwMode="auto">
            <a:xfrm>
              <a:off x="1572"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35" descr="SW and HW Development for 1st PCB&#10;Wed 29.04.20 - Fri 29.05.20"/>
            <p:cNvSpPr>
              <a:spLocks noChangeArrowheads="1"/>
            </p:cNvSpPr>
            <p:nvPr/>
          </p:nvSpPr>
          <p:spPr bwMode="auto">
            <a:xfrm>
              <a:off x="26" y="1"/>
              <a:ext cx="383"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SW and HW Development for 1st PCB</a:t>
              </a:r>
              <a:br>
                <a:rPr kumimoji="0" lang="en-US" altLang="en-US" sz="800" b="0" i="0" u="none" strike="noStrike" cap="none" normalizeH="0" baseline="0">
                  <a:ln>
                    <a:noFill/>
                  </a:ln>
                  <a:solidFill>
                    <a:schemeClr val="tx1"/>
                  </a:solidFill>
                  <a:effectLst/>
                </a:rPr>
              </a:b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Wed 29.04.20 - Fri 29.05.20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34" descr="SW for EtherCAT comm/control features&#10;Wed 03.06.20 - Wed 24.06.20"/>
            <p:cNvSpPr>
              <a:spLocks noChangeArrowheads="1"/>
            </p:cNvSpPr>
            <p:nvPr/>
          </p:nvSpPr>
          <p:spPr bwMode="auto">
            <a:xfrm>
              <a:off x="459" y="1"/>
              <a:ext cx="272"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SW for </a:t>
              </a:r>
              <a:r>
                <a:rPr kumimoji="0" lang="en-US" altLang="en-US" sz="800" b="1" i="0" u="none" strike="noStrike" cap="none" normalizeH="0" baseline="0" dirty="0" err="1">
                  <a:ln>
                    <a:noFill/>
                  </a:ln>
                  <a:solidFill>
                    <a:srgbClr val="444444"/>
                  </a:solidFill>
                  <a:effectLst/>
                  <a:latin typeface="Segoe UI" panose="020B0502040204020203" pitchFamily="34" charset="0"/>
                  <a:cs typeface="Segoe UI" panose="020B0502040204020203" pitchFamily="34" charset="0"/>
                </a:rPr>
                <a:t>EtherCAT</a:t>
              </a:r>
              <a:r>
                <a:rPr kumimoji="0" lang="en-US" altLang="en-US" sz="800" b="1"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 </a:t>
              </a:r>
              <a:r>
                <a:rPr kumimoji="0" lang="en-US" altLang="en-US" sz="800" b="1" i="0" u="none" strike="noStrike" cap="none" normalizeH="0" baseline="0" dirty="0" err="1">
                  <a:ln>
                    <a:noFill/>
                  </a:ln>
                  <a:solidFill>
                    <a:srgbClr val="444444"/>
                  </a:solidFill>
                  <a:effectLst/>
                  <a:latin typeface="Segoe UI" panose="020B0502040204020203" pitchFamily="34" charset="0"/>
                  <a:cs typeface="Segoe UI" panose="020B0502040204020203" pitchFamily="34" charset="0"/>
                </a:rPr>
                <a:t>comm</a:t>
              </a:r>
              <a:r>
                <a:rPr kumimoji="0" lang="en-US" altLang="en-US" sz="800" b="1"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/control features</a:t>
              </a:r>
              <a:br>
                <a:rPr kumimoji="0" lang="en-US" altLang="en-US" sz="800" b="0" i="0" u="none" strike="noStrike" cap="none" normalizeH="0" baseline="0" dirty="0">
                  <a:ln>
                    <a:noFill/>
                  </a:ln>
                  <a:solidFill>
                    <a:schemeClr val="tx1"/>
                  </a:solidFill>
                  <a:effectLst/>
                </a:rPr>
              </a:br>
              <a:r>
                <a:rPr kumimoji="0" lang="en-US" altLang="en-US"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Wed 03.06.20 - Wed 24.06.20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33" descr="SW for EtherCAT Data features&#10;Fri 26.06.20 - Tue 28.07.20"/>
            <p:cNvSpPr>
              <a:spLocks noChangeArrowheads="1"/>
            </p:cNvSpPr>
            <p:nvPr/>
          </p:nvSpPr>
          <p:spPr bwMode="auto">
            <a:xfrm>
              <a:off x="744" y="1"/>
              <a:ext cx="407"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SW for EtherCAT Data features</a:t>
              </a:r>
              <a:br>
                <a:rPr kumimoji="0" lang="en-US" altLang="en-US" sz="800" b="0" i="0" u="none" strike="noStrike" cap="none" normalizeH="0" baseline="0">
                  <a:ln>
                    <a:noFill/>
                  </a:ln>
                  <a:solidFill>
                    <a:schemeClr val="tx1"/>
                  </a:solidFill>
                  <a:effectLst/>
                </a:rPr>
              </a:b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Fri 26.06.20 - Tue 28.07.20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32" descr="SoSe Examination Period&#10;Wed 29.07.20 - Thu 10.09.20"/>
            <p:cNvSpPr>
              <a:spLocks noChangeArrowheads="1"/>
            </p:cNvSpPr>
            <p:nvPr/>
          </p:nvSpPr>
          <p:spPr bwMode="auto">
            <a:xfrm>
              <a:off x="1152" y="70"/>
              <a:ext cx="544" cy="68"/>
            </a:xfrm>
            <a:prstGeom prst="rect">
              <a:avLst/>
            </a:prstGeom>
            <a:solidFill>
              <a:srgbClr val="E7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SoSe Examination Period</a:t>
              </a:r>
              <a:br>
                <a:rPr kumimoji="0" lang="en-US" altLang="en-US" sz="800" b="0" i="0" u="none" strike="noStrike" cap="none" normalizeH="0" baseline="0">
                  <a:ln>
                    <a:noFill/>
                  </a:ln>
                  <a:solidFill>
                    <a:schemeClr val="tx1"/>
                  </a:solidFill>
                  <a:effectLst/>
                </a:rPr>
              </a:b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Wed 29.07.20 - Thu 10.09.20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31" descr="HW Development for 2nd PCB&#10;Thu 30.07.20 - Wed 19.08.20"/>
            <p:cNvSpPr>
              <a:spLocks noChangeArrowheads="1"/>
            </p:cNvSpPr>
            <p:nvPr/>
          </p:nvSpPr>
          <p:spPr bwMode="auto">
            <a:xfrm>
              <a:off x="1165" y="1"/>
              <a:ext cx="259"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HW Development for 2nd PCB</a:t>
              </a:r>
              <a:br>
                <a:rPr kumimoji="0" lang="en-US" altLang="en-US" sz="800" b="0" i="0" u="none" strike="noStrike" cap="none" normalizeH="0" baseline="0">
                  <a:ln>
                    <a:noFill/>
                  </a:ln>
                  <a:solidFill>
                    <a:schemeClr val="tx1"/>
                  </a:solidFill>
                  <a:effectLst/>
                </a:rPr>
              </a:b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Thu 30.07.20 - Wed 19.08.20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30" descr="Final report&#10;Tue 25.08.20 - Mon 07.09.20"/>
            <p:cNvSpPr>
              <a:spLocks noChangeArrowheads="1"/>
            </p:cNvSpPr>
            <p:nvPr/>
          </p:nvSpPr>
          <p:spPr bwMode="auto">
            <a:xfrm>
              <a:off x="1487" y="1"/>
              <a:ext cx="172"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Final report</a:t>
              </a:r>
              <a:br>
                <a:rPr kumimoji="0" lang="en-US" altLang="en-US" sz="800" b="0" i="0" u="none" strike="noStrike" cap="none" normalizeH="0" baseline="0">
                  <a:ln>
                    <a:noFill/>
                  </a:ln>
                  <a:solidFill>
                    <a:schemeClr val="tx1"/>
                  </a:solidFill>
                  <a:effectLst/>
                </a:rPr>
              </a:b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Tue 25.08.20 - Mon 07.09.20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AutoShape 29"/>
            <p:cNvSpPr>
              <a:spLocks noChangeArrowheads="1"/>
            </p:cNvSpPr>
            <p:nvPr/>
          </p:nvSpPr>
          <p:spPr bwMode="auto">
            <a:xfrm>
              <a:off x="-64" y="-60"/>
              <a:ext cx="1834" cy="295"/>
            </a:xfrm>
            <a:custGeom>
              <a:avLst/>
              <a:gdLst>
                <a:gd name="T0" fmla="+- 0 1424 -64"/>
                <a:gd name="T1" fmla="*/ T0 w 1834"/>
                <a:gd name="T2" fmla="+- 0 0 -60"/>
                <a:gd name="T3" fmla="*/ 0 h 295"/>
                <a:gd name="T4" fmla="+- 0 1424 -64"/>
                <a:gd name="T5" fmla="*/ T4 w 1834"/>
                <a:gd name="T6" fmla="+- 0 -16 -60"/>
                <a:gd name="T7" fmla="*/ -16 h 295"/>
                <a:gd name="T8" fmla="+- 0 1424 -64"/>
                <a:gd name="T9" fmla="*/ T8 w 1834"/>
                <a:gd name="T10" fmla="+- 0 -17 -60"/>
                <a:gd name="T11" fmla="*/ -17 h 295"/>
                <a:gd name="T12" fmla="+- 0 1428 -64"/>
                <a:gd name="T13" fmla="*/ T12 w 1834"/>
                <a:gd name="T14" fmla="+- 0 -20 -60"/>
                <a:gd name="T15" fmla="*/ -20 h 295"/>
                <a:gd name="T16" fmla="+- 0 1482 -64"/>
                <a:gd name="T17" fmla="*/ T16 w 1834"/>
                <a:gd name="T18" fmla="+- 0 -20 -60"/>
                <a:gd name="T19" fmla="*/ -20 h 295"/>
                <a:gd name="T20" fmla="+- 0 1482 -64"/>
                <a:gd name="T21" fmla="*/ T20 w 1834"/>
                <a:gd name="T22" fmla="+- 0 -20 -60"/>
                <a:gd name="T23" fmla="*/ -20 h 295"/>
                <a:gd name="T24" fmla="+- 0 1486 -64"/>
                <a:gd name="T25" fmla="*/ T24 w 1834"/>
                <a:gd name="T26" fmla="+- 0 -16 -60"/>
                <a:gd name="T27" fmla="*/ -16 h 295"/>
                <a:gd name="T28" fmla="+- 0 1486 -64"/>
                <a:gd name="T29" fmla="*/ T28 w 1834"/>
                <a:gd name="T30" fmla="+- 0 0 -60"/>
                <a:gd name="T31" fmla="*/ 0 h 29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834" h="295">
                  <a:moveTo>
                    <a:pt x="1488" y="60"/>
                  </a:moveTo>
                  <a:lnTo>
                    <a:pt x="1488" y="44"/>
                  </a:lnTo>
                  <a:moveTo>
                    <a:pt x="1488" y="43"/>
                  </a:moveTo>
                  <a:cubicBezTo>
                    <a:pt x="1488" y="41"/>
                    <a:pt x="1489" y="39"/>
                    <a:pt x="1492" y="40"/>
                  </a:cubicBezTo>
                  <a:lnTo>
                    <a:pt x="1546" y="40"/>
                  </a:lnTo>
                  <a:moveTo>
                    <a:pt x="1546" y="40"/>
                  </a:moveTo>
                  <a:cubicBezTo>
                    <a:pt x="1548" y="40"/>
                    <a:pt x="1550" y="41"/>
                    <a:pt x="1550" y="44"/>
                  </a:cubicBezTo>
                  <a:lnTo>
                    <a:pt x="1550" y="60"/>
                  </a:lnTo>
                </a:path>
              </a:pathLst>
            </a:custGeom>
            <a:solidFill>
              <a:srgbClr val="FFFFFF"/>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8"/>
            <p:cNvSpPr>
              <a:spLocks noChangeArrowheads="1"/>
            </p:cNvSpPr>
            <p:nvPr/>
          </p:nvSpPr>
          <p:spPr bwMode="auto">
            <a:xfrm>
              <a:off x="1455" y="-25"/>
              <a:ext cx="0" cy="5"/>
            </a:xfrm>
            <a:custGeom>
              <a:avLst/>
              <a:gdLst>
                <a:gd name="T0" fmla="*/ 5 h 5"/>
                <a:gd name="T1" fmla="*/ 0 h 5"/>
              </a:gdLst>
              <a:ahLst/>
              <a:cxnLst>
                <a:cxn ang="0">
                  <a:pos x="0" y="T0"/>
                </a:cxn>
                <a:cxn ang="0">
                  <a:pos x="0" y="T1"/>
                </a:cxn>
              </a:cxnLst>
              <a:rect l="0" t="0" r="r" b="b"/>
              <a:pathLst>
                <a:path h="5">
                  <a:moveTo>
                    <a:pt x="0" y="5"/>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descr="Final test with 2nd PCB&#10;Thu 20.08.20 - Mon 24.08.20"/>
            <p:cNvSpPr>
              <a:spLocks noChangeArrowheads="1"/>
            </p:cNvSpPr>
            <p:nvPr/>
          </p:nvSpPr>
          <p:spPr bwMode="auto">
            <a:xfrm>
              <a:off x="1382" y="-101"/>
              <a:ext cx="146"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Final test with 2nd PCB</a:t>
              </a:r>
              <a:br>
                <a:rPr kumimoji="0" lang="en-US" altLang="en-US" sz="800" b="0" i="0" u="none" strike="noStrike" cap="none" normalizeH="0" baseline="0" dirty="0">
                  <a:ln>
                    <a:noFill/>
                  </a:ln>
                  <a:solidFill>
                    <a:schemeClr val="tx1"/>
                  </a:solidFill>
                  <a:effectLst/>
                </a:rPr>
              </a:br>
              <a:r>
                <a:rPr kumimoji="0" lang="en-US" altLang="en-US"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Thu 20.08.20 - Mon 24.08.20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7" name="Group 24"/>
            <p:cNvGrpSpPr>
              <a:grpSpLocks/>
            </p:cNvGrpSpPr>
            <p:nvPr/>
          </p:nvGrpSpPr>
          <p:grpSpPr bwMode="auto">
            <a:xfrm>
              <a:off x="16" y="130"/>
              <a:ext cx="18" cy="18"/>
              <a:chOff x="0" y="0"/>
              <a:chExt cx="100" cy="100"/>
            </a:xfrm>
          </p:grpSpPr>
          <p:sp>
            <p:nvSpPr>
              <p:cNvPr id="50" name="Freeform 26"/>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5"/>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8" name="Freeform 23"/>
            <p:cNvSpPr>
              <a:spLocks noChangeArrowheads="1"/>
            </p:cNvSpPr>
            <p:nvPr/>
          </p:nvSpPr>
          <p:spPr bwMode="auto">
            <a:xfrm>
              <a:off x="25"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2" descr="Kick-Off Meeting&#10;Wed 29.04.20"/>
            <p:cNvSpPr>
              <a:spLocks noChangeArrowheads="1"/>
            </p:cNvSpPr>
            <p:nvPr/>
          </p:nvSpPr>
          <p:spPr bwMode="auto">
            <a:xfrm>
              <a:off x="-27" y="163"/>
              <a:ext cx="105" cy="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Kick-Off Meeting</a:t>
              </a:r>
              <a:br>
                <a:rPr kumimoji="0" lang="en-US" altLang="en-US" sz="800" b="0" i="0" u="none" strike="noStrike" cap="none" normalizeH="0" baseline="0">
                  <a:ln>
                    <a:noFill/>
                  </a:ln>
                  <a:solidFill>
                    <a:schemeClr val="tx1"/>
                  </a:solidFill>
                  <a:effectLst/>
                </a:rPr>
              </a:b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Wed 29.04.20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0" name="Group 19"/>
            <p:cNvGrpSpPr>
              <a:grpSpLocks/>
            </p:cNvGrpSpPr>
            <p:nvPr/>
          </p:nvGrpSpPr>
          <p:grpSpPr bwMode="auto">
            <a:xfrm>
              <a:off x="437" y="130"/>
              <a:ext cx="18" cy="18"/>
              <a:chOff x="0" y="0"/>
              <a:chExt cx="100" cy="100"/>
            </a:xfrm>
          </p:grpSpPr>
          <p:sp>
            <p:nvSpPr>
              <p:cNvPr id="48" name="Freeform 21"/>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0"/>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1" name="Freeform 18"/>
            <p:cNvSpPr>
              <a:spLocks noChangeArrowheads="1"/>
            </p:cNvSpPr>
            <p:nvPr/>
          </p:nvSpPr>
          <p:spPr bwMode="auto">
            <a:xfrm>
              <a:off x="446"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17" descr="Report of tests with 1st PCB&#10;Tue 02.06.20"/>
            <p:cNvSpPr>
              <a:spLocks noChangeArrowheads="1"/>
            </p:cNvSpPr>
            <p:nvPr/>
          </p:nvSpPr>
          <p:spPr bwMode="auto">
            <a:xfrm>
              <a:off x="376" y="163"/>
              <a:ext cx="141"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Report of tests with 1st PCB</a:t>
              </a:r>
              <a:br>
                <a:rPr kumimoji="0" lang="en-US" altLang="en-US" sz="800" b="0" i="0" u="none" strike="noStrike" cap="none" normalizeH="0" baseline="0">
                  <a:ln>
                    <a:noFill/>
                  </a:ln>
                  <a:solidFill>
                    <a:schemeClr val="tx1"/>
                  </a:solidFill>
                  <a:effectLst/>
                </a:rPr>
              </a:b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Tue 02.06.20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3" name="Group 14"/>
            <p:cNvGrpSpPr>
              <a:grpSpLocks/>
            </p:cNvGrpSpPr>
            <p:nvPr/>
          </p:nvGrpSpPr>
          <p:grpSpPr bwMode="auto">
            <a:xfrm>
              <a:off x="722" y="130"/>
              <a:ext cx="18" cy="18"/>
              <a:chOff x="0" y="0"/>
              <a:chExt cx="100" cy="100"/>
            </a:xfrm>
          </p:grpSpPr>
          <p:sp>
            <p:nvSpPr>
              <p:cNvPr id="46" name="Freeform 16"/>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Freeform 13"/>
            <p:cNvSpPr>
              <a:spLocks noChangeArrowheads="1"/>
            </p:cNvSpPr>
            <p:nvPr/>
          </p:nvSpPr>
          <p:spPr bwMode="auto">
            <a:xfrm>
              <a:off x="731"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12" descr="Report of tests with EtherCAT comm/control features&#10;Thu 25.06.20"/>
            <p:cNvSpPr>
              <a:spLocks noChangeArrowheads="1"/>
            </p:cNvSpPr>
            <p:nvPr/>
          </p:nvSpPr>
          <p:spPr bwMode="auto">
            <a:xfrm>
              <a:off x="658" y="163"/>
              <a:ext cx="14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Report of tests with EtherCAT comm/control features</a:t>
              </a:r>
              <a:br>
                <a:rPr kumimoji="0" lang="en-US" altLang="en-US" sz="800" b="0" i="0" u="none" strike="noStrike" cap="none" normalizeH="0" baseline="0">
                  <a:ln>
                    <a:noFill/>
                  </a:ln>
                  <a:solidFill>
                    <a:schemeClr val="tx1"/>
                  </a:solidFill>
                  <a:effectLst/>
                </a:rPr>
              </a:b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Thu 25.06.20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6" name="Group 9"/>
            <p:cNvGrpSpPr>
              <a:grpSpLocks/>
            </p:cNvGrpSpPr>
            <p:nvPr/>
          </p:nvGrpSpPr>
          <p:grpSpPr bwMode="auto">
            <a:xfrm>
              <a:off x="1142" y="130"/>
              <a:ext cx="18" cy="18"/>
              <a:chOff x="0" y="0"/>
              <a:chExt cx="100" cy="100"/>
            </a:xfrm>
          </p:grpSpPr>
          <p:sp>
            <p:nvSpPr>
              <p:cNvPr id="44" name="Freeform 11"/>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Freeform 8"/>
            <p:cNvSpPr>
              <a:spLocks noChangeArrowheads="1"/>
            </p:cNvSpPr>
            <p:nvPr/>
          </p:nvSpPr>
          <p:spPr bwMode="auto">
            <a:xfrm>
              <a:off x="1151"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7" descr="Report of tests with EtherCAT data features&#10;Wed 29.07.20"/>
            <p:cNvSpPr>
              <a:spLocks noChangeArrowheads="1"/>
            </p:cNvSpPr>
            <p:nvPr/>
          </p:nvSpPr>
          <p:spPr bwMode="auto">
            <a:xfrm>
              <a:off x="1081" y="163"/>
              <a:ext cx="140"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Report of tests with EtherCAT data features</a:t>
              </a:r>
              <a:br>
                <a:rPr kumimoji="0" lang="en-US" altLang="en-US" sz="800" b="0" i="0" u="none" strike="noStrike" cap="none" normalizeH="0" baseline="0">
                  <a:ln>
                    <a:noFill/>
                  </a:ln>
                  <a:solidFill>
                    <a:schemeClr val="tx1"/>
                  </a:solidFill>
                  <a:effectLst/>
                </a:rPr>
              </a:br>
              <a:r>
                <a:rPr kumimoji="0" lang="en-US" altLang="en-US"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Wed 29.07.20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9" name="Group 4"/>
            <p:cNvGrpSpPr>
              <a:grpSpLocks/>
            </p:cNvGrpSpPr>
            <p:nvPr/>
          </p:nvGrpSpPr>
          <p:grpSpPr bwMode="auto">
            <a:xfrm>
              <a:off x="1650" y="130"/>
              <a:ext cx="18" cy="18"/>
              <a:chOff x="0" y="0"/>
              <a:chExt cx="100" cy="100"/>
            </a:xfrm>
          </p:grpSpPr>
          <p:sp>
            <p:nvSpPr>
              <p:cNvPr id="42" name="Freeform 6"/>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0" name="Freeform 3"/>
            <p:cNvSpPr>
              <a:spLocks noChangeArrowheads="1"/>
            </p:cNvSpPr>
            <p:nvPr/>
          </p:nvSpPr>
          <p:spPr bwMode="auto">
            <a:xfrm>
              <a:off x="1659"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2" descr="Final presentation&#10;Mon 07.09.20"/>
            <p:cNvSpPr>
              <a:spLocks noChangeArrowheads="1"/>
            </p:cNvSpPr>
            <p:nvPr/>
          </p:nvSpPr>
          <p:spPr bwMode="auto">
            <a:xfrm>
              <a:off x="1604" y="163"/>
              <a:ext cx="145" cy="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Final presentation</a:t>
              </a:r>
              <a:br>
                <a:rPr kumimoji="0" lang="en-US" altLang="en-US" sz="800" b="0" i="0" u="none" strike="noStrike" cap="none" normalizeH="0" baseline="0" dirty="0">
                  <a:ln>
                    <a:noFill/>
                  </a:ln>
                  <a:solidFill>
                    <a:schemeClr val="tx1"/>
                  </a:solidFill>
                  <a:effectLst/>
                </a:rPr>
              </a:br>
              <a:r>
                <a:rPr kumimoji="0" lang="en-US" altLang="en-US"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Mon 07.09.20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52" name="TextBox 51">
            <a:extLst>
              <a:ext uri="{FF2B5EF4-FFF2-40B4-BE49-F238E27FC236}">
                <a16:creationId xmlns:a16="http://schemas.microsoft.com/office/drawing/2014/main" id="{59942465-50E6-4C47-8A94-EF160F581D80}"/>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8</a:t>
            </a:r>
            <a:endParaRPr lang="en-US" dirty="0">
              <a:solidFill>
                <a:schemeClr val="accent1"/>
              </a:solidFill>
            </a:endParaRPr>
          </a:p>
        </p:txBody>
      </p:sp>
    </p:spTree>
    <p:extLst>
      <p:ext uri="{BB962C8B-B14F-4D97-AF65-F5344CB8AC3E}">
        <p14:creationId xmlns:p14="http://schemas.microsoft.com/office/powerpoint/2010/main" val="27818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a:t>Questions</a:t>
            </a:r>
          </a:p>
        </p:txBody>
      </p:sp>
      <p:sp>
        <p:nvSpPr>
          <p:cNvPr id="3" name="TextBox 2">
            <a:extLst>
              <a:ext uri="{FF2B5EF4-FFF2-40B4-BE49-F238E27FC236}">
                <a16:creationId xmlns:a16="http://schemas.microsoft.com/office/drawing/2014/main" id="{6C454EAD-B3DC-4EF2-B16E-873CB4D85602}"/>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9</a:t>
            </a:r>
            <a:endParaRPr lang="en-US" dirty="0">
              <a:solidFill>
                <a:schemeClr val="bg2"/>
              </a:solidFill>
            </a:endParaRPr>
          </a:p>
        </p:txBody>
      </p:sp>
    </p:spTree>
    <p:extLst>
      <p:ext uri="{BB962C8B-B14F-4D97-AF65-F5344CB8AC3E}">
        <p14:creationId xmlns:p14="http://schemas.microsoft.com/office/powerpoint/2010/main" val="1827385916"/>
      </p:ext>
    </p:extLst>
  </p:cSld>
  <p:clrMapOvr>
    <a:masterClrMapping/>
  </p:clrMapOvr>
</p:sld>
</file>

<file path=ppt/theme/theme1.xml><?xml version="1.0" encoding="utf-8"?>
<a:theme xmlns:a="http://schemas.openxmlformats.org/drawingml/2006/main" name="Larissa">
  <a:themeElements>
    <a:clrScheme name="Benutzerdefiniert 1">
      <a:dk1>
        <a:srgbClr val="595959"/>
      </a:dk1>
      <a:lt1>
        <a:sysClr val="window" lastClr="FFFFFF"/>
      </a:lt1>
      <a:dk2>
        <a:srgbClr val="FFFFFF"/>
      </a:dk2>
      <a:lt2>
        <a:srgbClr val="FFFFFF"/>
      </a:lt2>
      <a:accent1>
        <a:srgbClr val="202B31"/>
      </a:accent1>
      <a:accent2>
        <a:srgbClr val="D92949"/>
      </a:accent2>
      <a:accent3>
        <a:srgbClr val="0B3D92"/>
      </a:accent3>
      <a:accent4>
        <a:srgbClr val="EFEFEF"/>
      </a:accent4>
      <a:accent5>
        <a:srgbClr val="777777"/>
      </a:accent5>
      <a:accent6>
        <a:srgbClr val="AAAAAA"/>
      </a:accent6>
      <a:hlink>
        <a:srgbClr val="0000FF"/>
      </a:hlink>
      <a:folHlink>
        <a:srgbClr val="800080"/>
      </a:folHlink>
    </a:clrScheme>
    <a:fontScheme name="HRG">
      <a:majorFont>
        <a:latin typeface="Bahnschrift SemiBold"/>
        <a:ea typeface=""/>
        <a:cs typeface=""/>
      </a:majorFont>
      <a:minorFont>
        <a:latin typeface="Bahnschrift Light Semi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79781BDD-11C8-46C6-80E0-9AA481D7E262}" vid="{926F0565-047C-410D-9A62-EED262E778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2020-01-28-HRG_PPP_Template</Template>
  <TotalTime>0</TotalTime>
  <Words>820</Words>
  <Application>Microsoft Office PowerPoint</Application>
  <PresentationFormat>Widescreen</PresentationFormat>
  <Paragraphs>202</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 Light SemiCondensed</vt:lpstr>
      <vt:lpstr>Bahnschrift SemiBold</vt:lpstr>
      <vt:lpstr>Calibri</vt:lpstr>
      <vt:lpstr>Calibri Light</vt:lpstr>
      <vt:lpstr>Segoe UI</vt:lpstr>
      <vt:lpstr>Larissa</vt:lpstr>
      <vt:lpstr>Development of an Embedded Communication Hub for the Acquisition of Sensor Data in a Robotic System</vt:lpstr>
      <vt:lpstr>Contents</vt:lpstr>
      <vt:lpstr>Background</vt:lpstr>
      <vt:lpstr>Background: RT Ethernet Networks</vt:lpstr>
      <vt:lpstr>Main goal</vt:lpstr>
      <vt:lpstr>Specific goals</vt:lpstr>
      <vt:lpstr>Solution proposal</vt:lpstr>
      <vt:lpstr>Timeline</vt:lpstr>
      <vt:lpstr>Questions</vt:lpstr>
      <vt:lpstr>Dankeschön für Ihre Aufmerksamkeit!</vt:lpstr>
      <vt:lpstr>Extra information</vt:lpstr>
      <vt:lpstr>Gantt Chart</vt:lpstr>
      <vt:lpstr>Technical notes</vt:lpstr>
      <vt:lpstr>Main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Embedded Communication Hub for the Acquisition of Sensor Data in a Robotic System</dc:title>
  <dc:creator>JC</dc:creator>
  <cp:lastModifiedBy>Carlos Reyes</cp:lastModifiedBy>
  <cp:revision>54</cp:revision>
  <dcterms:created xsi:type="dcterms:W3CDTF">2020-04-15T13:04:02Z</dcterms:created>
  <dcterms:modified xsi:type="dcterms:W3CDTF">2020-04-29T10:32:19Z</dcterms:modified>
</cp:coreProperties>
</file>