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65" r:id="rId3"/>
    <p:sldId id="257" r:id="rId4"/>
    <p:sldId id="267" r:id="rId5"/>
    <p:sldId id="258" r:id="rId6"/>
    <p:sldId id="259" r:id="rId7"/>
    <p:sldId id="268" r:id="rId8"/>
    <p:sldId id="260" r:id="rId9"/>
    <p:sldId id="261" r:id="rId10"/>
    <p:sldId id="263" r:id="rId11"/>
    <p:sldId id="264"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366" autoAdjust="0"/>
  </p:normalViewPr>
  <p:slideViewPr>
    <p:cSldViewPr snapToGrid="0">
      <p:cViewPr varScale="1">
        <p:scale>
          <a:sx n="91" d="100"/>
          <a:sy n="91" d="100"/>
        </p:scale>
        <p:origin x="648"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mod="1">
      <p:ext uri="{C676402C-5697-4E1C-873F-D02D1690AC5C}">
        <p15:threadingInfo xmlns:p15="http://schemas.microsoft.com/office/powerpoint/2012/main" timeZoneBias="-120"/>
      </p:ext>
    </p:extLst>
  </p:cm>
  <p:cm authorId="1" dt="2020-04-15T16:17:00.073" idx="2">
    <p:pos x="3478" y="2418"/>
    <p:text>Standardize attempt by the IEEE, TSN Industrial Profile 2019, not yet officialy published.</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24.497" idx="9">
    <p:pos x="576" y="824"/>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5T16:20:30.649" idx="3">
    <p:pos x="6764" y="1807"/>
    <p:text>Difficulty of introducing an standard among all the different private vendors</p:text>
    <p:extLst mod="1">
      <p:ext uri="{C676402C-5697-4E1C-873F-D02D1690AC5C}">
        <p15:threadingInfo xmlns:p15="http://schemas.microsoft.com/office/powerpoint/2012/main" timeZoneBias="-120"/>
      </p:ext>
    </p:extLst>
  </p:cm>
  <p:cm authorId="1" dt="2020-04-15T16:22:29.350" idx="4">
    <p:pos x="4064" y="2502"/>
    <p:text>Inertial Measurement Unit</p:text>
    <p:extLst mod="1">
      <p:ext uri="{C676402C-5697-4E1C-873F-D02D1690AC5C}">
        <p15:threadingInfo xmlns:p15="http://schemas.microsoft.com/office/powerpoint/2012/main" timeZoneBias="-120"/>
      </p:ext>
    </p:extLst>
  </p:cm>
  <p:cm authorId="1" dt="2020-04-15T16:40:22.449" idx="8">
    <p:pos x="2575" y="3145"/>
    <p:text>A diagram with the functional modules HW and SW</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5T16:29:33.232" idx="5">
    <p:pos x="5760" y="1793"/>
    <p:text>PCB - LED Control, Temperature, all the connectors available for periphereals to avoid the cabeling 
5. Basic features of SOES to evaluate the advancements and the feasibility.</p:text>
    <p:extLst>
      <p:ext uri="{C676402C-5697-4E1C-873F-D02D1690AC5C}">
        <p15:threadingInfo xmlns:p15="http://schemas.microsoft.com/office/powerpoint/2012/main" timeZoneBias="-120"/>
      </p:ext>
    </p:extLst>
  </p:cm>
  <p:cm authorId="1" dt="2020-04-15T16:35:04.561" idx="6">
    <p:pos x="5760" y="1929"/>
    <p:text>6. Most challenging due to the concurrency of all tasks --&gt;RTOS features</p:text>
    <p:extLst>
      <p:ext uri="{C676402C-5697-4E1C-873F-D02D1690AC5C}">
        <p15:threadingInfo xmlns:p15="http://schemas.microsoft.com/office/powerpoint/2012/main" timeZoneBias="-120">
          <p15:parentCm authorId="1" idx="5"/>
        </p15:threadingInfo>
      </p:ext>
    </p:extLst>
  </p:cm>
  <p:cm authorId="1" dt="2020-04-15T16:37:16.937" idx="7">
    <p:pos x="5760" y="2065"/>
    <p:text>9. Control card? with MCU mounted on it. Manufacturing challenging.</p:text>
    <p:extLst>
      <p:ext uri="{C676402C-5697-4E1C-873F-D02D1690AC5C}">
        <p15:threadingInfo xmlns:p15="http://schemas.microsoft.com/office/powerpoint/2012/main" timeZoneBias="-120">
          <p15:parentCm authorId="1"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4/22/2020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IEC 61158 represents a collection of communication profile families (CPFs), each of them including some communication profiles (CPs), which refers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different and well established commercial protocols. Neither </a:t>
            </a:r>
            <a:r>
              <a:rPr lang="en-US" sz="1200" b="0" i="0" kern="1200" dirty="0" err="1" smtClean="0">
                <a:solidFill>
                  <a:schemeClr val="tx1"/>
                </a:solidFill>
                <a:effectLst/>
                <a:latin typeface="+mn-lt"/>
                <a:ea typeface="+mn-ea"/>
                <a:cs typeface="+mn-cs"/>
              </a:rPr>
              <a:t>DeviceNet</a:t>
            </a:r>
            <a:r>
              <a:rPr lang="en-US" sz="1200" b="0" i="0" kern="1200" dirty="0" smtClean="0">
                <a:solidFill>
                  <a:schemeClr val="tx1"/>
                </a:solidFill>
                <a:effectLst/>
                <a:latin typeface="+mn-lt"/>
                <a:ea typeface="+mn-ea"/>
                <a:cs typeface="+mn-cs"/>
              </a:rPr>
              <a:t> nor </a:t>
            </a:r>
            <a:r>
              <a:rPr lang="en-US" sz="1200" b="0" i="0" kern="1200" dirty="0" err="1" smtClean="0">
                <a:solidFill>
                  <a:schemeClr val="tx1"/>
                </a:solidFill>
                <a:effectLst/>
                <a:latin typeface="+mn-lt"/>
                <a:ea typeface="+mn-ea"/>
                <a:cs typeface="+mn-cs"/>
              </a:rPr>
              <a:t>CANopen</a:t>
            </a:r>
            <a:r>
              <a:rPr lang="en-US" sz="1200" b="0" i="0" kern="1200" dirty="0" smtClean="0">
                <a:solidFill>
                  <a:schemeClr val="tx1"/>
                </a:solidFill>
                <a:effectLst/>
                <a:latin typeface="+mn-lt"/>
                <a:ea typeface="+mn-ea"/>
                <a:cs typeface="+mn-cs"/>
              </a:rPr>
              <a:t> is encompassed by IEC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61158 even though they are two widespread fieldbuses.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These two networks rely on the popular CAN.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during the early 2000s (evolution of the field buses)</a:t>
            </a:r>
          </a:p>
          <a:p>
            <a:r>
              <a:rPr lang="en-US" dirty="0" smtClean="0"/>
              <a:t>Referenced to IEC61784 part II *** (year?)</a:t>
            </a:r>
          </a:p>
          <a:p>
            <a:r>
              <a:rPr lang="en-US" dirty="0" smtClean="0"/>
              <a:t>Examples are </a:t>
            </a:r>
            <a:r>
              <a:rPr lang="en-US" dirty="0" err="1" smtClean="0"/>
              <a:t>EtherCAT</a:t>
            </a:r>
            <a:r>
              <a:rPr lang="en-US" dirty="0" smtClean="0"/>
              <a:t> [83], </a:t>
            </a:r>
            <a:r>
              <a:rPr lang="en-US" dirty="0" err="1" smtClean="0"/>
              <a:t>Profinet</a:t>
            </a:r>
            <a:r>
              <a:rPr lang="en-US" dirty="0" smtClean="0"/>
              <a:t> [84], Ethernet/IP [85], Ethernet, </a:t>
            </a:r>
            <a:r>
              <a:rPr lang="en-US" dirty="0" err="1" smtClean="0"/>
              <a:t>Powerlink</a:t>
            </a:r>
            <a:r>
              <a:rPr lang="en-US" dirty="0" smtClean="0"/>
              <a:t> [26], and Modbus TCP [86]</a:t>
            </a:r>
          </a:p>
          <a:p>
            <a:r>
              <a:rPr lang="en-US" dirty="0" smtClean="0"/>
              <a:t>2 Technics to ensure RT communication: TDMA and CIP (Common Industrial Protocol – HP -&gt; UDP; LP -&gt; TCP) </a:t>
            </a:r>
          </a:p>
          <a:p>
            <a:r>
              <a:rPr lang="en-US" dirty="0" smtClean="0"/>
              <a:t>User perspective it is unsatisfactory, since it is only a trademark </a:t>
            </a:r>
            <a:r>
              <a:rPr lang="en-US" dirty="0" err="1" smtClean="0"/>
              <a:t>wark</a:t>
            </a:r>
            <a:r>
              <a:rPr lang="en-US" dirty="0" smtClean="0"/>
              <a:t>. Sometimes the IEC based solutions are not longer compatible with the IEEE 802.3 Ethernet Specification**</a:t>
            </a:r>
          </a:p>
          <a:p>
            <a:r>
              <a:rPr lang="en-US" dirty="0" smtClean="0"/>
              <a:t>Therefore TSN (2012) official attempt to integrate the technologies to an standard, as it happened with classical Ethernet (AVB* in 2003-2005 -&gt; industrial environments)</a:t>
            </a:r>
          </a:p>
          <a:p>
            <a:r>
              <a:rPr lang="en-US" dirty="0" smtClean="0"/>
              <a:t>A set of tools that comply the international standard (mostly improvements within the ISO/OSI layer 2 DATA LINK**). </a:t>
            </a:r>
          </a:p>
          <a:p>
            <a:r>
              <a:rPr lang="en-US" dirty="0" smtClean="0"/>
              <a:t>IEEE802.1Qbv implements a time slot and traffic </a:t>
            </a:r>
            <a:r>
              <a:rPr lang="en-US" dirty="0" err="1" smtClean="0"/>
              <a:t>shapping</a:t>
            </a:r>
            <a:r>
              <a:rPr lang="en-US" dirty="0" smtClean="0"/>
              <a:t> mechanism </a:t>
            </a:r>
          </a:p>
          <a:p>
            <a:r>
              <a:rPr lang="en-US" dirty="0" smtClean="0"/>
              <a:t>The problem is not a synchronization problem between the </a:t>
            </a:r>
            <a:r>
              <a:rPr lang="en-US" dirty="0" err="1" smtClean="0"/>
              <a:t>EtherCAT</a:t>
            </a:r>
            <a:r>
              <a:rPr lang="en-US" dirty="0" smtClean="0"/>
              <a:t> and the TSN? Distributed clocks vs GCLs</a:t>
            </a:r>
          </a:p>
          <a:p>
            <a:r>
              <a:rPr lang="en-US" dirty="0" err="1" smtClean="0"/>
              <a:t>Ethercat</a:t>
            </a:r>
            <a:r>
              <a:rPr lang="en-US" dirty="0" smtClean="0"/>
              <a:t> uses TDMA but differs with POWERLINK and </a:t>
            </a:r>
            <a:r>
              <a:rPr lang="en-US" dirty="0" err="1" smtClean="0"/>
              <a:t>Profinet</a:t>
            </a:r>
            <a:r>
              <a:rPr lang="en-US" dirty="0" smtClean="0"/>
              <a:t> IRR, difference rely within the MAC layer Telegram RT vs </a:t>
            </a:r>
            <a:r>
              <a:rPr lang="en-US" dirty="0" err="1" smtClean="0"/>
              <a:t>maibolxes</a:t>
            </a:r>
            <a:r>
              <a:rPr lang="en-US" dirty="0" smtClean="0"/>
              <a:t> NRT</a:t>
            </a:r>
          </a:p>
          <a:p>
            <a:r>
              <a:rPr lang="en-US" dirty="0" smtClean="0"/>
              <a:t>Where does </a:t>
            </a:r>
            <a:r>
              <a:rPr lang="en-US" dirty="0" err="1" smtClean="0"/>
              <a:t>EtherCAT</a:t>
            </a:r>
            <a:r>
              <a:rPr lang="en-US" dirty="0" smtClean="0"/>
              <a:t> live within the OSI model? Is application layer or Network/Transport layer?</a:t>
            </a:r>
          </a:p>
          <a:p>
            <a:r>
              <a:rPr lang="en-US" dirty="0" smtClean="0"/>
              <a:t>What about the PROFINET? If it sticks to ETHERNET, is it easier for it to switch to the new standard?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4</a:t>
            </a:fld>
            <a:endParaRPr lang="en-US"/>
          </a:p>
        </p:txBody>
      </p:sp>
    </p:spTree>
    <p:extLst>
      <p:ext uri="{BB962C8B-B14F-4D97-AF65-F5344CB8AC3E}">
        <p14:creationId xmlns:p14="http://schemas.microsoft.com/office/powerpoint/2010/main" val="182213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Readout of different sensors e.g. IMU (SPI), Encoders (</a:t>
            </a:r>
            <a:r>
              <a:rPr lang="en-US" dirty="0" err="1" smtClean="0"/>
              <a:t>BiSS</a:t>
            </a:r>
            <a:r>
              <a:rPr lang="en-US" dirty="0" smtClean="0"/>
              <a:t>-C),…</a:t>
            </a: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1243200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Parallelogramm 8"/>
          <p:cNvSpPr/>
          <p:nvPr/>
        </p:nvSpPr>
        <p:spPr>
          <a:xfrm>
            <a:off x="5102230" y="4982651"/>
            <a:ext cx="6696744" cy="72008"/>
          </a:xfrm>
          <a:prstGeom prst="parallelogram">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winkliges Dreieck 5"/>
          <p:cNvSpPr>
            <a:spLocks noChangeAspect="1"/>
          </p:cNvSpPr>
          <p:nvPr/>
        </p:nvSpPr>
        <p:spPr>
          <a:xfrm rot="5400000">
            <a:off x="142279" y="0"/>
            <a:ext cx="6552000" cy="65520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winkliges Dreieck 4"/>
          <p:cNvSpPr>
            <a:spLocks/>
          </p:cNvSpPr>
          <p:nvPr/>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umsplatzhalter 6"/>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
        <p:nvSpPr>
          <p:cNvPr id="8" name="Parallelogramm 7"/>
          <p:cNvSpPr/>
          <p:nvPr/>
        </p:nvSpPr>
        <p:spPr>
          <a:xfrm>
            <a:off x="5030222" y="4951231"/>
            <a:ext cx="6696744" cy="7200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latin typeface="+mj-lt"/>
              </a:defRPr>
            </a:lvl1pPr>
          </a:lstStyle>
          <a:p>
            <a:r>
              <a:rPr lang="en-US" noProof="0" dirty="0"/>
              <a:t>Klick for Editing Master</a:t>
            </a:r>
          </a:p>
        </p:txBody>
      </p:sp>
      <p:pic>
        <p:nvPicPr>
          <p:cNvPr id="14" name="Grafik 13">
            <a:extLst>
              <a:ext uri="{FF2B5EF4-FFF2-40B4-BE49-F238E27FC236}">
                <a16:creationId xmlns:a16="http://schemas.microsoft.com/office/drawing/2014/main" xmlns="" id="{FE4FD56A-95B2-48F8-A6BD-81646B8EB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2" y="281545"/>
            <a:ext cx="3965786" cy="576000"/>
          </a:xfrm>
          <a:prstGeom prst="rect">
            <a:avLst/>
          </a:prstGeom>
        </p:spPr>
      </p:pic>
    </p:spTree>
    <p:extLst>
      <p:ext uri="{BB962C8B-B14F-4D97-AF65-F5344CB8AC3E}">
        <p14:creationId xmlns:p14="http://schemas.microsoft.com/office/powerpoint/2010/main" val="343327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Benutzerdefiniertes Layout">
    <p:spTree>
      <p:nvGrpSpPr>
        <p:cNvPr id="1" name=""/>
        <p:cNvGrpSpPr/>
        <p:nvPr/>
      </p:nvGrpSpPr>
      <p:grpSpPr>
        <a:xfrm>
          <a:off x="0" y="0"/>
          <a:ext cx="0" cy="0"/>
          <a:chOff x="0" y="0"/>
          <a:chExt cx="0" cy="0"/>
        </a:xfrm>
      </p:grpSpPr>
      <p:pic>
        <p:nvPicPr>
          <p:cNvPr id="7" name="Picture 2" descr="https://0.rc.xiniu.com/g2/M00/22/7B/CgAGfFx9B9eADIOQAARGriAtAXY715.jpg">
            <a:extLst>
              <a:ext uri="{FF2B5EF4-FFF2-40B4-BE49-F238E27FC236}">
                <a16:creationId xmlns:a16="http://schemas.microsoft.com/office/drawing/2014/main" xmlns="" id="{D1B7E5D8-7B36-47CC-B041-639196503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0" r="16914"/>
          <a:stretch/>
        </p:blipFill>
        <p:spPr bwMode="auto">
          <a:xfrm flipH="1">
            <a:off x="0" y="0"/>
            <a:ext cx="12197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A844B387-6D8D-4347-997F-7AEC694007DF}"/>
              </a:ext>
            </a:extLst>
          </p:cNvPr>
          <p:cNvPicPr>
            <a:picLocks noChangeAspect="1"/>
          </p:cNvPicPr>
          <p:nvPr/>
        </p:nvPicPr>
        <p:blipFill rotWithShape="1">
          <a:blip r:embed="rId3">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9" name="Datumsplatzhalter 6">
            <a:extLst>
              <a:ext uri="{FF2B5EF4-FFF2-40B4-BE49-F238E27FC236}">
                <a16:creationId xmlns:a16="http://schemas.microsoft.com/office/drawing/2014/main" xmlns="" id="{AA716F8C-BD59-4CA2-A275-BF7945CE0D0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952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grpSp>
        <p:nvGrpSpPr>
          <p:cNvPr id="11" name="Gruppieren 10"/>
          <p:cNvGrpSpPr/>
          <p:nvPr/>
        </p:nvGrpSpPr>
        <p:grpSpPr>
          <a:xfrm rot="10800000">
            <a:off x="0" y="-4679410"/>
            <a:ext cx="12191999" cy="11545647"/>
            <a:chOff x="-1721" y="0"/>
            <a:chExt cx="6587897" cy="6480000"/>
          </a:xfrm>
        </p:grpSpPr>
        <p:sp>
          <p:nvSpPr>
            <p:cNvPr id="12" name="Rechtwinkliges Dreieck 11"/>
            <p:cNvSpPr>
              <a:spLocks noChangeAspect="1"/>
            </p:cNvSpPr>
            <p:nvPr userDrawn="1"/>
          </p:nvSpPr>
          <p:spPr>
            <a:xfrm rot="5400000">
              <a:off x="2813556" y="939"/>
              <a:ext cx="3772619" cy="377262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winkliges Dreieck 12"/>
            <p:cNvSpPr>
              <a:spLocks/>
            </p:cNvSpPr>
            <p:nvPr userDrawn="1"/>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hteck 15"/>
          <p:cNvSpPr/>
          <p:nvPr/>
        </p:nvSpPr>
        <p:spPr>
          <a:xfrm>
            <a:off x="6023992" y="-4689460"/>
            <a:ext cx="6168007" cy="467941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latin typeface="+mj-lt"/>
              </a:defRPr>
            </a:lvl1pPr>
          </a:lstStyle>
          <a:p>
            <a:r>
              <a:rPr lang="en-US" noProof="0" dirty="0"/>
              <a:t>Klick for Editing Master</a:t>
            </a:r>
          </a:p>
        </p:txBody>
      </p:sp>
      <p:pic>
        <p:nvPicPr>
          <p:cNvPr id="15" name="Grafik 14">
            <a:extLst>
              <a:ext uri="{FF2B5EF4-FFF2-40B4-BE49-F238E27FC236}">
                <a16:creationId xmlns:a16="http://schemas.microsoft.com/office/drawing/2014/main" xmlns="" id="{4661BA5D-FB2C-433E-A123-56F39143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9" name="Datumsplatzhalter 6">
            <a:extLst>
              <a:ext uri="{FF2B5EF4-FFF2-40B4-BE49-F238E27FC236}">
                <a16:creationId xmlns:a16="http://schemas.microsoft.com/office/drawing/2014/main" xmlns="" id="{F2B04C8A-06B6-4948-8FDC-08C213F2EFE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391932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p:cNvSpPr txBox="1"/>
          <p:nvPr/>
        </p:nvSpPr>
        <p:spPr>
          <a:xfrm>
            <a:off x="407987" y="1905252"/>
            <a:ext cx="11376025" cy="1739772"/>
          </a:xfrm>
          <a:prstGeom prst="rect">
            <a:avLst/>
          </a:prstGeom>
          <a:noFill/>
        </p:spPr>
        <p:txBody>
          <a:bodyPr wrap="square" rtlCol="0">
            <a:spAutoFit/>
          </a:bodyPr>
          <a:lstStyle/>
          <a:p>
            <a:pPr algn="just">
              <a:lnSpc>
                <a:spcPct val="130000"/>
              </a:lnSpc>
            </a:pPr>
            <a:r>
              <a:rPr lang="de-DE" sz="1400" dirty="0">
                <a:solidFill>
                  <a:schemeClr val="accent6"/>
                </a:solidFill>
              </a:rPr>
              <a:t>Dieses Dokument und alle darin enthaltenen Informationen sind das alleinige Eigentum von HAN‘S ROBOT GERMANY. Die Zustellung dieses Dokumentes oder die Offenlegung seines Inhalts begründen keine Rechte am geistigen Eigentum. Dieses Dokument darf ohne die ausdrückliche schriftliche Genehmigung von HAN‘S ROBOT GERMANY nicht vervielfältigt oder einem Dritten gegenüber enthüllt werden. Dieses Dokument und sein Inhalt dürfen nur zu bestimmungsgemäßen Zwecken verwendet werden. Die in diesem Dokument gemachten Aussagen stellen kein Angebot dar. Sie wurden auf der Grundlage der aufgeführten Annahmen und in gutem Glauben gemacht. Wenn die zugehörigen Begründungen für diese Aussagen nicht angegeben sind, ist HAN‘S ROBOT GERMANY gern bereit, deren Grundlage zu erläutern.</a:t>
            </a:r>
          </a:p>
        </p:txBody>
      </p:sp>
      <p:sp>
        <p:nvSpPr>
          <p:cNvPr id="8" name="Textfeld 7"/>
          <p:cNvSpPr txBox="1"/>
          <p:nvPr/>
        </p:nvSpPr>
        <p:spPr>
          <a:xfrm>
            <a:off x="407987" y="4212906"/>
            <a:ext cx="11376025" cy="1459695"/>
          </a:xfrm>
          <a:prstGeom prst="rect">
            <a:avLst/>
          </a:prstGeom>
          <a:noFill/>
        </p:spPr>
        <p:txBody>
          <a:bodyPr wrap="square" rtlCol="0">
            <a:spAutoFit/>
          </a:bodyPr>
          <a:lstStyle/>
          <a:p>
            <a:pPr algn="just">
              <a:lnSpc>
                <a:spcPct val="130000"/>
              </a:lnSpc>
            </a:pPr>
            <a:r>
              <a:rPr lang="en-US" sz="1400" dirty="0">
                <a:solidFill>
                  <a:schemeClr val="accent6"/>
                </a:solidFill>
              </a:rPr>
              <a:t>This document and all information contained herein is the sole property of </a:t>
            </a:r>
            <a:r>
              <a:rPr lang="de-DE" sz="1400" dirty="0">
                <a:solidFill>
                  <a:schemeClr val="accent6"/>
                </a:solidFill>
              </a:rPr>
              <a:t>HAN‘S ROBOT GERMANY</a:t>
            </a:r>
            <a:r>
              <a:rPr lang="en-US" sz="1400" dirty="0">
                <a:solidFill>
                  <a:schemeClr val="accent6"/>
                </a:solidFill>
              </a:rPr>
              <a:t>. No intellectual property rights are granted by the delivery of this document or the disclosure of its content. This document shall not be reproduced or disclosed to a third party without the express written consent of </a:t>
            </a:r>
            <a:r>
              <a:rPr lang="de-DE" sz="1400" dirty="0">
                <a:solidFill>
                  <a:schemeClr val="accent6"/>
                </a:solidFill>
              </a:rPr>
              <a:t>HAN‘S ROBOT GERMANY</a:t>
            </a:r>
            <a:r>
              <a:rPr lang="en-US" sz="1400" dirty="0">
                <a:solidFill>
                  <a:schemeClr val="accent6"/>
                </a:solidFill>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1400" dirty="0">
                <a:solidFill>
                  <a:schemeClr val="accent6"/>
                </a:solidFill>
              </a:rPr>
              <a:t>HAN‘S ROBOT GERMANY </a:t>
            </a:r>
            <a:r>
              <a:rPr lang="en-US" sz="1400" dirty="0">
                <a:solidFill>
                  <a:schemeClr val="accent6"/>
                </a:solidFill>
              </a:rPr>
              <a:t>will be pleased to explain the basis thereof.</a:t>
            </a:r>
            <a:endParaRPr lang="de-DE" sz="1400" dirty="0">
              <a:solidFill>
                <a:schemeClr val="accent6"/>
              </a:solidFill>
            </a:endParaRPr>
          </a:p>
        </p:txBody>
      </p:sp>
      <p:sp>
        <p:nvSpPr>
          <p:cNvPr id="9" name="Textfeld 8"/>
          <p:cNvSpPr txBox="1"/>
          <p:nvPr/>
        </p:nvSpPr>
        <p:spPr>
          <a:xfrm>
            <a:off x="407988" y="333375"/>
            <a:ext cx="8390774" cy="1015663"/>
          </a:xfrm>
          <a:prstGeom prst="rect">
            <a:avLst/>
          </a:prstGeom>
          <a:noFill/>
        </p:spPr>
        <p:txBody>
          <a:bodyPr wrap="square" rtlCol="0">
            <a:spAutoFit/>
          </a:bodyPr>
          <a:lstStyle/>
          <a:p>
            <a:pPr algn="l"/>
            <a:r>
              <a:rPr lang="en-US" sz="2000" dirty="0">
                <a:solidFill>
                  <a:schemeClr val="accent6"/>
                </a:solidFill>
              </a:rPr>
              <a:t>© by HAN‘S ROBOT GERMANY</a:t>
            </a:r>
            <a:br>
              <a:rPr lang="en-US" sz="2000" dirty="0">
                <a:solidFill>
                  <a:schemeClr val="accent6"/>
                </a:solidFill>
              </a:rPr>
            </a:br>
            <a:r>
              <a:rPr lang="en-US" sz="2000" dirty="0">
                <a:solidFill>
                  <a:schemeClr val="accent6"/>
                </a:solidFill>
              </a:rPr>
              <a:t>All Rights reserved.</a:t>
            </a:r>
            <a:br>
              <a:rPr lang="en-US" sz="2000" dirty="0">
                <a:solidFill>
                  <a:schemeClr val="accent6"/>
                </a:solidFill>
              </a:rPr>
            </a:br>
            <a:r>
              <a:rPr lang="en-US" sz="2000" dirty="0">
                <a:solidFill>
                  <a:schemeClr val="accent6"/>
                </a:solidFill>
              </a:rPr>
              <a:t>Confidential and proprietary document.</a:t>
            </a:r>
            <a:endParaRPr lang="de-DE" sz="2000" dirty="0">
              <a:solidFill>
                <a:schemeClr val="accent6"/>
              </a:solidFill>
            </a:endParaRPr>
          </a:p>
        </p:txBody>
      </p:sp>
      <p:pic>
        <p:nvPicPr>
          <p:cNvPr id="10" name="Grafik 9">
            <a:extLst>
              <a:ext uri="{FF2B5EF4-FFF2-40B4-BE49-F238E27FC236}">
                <a16:creationId xmlns:a16="http://schemas.microsoft.com/office/drawing/2014/main" xmlns="" id="{059313A6-DA11-430F-B21D-FC67113C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11" name="Datumsplatzhalter 6">
            <a:extLst>
              <a:ext uri="{FF2B5EF4-FFF2-40B4-BE49-F238E27FC236}">
                <a16:creationId xmlns:a16="http://schemas.microsoft.com/office/drawing/2014/main" xmlns="" id="{4451F859-2A21-401F-9A0D-1DAED1E2368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34123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smtClean="0"/>
              <a:t>hola</a:t>
            </a:r>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296621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smtClean="0"/>
              <a:t>hola</a:t>
            </a:r>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31017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xmlns="" id="{C4CBDC0E-B37C-4A0A-85B2-9DA510E9FAB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411203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alf Right">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xmlns="" id="{E353A0C2-D782-4FF1-A0E1-140A847C1F8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7676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Half Left">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xmlns="" id="{891F6DCC-DEB7-4D5D-B619-2BF7416B833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1140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hird Right">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xmlns="" id="{D38F2BB0-FEBC-43B7-A8C1-C0DB2D49559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6522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lide Third Right">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xmlns=""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xmlns="" id="{946F5F84-231A-4666-B8C1-00F47F5987C5}"/>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8938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Third Right">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xmlns=""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7" name="Datumsplatzhalter 6">
            <a:extLst>
              <a:ext uri="{FF2B5EF4-FFF2-40B4-BE49-F238E27FC236}">
                <a16:creationId xmlns:a16="http://schemas.microsoft.com/office/drawing/2014/main" xmlns="" id="{C48E73F7-651D-4010-976D-E4BE5FAFCC34}"/>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671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xmlns=""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xmlns="" id="{9009EEA3-F23B-4511-8D84-EC7F867855C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17795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lide Half Right">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xmlns=""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winkliges Dreieck 9">
            <a:extLst>
              <a:ext uri="{FF2B5EF4-FFF2-40B4-BE49-F238E27FC236}">
                <a16:creationId xmlns:a16="http://schemas.microsoft.com/office/drawing/2014/main" xmlns=""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3" name="Datumsplatzhalter 6">
            <a:extLst>
              <a:ext uri="{FF2B5EF4-FFF2-40B4-BE49-F238E27FC236}">
                <a16:creationId xmlns:a16="http://schemas.microsoft.com/office/drawing/2014/main" xmlns="" id="{A3667B9D-16DA-4195-BA12-5CFB4B93B8BF}"/>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276498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91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omments" Target="../comments/comment2.xml"/><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t>Development of an Embedded Communication Hub for the Acquisition of</a:t>
            </a:r>
            <a:br>
              <a:rPr lang="en-US" sz="3200" dirty="0"/>
            </a:br>
            <a:r>
              <a:rPr lang="en-US" sz="3200" dirty="0"/>
              <a:t>Sensor Data in a Robotic </a:t>
            </a:r>
            <a:r>
              <a:rPr lang="en-US" sz="3200" dirty="0" smtClean="0"/>
              <a:t>System</a:t>
            </a:r>
            <a:endParaRPr lang="en-US" sz="3200" dirty="0"/>
          </a:p>
        </p:txBody>
      </p:sp>
      <p:sp>
        <p:nvSpPr>
          <p:cNvPr id="3" name="Subtitle 2"/>
          <p:cNvSpPr>
            <a:spLocks noGrp="1"/>
          </p:cNvSpPr>
          <p:nvPr>
            <p:ph type="subTitle" idx="4294967295"/>
          </p:nvPr>
        </p:nvSpPr>
        <p:spPr>
          <a:xfrm>
            <a:off x="5247503" y="5172805"/>
            <a:ext cx="6689124" cy="1143000"/>
          </a:xfrm>
          <a:prstGeom prst="rect">
            <a:avLst/>
          </a:prstGeom>
        </p:spPr>
        <p:txBody>
          <a:bodyPr>
            <a:normAutofit/>
          </a:bodyPr>
          <a:lstStyle/>
          <a:p>
            <a:pPr marL="0" indent="0" algn="ctr">
              <a:buNone/>
            </a:pPr>
            <a:r>
              <a:rPr lang="en-US" sz="2400" dirty="0" smtClean="0"/>
              <a:t>Project Thesis</a:t>
            </a:r>
            <a:r>
              <a:rPr lang="en-US" dirty="0" smtClean="0"/>
              <a:t/>
            </a:r>
            <a:br>
              <a:rPr lang="en-US" dirty="0" smtClean="0"/>
            </a:br>
            <a:r>
              <a:rPr lang="en-US" sz="1900" dirty="0" smtClean="0"/>
              <a:t>Juan Carlos Reyes Andrade, ICS</a:t>
            </a:r>
          </a:p>
          <a:p>
            <a:pPr marL="0" indent="0" algn="ctr">
              <a:buNone/>
            </a:pPr>
            <a:r>
              <a:rPr lang="en-US" sz="1900" dirty="0" smtClean="0"/>
              <a:t>Draft </a:t>
            </a:r>
            <a:r>
              <a:rPr lang="en-US" sz="1900" dirty="0" smtClean="0"/>
              <a:t>(</a:t>
            </a:r>
            <a:r>
              <a:rPr lang="en-US" sz="1900" dirty="0" smtClean="0"/>
              <a:t>2020.04.22)</a:t>
            </a:r>
            <a:endParaRPr lang="en-US" sz="1900" dirty="0"/>
          </a:p>
        </p:txBody>
      </p:sp>
    </p:spTree>
    <p:extLst>
      <p:ext uri="{BB962C8B-B14F-4D97-AF65-F5344CB8AC3E}">
        <p14:creationId xmlns:p14="http://schemas.microsoft.com/office/powerpoint/2010/main" val="2966995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smtClean="0"/>
              <a:t>Dankeschön</a:t>
            </a:r>
            <a:r>
              <a:rPr lang="en-US" sz="4400" dirty="0" smtClean="0"/>
              <a:t> </a:t>
            </a:r>
            <a:r>
              <a:rPr lang="en-US" sz="4400" dirty="0" err="1" smtClean="0"/>
              <a:t>für</a:t>
            </a:r>
            <a:r>
              <a:rPr lang="en-US" sz="4400" dirty="0" smtClean="0"/>
              <a:t> </a:t>
            </a:r>
            <a:r>
              <a:rPr lang="en-US" sz="4400" dirty="0" err="1" smtClean="0"/>
              <a:t>Ihre</a:t>
            </a:r>
            <a:r>
              <a:rPr lang="en-US" sz="4400" dirty="0" smtClean="0"/>
              <a:t> </a:t>
            </a:r>
            <a:r>
              <a:rPr lang="en-US" sz="4400" dirty="0" err="1" smtClean="0"/>
              <a:t>Aufmerksamkeit</a:t>
            </a:r>
            <a:r>
              <a:rPr lang="en-US" sz="4400" dirty="0" smtClean="0"/>
              <a:t>!</a:t>
            </a:r>
            <a:endParaRPr lang="en-US" sz="4400" dirty="0"/>
          </a:p>
        </p:txBody>
      </p:sp>
    </p:spTree>
    <p:extLst>
      <p:ext uri="{BB962C8B-B14F-4D97-AF65-F5344CB8AC3E}">
        <p14:creationId xmlns:p14="http://schemas.microsoft.com/office/powerpoint/2010/main" val="242311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smtClean="0"/>
              <a:t>Extra information</a:t>
            </a:r>
            <a:endParaRPr lang="en-US" dirty="0"/>
          </a:p>
        </p:txBody>
      </p:sp>
    </p:spTree>
    <p:extLst>
      <p:ext uri="{BB962C8B-B14F-4D97-AF65-F5344CB8AC3E}">
        <p14:creationId xmlns:p14="http://schemas.microsoft.com/office/powerpoint/2010/main" val="1202115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Main topics</a:t>
            </a:r>
            <a:endParaRPr lang="en-US" dirty="0"/>
          </a:p>
        </p:txBody>
      </p:sp>
      <p:sp>
        <p:nvSpPr>
          <p:cNvPr id="3" name="Content Placeholder 2"/>
          <p:cNvSpPr>
            <a:spLocks noGrp="1"/>
          </p:cNvSpPr>
          <p:nvPr>
            <p:ph type="body" sz="quarter" idx="10"/>
          </p:nvPr>
        </p:nvSpPr>
        <p:spPr/>
        <p:txBody>
          <a:bodyPr>
            <a:normAutofit/>
          </a:bodyPr>
          <a:lstStyle/>
          <a:p>
            <a:r>
              <a:rPr lang="de-DE" dirty="0" smtClean="0"/>
              <a:t>Programming of software for embedded systems</a:t>
            </a:r>
          </a:p>
          <a:p>
            <a:pPr lvl="1"/>
            <a:r>
              <a:rPr lang="de-DE" dirty="0" smtClean="0"/>
              <a:t>STM32 MCUs with ARM architecture</a:t>
            </a:r>
          </a:p>
          <a:p>
            <a:pPr lvl="1"/>
            <a:r>
              <a:rPr lang="de-DE" dirty="0" smtClean="0"/>
              <a:t>Communication Interfaces </a:t>
            </a:r>
            <a:r>
              <a:rPr lang="en-US" dirty="0" smtClean="0"/>
              <a:t>(UART, I2C, </a:t>
            </a:r>
            <a:r>
              <a:rPr lang="en-US" dirty="0" err="1" smtClean="0"/>
              <a:t>BiSS</a:t>
            </a:r>
            <a:r>
              <a:rPr lang="en-US" dirty="0" smtClean="0"/>
              <a:t>, SPI)</a:t>
            </a:r>
          </a:p>
          <a:p>
            <a:pPr lvl="1"/>
            <a:r>
              <a:rPr lang="en-US" dirty="0" smtClean="0"/>
              <a:t>Real Time tools (</a:t>
            </a:r>
            <a:r>
              <a:rPr lang="en-US" dirty="0" err="1" smtClean="0"/>
              <a:t>FreeRTOS</a:t>
            </a:r>
            <a:r>
              <a:rPr lang="en-US" dirty="0" smtClean="0"/>
              <a:t> - CMSIS)</a:t>
            </a:r>
          </a:p>
          <a:p>
            <a:r>
              <a:rPr lang="en-US" dirty="0" smtClean="0"/>
              <a:t>Programming with industrial tools</a:t>
            </a:r>
          </a:p>
          <a:p>
            <a:pPr lvl="1"/>
            <a:r>
              <a:rPr lang="en-US" dirty="0" smtClean="0"/>
              <a:t>Integration of an industrial protocol software stack into RTOS (SOES)</a:t>
            </a:r>
          </a:p>
          <a:p>
            <a:pPr lvl="1"/>
            <a:r>
              <a:rPr lang="en-US" dirty="0" smtClean="0"/>
              <a:t>RT Ethernet Industrial Protocols (</a:t>
            </a:r>
            <a:r>
              <a:rPr lang="en-US" dirty="0" err="1" smtClean="0"/>
              <a:t>EtherCAT</a:t>
            </a:r>
            <a:r>
              <a:rPr lang="en-US" dirty="0" smtClean="0"/>
              <a:t>)</a:t>
            </a:r>
          </a:p>
          <a:p>
            <a:r>
              <a:rPr lang="en-US" dirty="0" smtClean="0"/>
              <a:t>External configurations</a:t>
            </a:r>
          </a:p>
          <a:p>
            <a:pPr lvl="1"/>
            <a:r>
              <a:rPr lang="en-US" dirty="0" err="1" smtClean="0"/>
              <a:t>EtherCAT</a:t>
            </a:r>
            <a:r>
              <a:rPr lang="en-US" dirty="0" smtClean="0"/>
              <a:t> Host (</a:t>
            </a:r>
            <a:r>
              <a:rPr lang="en-US" dirty="0" err="1" smtClean="0"/>
              <a:t>Beckhoff</a:t>
            </a:r>
            <a:r>
              <a:rPr lang="en-US" dirty="0" smtClean="0"/>
              <a:t>)</a:t>
            </a:r>
          </a:p>
          <a:p>
            <a:r>
              <a:rPr lang="en-US" dirty="0" smtClean="0"/>
              <a:t>External documentations</a:t>
            </a:r>
          </a:p>
          <a:p>
            <a:pPr lvl="1"/>
            <a:r>
              <a:rPr lang="en-US" dirty="0" smtClean="0"/>
              <a:t>TSN Industrial profile specification 2019</a:t>
            </a:r>
          </a:p>
        </p:txBody>
      </p:sp>
    </p:spTree>
    <p:extLst>
      <p:ext uri="{BB962C8B-B14F-4D97-AF65-F5344CB8AC3E}">
        <p14:creationId xmlns:p14="http://schemas.microsoft.com/office/powerpoint/2010/main" val="79152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type="body" sz="quarter" idx="10"/>
          </p:nvPr>
        </p:nvSpPr>
        <p:spPr/>
        <p:txBody>
          <a:bodyPr>
            <a:normAutofit fontScale="92500" lnSpcReduction="20000"/>
          </a:bodyPr>
          <a:lstStyle/>
          <a:p>
            <a:r>
              <a:rPr lang="en-US" dirty="0"/>
              <a:t>- [05.29] First PCB will be able to measure the temperature, interface over </a:t>
            </a:r>
            <a:r>
              <a:rPr lang="en-US" dirty="0" err="1"/>
              <a:t>Uart</a:t>
            </a:r>
            <a:r>
              <a:rPr lang="en-US" dirty="0"/>
              <a:t> to any serial host, control the LEDs and will only have the </a:t>
            </a:r>
            <a:r>
              <a:rPr lang="en-US" dirty="0" err="1"/>
              <a:t>pinouts</a:t>
            </a:r>
            <a:r>
              <a:rPr lang="en-US" dirty="0"/>
              <a:t> for SPI and </a:t>
            </a:r>
            <a:r>
              <a:rPr lang="en-US" dirty="0" err="1"/>
              <a:t>BiSS</a:t>
            </a:r>
            <a:r>
              <a:rPr lang="en-US" dirty="0"/>
              <a:t> connections. Tasks will be handled with a basic </a:t>
            </a:r>
            <a:r>
              <a:rPr lang="en-US" dirty="0" err="1"/>
              <a:t>FreeRTOS</a:t>
            </a:r>
            <a:r>
              <a:rPr lang="en-US" dirty="0"/>
              <a:t> approach. PCB will connect directly to the </a:t>
            </a:r>
            <a:r>
              <a:rPr lang="en-US" dirty="0" err="1"/>
              <a:t>Nucleo</a:t>
            </a:r>
            <a:r>
              <a:rPr lang="en-US" dirty="0"/>
              <a:t> and the LAN9252 </a:t>
            </a:r>
            <a:r>
              <a:rPr lang="en-US" dirty="0" err="1"/>
              <a:t>Eval</a:t>
            </a:r>
            <a:r>
              <a:rPr lang="en-US" dirty="0"/>
              <a:t> Board (firmly </a:t>
            </a:r>
            <a:r>
              <a:rPr lang="en-US" dirty="0" err="1"/>
              <a:t>assambled</a:t>
            </a:r>
            <a:r>
              <a:rPr lang="en-US" dirty="0"/>
              <a:t>, no-MCU on the manufactured board, 2X SPI Ports, 4X Temperature sensor connectors and X-Ports to LEDs).</a:t>
            </a:r>
          </a:p>
          <a:p>
            <a:endParaRPr lang="en-US" dirty="0"/>
          </a:p>
          <a:p>
            <a:r>
              <a:rPr lang="en-US" dirty="0"/>
              <a:t>- [06.24] First </a:t>
            </a:r>
            <a:r>
              <a:rPr lang="en-US" dirty="0" err="1"/>
              <a:t>EtherCAT</a:t>
            </a:r>
            <a:r>
              <a:rPr lang="en-US" dirty="0"/>
              <a:t> Slave Test - This will have at least a running framework for SPI communication, initial configuration of the LAN9252 </a:t>
            </a:r>
            <a:r>
              <a:rPr lang="en-US" dirty="0" err="1"/>
              <a:t>Eval</a:t>
            </a:r>
            <a:r>
              <a:rPr lang="en-US" dirty="0"/>
              <a:t> Board and a test data flow coming from the temperature sensor to the Master. It will run over the </a:t>
            </a:r>
            <a:r>
              <a:rPr lang="en-US" dirty="0" err="1"/>
              <a:t>Nucleo</a:t>
            </a:r>
            <a:r>
              <a:rPr lang="en-US" dirty="0"/>
              <a:t> Board.</a:t>
            </a:r>
          </a:p>
          <a:p>
            <a:endParaRPr lang="en-US" dirty="0"/>
          </a:p>
          <a:p>
            <a:r>
              <a:rPr lang="en-US" dirty="0"/>
              <a:t>- [07.24] Second </a:t>
            </a:r>
            <a:r>
              <a:rPr lang="en-US" dirty="0" err="1"/>
              <a:t>EtherCAT</a:t>
            </a:r>
            <a:r>
              <a:rPr lang="en-US" dirty="0"/>
              <a:t> Slave Test - This should exchange the data coming from sensors and saving/updating the control data coming from the Master. All the data should be structured according to the Robot application. Important to notice , the </a:t>
            </a:r>
            <a:r>
              <a:rPr lang="en-US" dirty="0" err="1"/>
              <a:t>BiSS</a:t>
            </a:r>
            <a:r>
              <a:rPr lang="en-US" dirty="0"/>
              <a:t> Encoder is not included in this version.</a:t>
            </a:r>
          </a:p>
          <a:p>
            <a:endParaRPr lang="en-US" dirty="0"/>
          </a:p>
          <a:p>
            <a:r>
              <a:rPr lang="en-US" dirty="0"/>
              <a:t>- [08.21] Second PCB - This PCB will improve the first version having the MCU considered to replace the attached </a:t>
            </a:r>
            <a:r>
              <a:rPr lang="en-US" dirty="0" err="1"/>
              <a:t>Nucleo</a:t>
            </a:r>
            <a:r>
              <a:rPr lang="en-US" dirty="0"/>
              <a:t> Board and adding any component that might be needed for signal instrumentation. Any code improvement could be also added to adjust the several ports considered in the PCB design.</a:t>
            </a:r>
          </a:p>
          <a:p>
            <a:endParaRPr lang="en-US" dirty="0"/>
          </a:p>
          <a:p>
            <a:r>
              <a:rPr lang="en-US" dirty="0"/>
              <a:t>- [08.26-28] Final Presentation - Mainly it would be focused on the integration of SOES with the RTOS to create a device that will be the base for a future performance analysis within TSNs for industrial applications. Also the current status of the TSN initiative and any discussion that might appear due to the employment of open-source tools.</a:t>
            </a:r>
          </a:p>
        </p:txBody>
      </p:sp>
    </p:spTree>
    <p:extLst>
      <p:ext uri="{BB962C8B-B14F-4D97-AF65-F5344CB8AC3E}">
        <p14:creationId xmlns:p14="http://schemas.microsoft.com/office/powerpoint/2010/main" val="3863827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type="body" sz="quarter" idx="10"/>
          </p:nvPr>
        </p:nvSpPr>
        <p:spPr/>
        <p:txBody>
          <a:bodyPr/>
          <a:lstStyle/>
          <a:p>
            <a:pPr marL="800100" lvl="1" indent="-342900">
              <a:buFont typeface="+mj-lt"/>
              <a:buAutoNum type="arabicPeriod"/>
            </a:pPr>
            <a:r>
              <a:rPr lang="en-US" sz="2400" dirty="0" smtClean="0"/>
              <a:t>Background</a:t>
            </a:r>
            <a:endParaRPr lang="en-US" sz="2400" dirty="0"/>
          </a:p>
          <a:p>
            <a:pPr marL="857250" lvl="2" indent="0">
              <a:buNone/>
            </a:pPr>
            <a:r>
              <a:rPr lang="en-US" sz="2400" dirty="0" smtClean="0"/>
              <a:t>		RTE </a:t>
            </a:r>
            <a:r>
              <a:rPr lang="en-US" sz="2400" dirty="0" smtClean="0"/>
              <a:t>Networks</a:t>
            </a:r>
          </a:p>
          <a:p>
            <a:pPr marL="800100" lvl="1" indent="-342900">
              <a:buFont typeface="+mj-lt"/>
              <a:buAutoNum type="arabicPeriod"/>
            </a:pPr>
            <a:r>
              <a:rPr lang="en-US" sz="2400" dirty="0" smtClean="0"/>
              <a:t>Main </a:t>
            </a:r>
            <a:r>
              <a:rPr lang="en-US" sz="2400" dirty="0" smtClean="0"/>
              <a:t>goal</a:t>
            </a:r>
          </a:p>
          <a:p>
            <a:pPr marL="857250" lvl="2" indent="0">
              <a:buNone/>
            </a:pPr>
            <a:r>
              <a:rPr lang="en-US" sz="2400" dirty="0" smtClean="0"/>
              <a:t>		Specific </a:t>
            </a:r>
            <a:r>
              <a:rPr lang="en-US" sz="2400" dirty="0" smtClean="0"/>
              <a:t>goals</a:t>
            </a:r>
          </a:p>
          <a:p>
            <a:pPr marL="800100" lvl="1" indent="-342900">
              <a:buFont typeface="+mj-lt"/>
              <a:buAutoNum type="arabicPeriod"/>
            </a:pPr>
            <a:r>
              <a:rPr lang="en-US" sz="2400" dirty="0" smtClean="0"/>
              <a:t>Solution proposal</a:t>
            </a:r>
          </a:p>
          <a:p>
            <a:pPr marL="800100" lvl="1" indent="-342900">
              <a:buFont typeface="+mj-lt"/>
              <a:buAutoNum type="arabicPeriod"/>
            </a:pPr>
            <a:r>
              <a:rPr lang="en-US" sz="2400" dirty="0" smtClean="0"/>
              <a:t>Tasks table</a:t>
            </a:r>
          </a:p>
          <a:p>
            <a:pPr marL="800100" lvl="1" indent="-342900">
              <a:buFont typeface="+mj-lt"/>
              <a:buAutoNum type="arabicPeriod"/>
            </a:pPr>
            <a:r>
              <a:rPr lang="en-US" sz="2400" dirty="0" smtClean="0"/>
              <a:t>Timeline</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5850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type="body" sz="quarter" idx="10"/>
          </p:nvPr>
        </p:nvSpPr>
        <p:spPr>
          <a:prstGeom prst="rect">
            <a:avLst/>
          </a:prstGeom>
        </p:spPr>
        <p:txBody>
          <a:bodyPr/>
          <a:lstStyle/>
          <a:p>
            <a:pPr lvl="1"/>
            <a:r>
              <a:rPr lang="en-US" sz="2400" dirty="0" smtClean="0"/>
              <a:t>Robotic applications increasing their multi-connectivity</a:t>
            </a:r>
          </a:p>
          <a:p>
            <a:pPr lvl="1"/>
            <a:endParaRPr lang="en-US" sz="2400" dirty="0" smtClean="0"/>
          </a:p>
          <a:p>
            <a:pPr lvl="1"/>
            <a:r>
              <a:rPr lang="en-US" sz="2400" dirty="0" smtClean="0"/>
              <a:t>Several </a:t>
            </a:r>
            <a:r>
              <a:rPr lang="en-US" sz="2400" dirty="0" smtClean="0"/>
              <a:t>industrial </a:t>
            </a:r>
            <a:r>
              <a:rPr lang="en-US" sz="2400" dirty="0" smtClean="0"/>
              <a:t>p</a:t>
            </a:r>
            <a:r>
              <a:rPr lang="en-US" sz="2400" dirty="0" smtClean="0"/>
              <a:t>rotocols</a:t>
            </a:r>
          </a:p>
          <a:p>
            <a:pPr lvl="2"/>
            <a:r>
              <a:rPr lang="en-US" sz="2400" dirty="0" smtClean="0"/>
              <a:t>Fieldbuses standardized in </a:t>
            </a:r>
            <a:r>
              <a:rPr lang="en-US" sz="2400" dirty="0"/>
              <a:t>IEC </a:t>
            </a:r>
            <a:r>
              <a:rPr lang="en-US" sz="2400" dirty="0" smtClean="0"/>
              <a:t>61158 (CPFs)</a:t>
            </a:r>
          </a:p>
          <a:p>
            <a:pPr lvl="2"/>
            <a:r>
              <a:rPr lang="en-US" sz="2400" dirty="0" err="1" smtClean="0"/>
              <a:t>DeviceNet</a:t>
            </a:r>
            <a:r>
              <a:rPr lang="en-US" sz="2400" dirty="0" smtClean="0"/>
              <a:t> </a:t>
            </a:r>
            <a:r>
              <a:rPr lang="en-US" sz="2400" dirty="0" smtClean="0"/>
              <a:t>and </a:t>
            </a:r>
            <a:r>
              <a:rPr lang="en-US" sz="2400" dirty="0" err="1" smtClean="0"/>
              <a:t>CANopen</a:t>
            </a:r>
            <a:r>
              <a:rPr lang="en-US" sz="2400" dirty="0" smtClean="0"/>
              <a:t> developed separately</a:t>
            </a:r>
          </a:p>
          <a:p>
            <a:pPr lvl="2"/>
            <a:endParaRPr lang="en-US" sz="2400" dirty="0" smtClean="0"/>
          </a:p>
          <a:p>
            <a:pPr lvl="1"/>
            <a:r>
              <a:rPr lang="en-US" sz="2400" dirty="0" smtClean="0"/>
              <a:t>Industrial shift into the Real Time </a:t>
            </a:r>
            <a:r>
              <a:rPr lang="en-US" sz="2400" dirty="0" smtClean="0"/>
              <a:t>Connectivity</a:t>
            </a:r>
          </a:p>
          <a:p>
            <a:pPr lvl="1"/>
            <a:endParaRPr lang="en-US" sz="2400" dirty="0" smtClean="0"/>
          </a:p>
          <a:p>
            <a:pPr lvl="1"/>
            <a:r>
              <a:rPr lang="en-US" sz="2400" dirty="0" smtClean="0"/>
              <a:t>Open-source developed tools that offer compatibility with specific vendors.</a:t>
            </a:r>
          </a:p>
        </p:txBody>
      </p:sp>
    </p:spTree>
    <p:extLst>
      <p:ext uri="{BB962C8B-B14F-4D97-AF65-F5344CB8AC3E}">
        <p14:creationId xmlns:p14="http://schemas.microsoft.com/office/powerpoint/2010/main" val="209520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LINK Powerlink Ethernet: Info, Übersicht und Bewertun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95" y="4927149"/>
            <a:ext cx="1624179" cy="1624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Real-Time Ethernet Networks</a:t>
            </a:r>
            <a:endParaRPr lang="en-US" dirty="0"/>
          </a:p>
        </p:txBody>
      </p:sp>
      <p:sp>
        <p:nvSpPr>
          <p:cNvPr id="3" name="Text Placeholder 2"/>
          <p:cNvSpPr>
            <a:spLocks noGrp="1"/>
          </p:cNvSpPr>
          <p:nvPr>
            <p:ph type="body" sz="quarter" idx="10"/>
          </p:nvPr>
        </p:nvSpPr>
        <p:spPr>
          <a:xfrm>
            <a:off x="435943" y="1436834"/>
            <a:ext cx="11360169" cy="2288856"/>
          </a:xfrm>
        </p:spPr>
        <p:txBody>
          <a:bodyPr/>
          <a:lstStyle/>
          <a:p>
            <a:r>
              <a:rPr lang="en-US" dirty="0"/>
              <a:t>Started </a:t>
            </a:r>
            <a:r>
              <a:rPr lang="en-US" dirty="0" smtClean="0"/>
              <a:t>during 2000s </a:t>
            </a:r>
            <a:r>
              <a:rPr lang="en-US" dirty="0"/>
              <a:t>(evolution of the field buses)</a:t>
            </a:r>
          </a:p>
          <a:p>
            <a:r>
              <a:rPr lang="en-US" dirty="0"/>
              <a:t>Referenced to IEC61784 part II </a:t>
            </a:r>
            <a:endParaRPr lang="en-US" dirty="0" smtClean="0"/>
          </a:p>
          <a:p>
            <a:r>
              <a:rPr lang="en-US" dirty="0" smtClean="0"/>
              <a:t>Two strategies </a:t>
            </a:r>
            <a:r>
              <a:rPr lang="en-US" dirty="0"/>
              <a:t>to ensure RT communication: </a:t>
            </a:r>
            <a:endParaRPr lang="en-US" dirty="0" smtClean="0"/>
          </a:p>
          <a:p>
            <a:pPr lvl="1"/>
            <a:r>
              <a:rPr lang="en-US" dirty="0" smtClean="0"/>
              <a:t>TDMA </a:t>
            </a:r>
            <a:r>
              <a:rPr lang="en-US" dirty="0"/>
              <a:t>and CIP (Common Industrial </a:t>
            </a:r>
            <a:r>
              <a:rPr lang="en-US" dirty="0" smtClean="0"/>
              <a:t>Protocol)</a:t>
            </a:r>
          </a:p>
          <a:p>
            <a:r>
              <a:rPr lang="en-US" dirty="0" smtClean="0"/>
              <a:t>IEC </a:t>
            </a:r>
            <a:r>
              <a:rPr lang="en-US" dirty="0"/>
              <a:t>based solutions </a:t>
            </a:r>
            <a:r>
              <a:rPr lang="en-US" dirty="0" smtClean="0"/>
              <a:t>might not be </a:t>
            </a:r>
            <a:r>
              <a:rPr lang="en-US" dirty="0"/>
              <a:t>compatible with the IEEE 802.3 </a:t>
            </a:r>
            <a:r>
              <a:rPr lang="en-US" dirty="0" smtClean="0"/>
              <a:t>Ethernet</a:t>
            </a:r>
          </a:p>
          <a:p>
            <a:r>
              <a:rPr lang="en-US" dirty="0" smtClean="0"/>
              <a:t>TSN Group improves the Data Link and MAC Layer (IEEE802.1Qbv</a:t>
            </a:r>
            <a:r>
              <a:rPr lang="en-US" dirty="0" smtClean="0"/>
              <a:t>) </a:t>
            </a:r>
            <a:endParaRPr lang="en-US" dirty="0"/>
          </a:p>
        </p:txBody>
      </p:sp>
      <p:pic>
        <p:nvPicPr>
          <p:cNvPr id="4102" name="Picture 6" descr="EtherCAT Master Redundanz - koenig-pa Gmb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05" b="25960"/>
          <a:stretch/>
        </p:blipFill>
        <p:spPr bwMode="auto">
          <a:xfrm>
            <a:off x="2751876" y="5651504"/>
            <a:ext cx="1633984"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8/8c/PROFINET_rgb_2010.png/1024px-PROFINET_rgb_20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6683" y="4431496"/>
            <a:ext cx="2129947" cy="11273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820630" y="5628938"/>
            <a:ext cx="810986" cy="835561"/>
          </a:xfrm>
          <a:prstGeom prst="rect">
            <a:avLst/>
          </a:prstGeom>
        </p:spPr>
      </p:pic>
      <p:pic>
        <p:nvPicPr>
          <p:cNvPr id="5" name="Picture 4"/>
          <p:cNvPicPr>
            <a:picLocks noChangeAspect="1"/>
          </p:cNvPicPr>
          <p:nvPr/>
        </p:nvPicPr>
        <p:blipFill>
          <a:blip r:embed="rId7"/>
          <a:stretch>
            <a:fillRect/>
          </a:stretch>
        </p:blipFill>
        <p:spPr>
          <a:xfrm>
            <a:off x="8632914" y="5739239"/>
            <a:ext cx="2793396" cy="540657"/>
          </a:xfrm>
          <a:prstGeom prst="rect">
            <a:avLst/>
          </a:prstGeom>
        </p:spPr>
      </p:pic>
      <p:pic>
        <p:nvPicPr>
          <p:cNvPr id="4104" name="Picture 8" descr="Debugging memory leaks &amp; buffer overflows in FreeRT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7787" y="4456342"/>
            <a:ext cx="1909734" cy="110605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MSIS : Cortex M Software Interface Standard - Cortex-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8513" y="4675461"/>
            <a:ext cx="1716087" cy="6796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37419"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Licensed RTE Solutions:</a:t>
            </a:r>
            <a:endParaRPr lang="en-US" dirty="0"/>
          </a:p>
        </p:txBody>
      </p:sp>
      <p:sp>
        <p:nvSpPr>
          <p:cNvPr id="12" name="Text Placeholder 2"/>
          <p:cNvSpPr txBox="1">
            <a:spLocks/>
          </p:cNvSpPr>
          <p:nvPr/>
        </p:nvSpPr>
        <p:spPr>
          <a:xfrm>
            <a:off x="7198163"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Open source tools:</a:t>
            </a:r>
            <a:endParaRPr lang="en-US" dirty="0"/>
          </a:p>
        </p:txBody>
      </p:sp>
      <p:pic>
        <p:nvPicPr>
          <p:cNvPr id="1026" name="Picture 2" descr="Logo Hilsc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5665" y="4934598"/>
            <a:ext cx="1260363" cy="92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4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goal</a:t>
            </a:r>
            <a:endParaRPr lang="en-US" dirty="0"/>
          </a:p>
        </p:txBody>
      </p:sp>
      <p:sp>
        <p:nvSpPr>
          <p:cNvPr id="3" name="Content Placeholder 2"/>
          <p:cNvSpPr>
            <a:spLocks noGrp="1"/>
          </p:cNvSpPr>
          <p:nvPr>
            <p:ph type="body" sz="quarter" idx="10"/>
          </p:nvPr>
        </p:nvSpPr>
        <p:spPr>
          <a:xfrm>
            <a:off x="959871" y="1877739"/>
            <a:ext cx="9881276" cy="2503761"/>
          </a:xfrm>
        </p:spPr>
        <p:txBody>
          <a:bodyPr/>
          <a:lstStyle/>
          <a:p>
            <a:pPr marL="0" indent="0" algn="just">
              <a:buNone/>
            </a:pPr>
            <a:r>
              <a:rPr lang="en-US" sz="2400" i="1" dirty="0" smtClean="0"/>
              <a:t>“</a:t>
            </a:r>
            <a:r>
              <a:rPr lang="en-US" sz="2400" i="1" dirty="0" smtClean="0"/>
              <a:t>Develop </a:t>
            </a:r>
            <a:r>
              <a:rPr lang="en-US" sz="2400" i="1" dirty="0" smtClean="0"/>
              <a:t>a device using open-source tools to read out sensor data from a robot </a:t>
            </a:r>
            <a:r>
              <a:rPr lang="en-US" sz="2400" i="1" dirty="0" smtClean="0"/>
              <a:t>axis and it will </a:t>
            </a:r>
            <a:r>
              <a:rPr lang="en-US" sz="2400" i="1" dirty="0" smtClean="0"/>
              <a:t>be able to be interfaced in </a:t>
            </a:r>
            <a:r>
              <a:rPr lang="en-US" sz="2400" i="1" dirty="0" smtClean="0"/>
              <a:t>a </a:t>
            </a:r>
            <a:r>
              <a:rPr lang="en-US" sz="2400" i="1" dirty="0" smtClean="0"/>
              <a:t>RTE </a:t>
            </a:r>
            <a:r>
              <a:rPr lang="en-US" sz="2400" i="1" dirty="0" smtClean="0"/>
              <a:t>Network</a:t>
            </a:r>
            <a:r>
              <a:rPr lang="en-US" sz="2400" i="1" dirty="0" smtClean="0"/>
              <a:t>. </a:t>
            </a:r>
          </a:p>
          <a:p>
            <a:pPr marL="0" indent="0" algn="just">
              <a:buNone/>
            </a:pPr>
            <a:endParaRPr lang="en-US" sz="2400" i="1" dirty="0"/>
          </a:p>
          <a:p>
            <a:pPr marL="0" indent="0" algn="just">
              <a:buNone/>
            </a:pPr>
            <a:r>
              <a:rPr lang="en-US" sz="2400" i="1" dirty="0" smtClean="0"/>
              <a:t>The device could</a:t>
            </a:r>
            <a:r>
              <a:rPr lang="en-US" sz="2400" i="1" dirty="0" smtClean="0"/>
              <a:t> </a:t>
            </a:r>
            <a:r>
              <a:rPr lang="en-US" sz="2400" i="1" dirty="0" smtClean="0"/>
              <a:t>be used afterwards as a test platform within an industrial environment to characterize its compatibility with the ongoing </a:t>
            </a:r>
            <a:r>
              <a:rPr lang="en-US" sz="2400" i="1" dirty="0"/>
              <a:t>IEC/IEEE 60802 TSN Profile for Industrial </a:t>
            </a:r>
            <a:r>
              <a:rPr lang="en-US" sz="2400" i="1" dirty="0" smtClean="0"/>
              <a:t>Automation</a:t>
            </a:r>
            <a:r>
              <a:rPr lang="en-US" sz="2400" i="1" dirty="0" smtClean="0"/>
              <a:t>.”</a:t>
            </a:r>
            <a:endParaRPr lang="en-US" sz="2400" i="1" dirty="0" smtClean="0"/>
          </a:p>
        </p:txBody>
      </p:sp>
    </p:spTree>
    <p:extLst>
      <p:ext uri="{BB962C8B-B14F-4D97-AF65-F5344CB8AC3E}">
        <p14:creationId xmlns:p14="http://schemas.microsoft.com/office/powerpoint/2010/main" val="3058272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goals</a:t>
            </a:r>
            <a:endParaRPr lang="en-US" dirty="0"/>
          </a:p>
        </p:txBody>
      </p:sp>
      <p:sp>
        <p:nvSpPr>
          <p:cNvPr id="3" name="Content Placeholder 2"/>
          <p:cNvSpPr>
            <a:spLocks noGrp="1"/>
          </p:cNvSpPr>
          <p:nvPr>
            <p:ph type="body" sz="quarter" idx="10"/>
          </p:nvPr>
        </p:nvSpPr>
        <p:spPr/>
        <p:txBody>
          <a:bodyPr>
            <a:normAutofit/>
          </a:bodyPr>
          <a:lstStyle/>
          <a:p>
            <a:pPr lvl="1"/>
            <a:r>
              <a:rPr lang="en-US" sz="1800" dirty="0" smtClean="0"/>
              <a:t>To specify the requirements of </a:t>
            </a:r>
            <a:r>
              <a:rPr lang="en-US" sz="1800" dirty="0"/>
              <a:t>the </a:t>
            </a:r>
            <a:r>
              <a:rPr lang="en-US" sz="1800" dirty="0" smtClean="0"/>
              <a:t>system</a:t>
            </a:r>
          </a:p>
          <a:p>
            <a:pPr lvl="2"/>
            <a:r>
              <a:rPr lang="en-US" sz="1800" dirty="0" smtClean="0"/>
              <a:t>Taking </a:t>
            </a:r>
            <a:r>
              <a:rPr lang="en-US" sz="1800" dirty="0" smtClean="0"/>
              <a:t>into </a:t>
            </a:r>
            <a:r>
              <a:rPr lang="en-US" sz="1800" dirty="0"/>
              <a:t>account the state of the art for RTE Industrial </a:t>
            </a:r>
            <a:r>
              <a:rPr lang="en-US" sz="1800" dirty="0" smtClean="0"/>
              <a:t>Networks</a:t>
            </a:r>
            <a:r>
              <a:rPr lang="en-US" sz="1800" dirty="0" smtClean="0"/>
              <a:t/>
            </a:r>
            <a:br>
              <a:rPr lang="en-US" sz="1800" dirty="0" smtClean="0"/>
            </a:br>
            <a:endParaRPr lang="en-US" sz="1800" dirty="0" smtClean="0"/>
          </a:p>
          <a:p>
            <a:pPr lvl="1"/>
            <a:r>
              <a:rPr lang="en-US" sz="1800" dirty="0" smtClean="0"/>
              <a:t>To develop </a:t>
            </a:r>
            <a:r>
              <a:rPr lang="en-US" sz="1800" dirty="0"/>
              <a:t>the embedded system as a functional </a:t>
            </a:r>
            <a:r>
              <a:rPr lang="en-US" sz="1800" dirty="0" err="1"/>
              <a:t>EtherCAT</a:t>
            </a:r>
            <a:r>
              <a:rPr lang="en-US" sz="1800" dirty="0"/>
              <a:t> Slave </a:t>
            </a:r>
            <a:r>
              <a:rPr lang="en-US" sz="1800" dirty="0" smtClean="0"/>
              <a:t>Device</a:t>
            </a:r>
            <a:endParaRPr lang="en-US" sz="1800" dirty="0" smtClean="0"/>
          </a:p>
          <a:p>
            <a:pPr lvl="2"/>
            <a:r>
              <a:rPr lang="en-US" sz="1800" dirty="0" smtClean="0"/>
              <a:t>Integrating </a:t>
            </a:r>
            <a:r>
              <a:rPr lang="en-US" sz="1800" dirty="0" err="1" smtClean="0"/>
              <a:t>FreeRTOS</a:t>
            </a:r>
            <a:r>
              <a:rPr lang="en-US" sz="1800" dirty="0" smtClean="0"/>
              <a:t>-CMSIS with </a:t>
            </a:r>
            <a:r>
              <a:rPr lang="en-US" sz="1800" dirty="0" smtClean="0"/>
              <a:t>SOES (Open-source tools)</a:t>
            </a:r>
            <a:endParaRPr lang="en-US" sz="1800" dirty="0" smtClean="0"/>
          </a:p>
          <a:p>
            <a:pPr lvl="2"/>
            <a:r>
              <a:rPr lang="en-US" sz="1800" dirty="0" smtClean="0"/>
              <a:t>Integrating the LAN9252 (</a:t>
            </a:r>
            <a:r>
              <a:rPr lang="en-US" sz="1800" dirty="0" err="1" smtClean="0"/>
              <a:t>SoC</a:t>
            </a:r>
            <a:r>
              <a:rPr lang="en-US" sz="1800" dirty="0" smtClean="0"/>
              <a:t> </a:t>
            </a:r>
            <a:r>
              <a:rPr lang="en-US" sz="1800" dirty="0" smtClean="0"/>
              <a:t>over </a:t>
            </a:r>
            <a:r>
              <a:rPr lang="en-US" sz="1800" dirty="0" smtClean="0"/>
              <a:t>SPI)</a:t>
            </a:r>
            <a:endParaRPr lang="en-US" sz="1800" dirty="0" smtClean="0"/>
          </a:p>
          <a:p>
            <a:pPr lvl="2"/>
            <a:r>
              <a:rPr lang="en-US" sz="1800" dirty="0" smtClean="0"/>
              <a:t>Reading out of </a:t>
            </a:r>
            <a:r>
              <a:rPr lang="en-US" sz="1800" dirty="0" smtClean="0"/>
              <a:t>axis temperature sensors</a:t>
            </a:r>
            <a:endParaRPr lang="en-US" sz="1800" dirty="0"/>
          </a:p>
          <a:p>
            <a:pPr lvl="2"/>
            <a:r>
              <a:rPr lang="en-US" sz="1800" dirty="0" smtClean="0"/>
              <a:t>Controlling </a:t>
            </a:r>
            <a:r>
              <a:rPr lang="en-US" sz="1800" dirty="0" smtClean="0"/>
              <a:t>the axis </a:t>
            </a:r>
            <a:r>
              <a:rPr lang="en-US" sz="1800" dirty="0" smtClean="0"/>
              <a:t>LED </a:t>
            </a:r>
            <a:r>
              <a:rPr lang="en-US" sz="1800" dirty="0" smtClean="0"/>
              <a:t>Ring (WS2812b)</a:t>
            </a:r>
            <a:endParaRPr lang="en-US" sz="1800" dirty="0"/>
          </a:p>
          <a:p>
            <a:pPr lvl="2"/>
            <a:r>
              <a:rPr lang="en-US" sz="1800" dirty="0" smtClean="0"/>
              <a:t>Designing the required user application libraries</a:t>
            </a:r>
          </a:p>
          <a:p>
            <a:pPr lvl="2"/>
            <a:endParaRPr lang="en-US" sz="1800" dirty="0" smtClean="0"/>
          </a:p>
          <a:p>
            <a:pPr lvl="1"/>
            <a:r>
              <a:rPr lang="en-US" sz="1800" dirty="0" smtClean="0"/>
              <a:t>To design </a:t>
            </a:r>
            <a:r>
              <a:rPr lang="en-US" sz="1800" dirty="0" smtClean="0"/>
              <a:t>and </a:t>
            </a:r>
            <a:r>
              <a:rPr lang="en-US" sz="1800" dirty="0" smtClean="0"/>
              <a:t>manufacture </a:t>
            </a:r>
            <a:r>
              <a:rPr lang="en-US" sz="1800" dirty="0"/>
              <a:t>a PCB prototype using </a:t>
            </a:r>
            <a:r>
              <a:rPr lang="en-US" sz="1800" dirty="0" err="1"/>
              <a:t>Altium</a:t>
            </a:r>
            <a:r>
              <a:rPr lang="en-US" sz="1800" dirty="0"/>
              <a:t> </a:t>
            </a:r>
            <a:r>
              <a:rPr lang="en-US" sz="1800" dirty="0" smtClean="0"/>
              <a:t>Designer</a:t>
            </a:r>
          </a:p>
          <a:p>
            <a:pPr lvl="1"/>
            <a:endParaRPr lang="en-US" sz="1800" dirty="0" smtClean="0"/>
          </a:p>
          <a:p>
            <a:pPr lvl="1"/>
            <a:r>
              <a:rPr lang="en-US" sz="1800" dirty="0" smtClean="0"/>
              <a:t>To test </a:t>
            </a:r>
            <a:r>
              <a:rPr lang="en-US" sz="1800" dirty="0" smtClean="0"/>
              <a:t>and report </a:t>
            </a:r>
            <a:r>
              <a:rPr lang="en-US" sz="1800" dirty="0"/>
              <a:t>the system functionality</a:t>
            </a:r>
            <a:r>
              <a:rPr lang="en-US" sz="1800" dirty="0" smtClean="0"/>
              <a:t> </a:t>
            </a:r>
            <a:br>
              <a:rPr lang="en-US" sz="1800" dirty="0" smtClean="0"/>
            </a:br>
            <a:endParaRPr lang="en-US" sz="1800" dirty="0"/>
          </a:p>
        </p:txBody>
      </p:sp>
    </p:spTree>
    <p:extLst>
      <p:ext uri="{BB962C8B-B14F-4D97-AF65-F5344CB8AC3E}">
        <p14:creationId xmlns:p14="http://schemas.microsoft.com/office/powerpoint/2010/main" val="234662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proposal</a:t>
            </a:r>
            <a:endParaRPr lang="en-US" dirty="0"/>
          </a:p>
        </p:txBody>
      </p:sp>
      <p:sp>
        <p:nvSpPr>
          <p:cNvPr id="3" name="Text Placeholder 2"/>
          <p:cNvSpPr>
            <a:spLocks noGrp="1"/>
          </p:cNvSpPr>
          <p:nvPr>
            <p:ph type="body" sz="quarter" idx="10"/>
          </p:nvPr>
        </p:nvSpPr>
        <p:spPr/>
        <p:txBody>
          <a:bodyPr/>
          <a:lstStyle/>
          <a:p>
            <a:r>
              <a:rPr lang="en-US" dirty="0" smtClean="0"/>
              <a:t>Layered structure of functional blocks</a:t>
            </a:r>
          </a:p>
          <a:p>
            <a:pPr lvl="1"/>
            <a:r>
              <a:rPr lang="en-US" dirty="0" smtClean="0"/>
              <a:t>Main HW: STM32Nucleo Board, Microchip LAN9252 SPI </a:t>
            </a:r>
            <a:r>
              <a:rPr lang="en-US" dirty="0" err="1" smtClean="0"/>
              <a:t>Eval</a:t>
            </a:r>
            <a:r>
              <a:rPr lang="en-US" dirty="0" smtClean="0"/>
              <a:t> Board</a:t>
            </a:r>
            <a:endParaRPr lang="en-US" dirty="0"/>
          </a:p>
        </p:txBody>
      </p:sp>
      <p:pic>
        <p:nvPicPr>
          <p:cNvPr id="5" name="Picture 4"/>
          <p:cNvPicPr>
            <a:picLocks noChangeAspect="1"/>
          </p:cNvPicPr>
          <p:nvPr/>
        </p:nvPicPr>
        <p:blipFill>
          <a:blip r:embed="rId2"/>
          <a:stretch>
            <a:fillRect/>
          </a:stretch>
        </p:blipFill>
        <p:spPr>
          <a:xfrm>
            <a:off x="423844" y="1938398"/>
            <a:ext cx="7536055" cy="3776602"/>
          </a:xfrm>
          <a:prstGeom prst="rect">
            <a:avLst/>
          </a:prstGeom>
        </p:spPr>
      </p:pic>
      <p:pic>
        <p:nvPicPr>
          <p:cNvPr id="6" name="Picture 5"/>
          <p:cNvPicPr>
            <a:picLocks noChangeAspect="1"/>
          </p:cNvPicPr>
          <p:nvPr/>
        </p:nvPicPr>
        <p:blipFill>
          <a:blip r:embed="rId3"/>
          <a:stretch>
            <a:fillRect/>
          </a:stretch>
        </p:blipFill>
        <p:spPr>
          <a:xfrm>
            <a:off x="8408988" y="1426529"/>
            <a:ext cx="3211512" cy="246766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3808" y="3865623"/>
            <a:ext cx="3714750" cy="2476500"/>
          </a:xfrm>
          <a:prstGeom prst="rect">
            <a:avLst/>
          </a:prstGeom>
        </p:spPr>
      </p:pic>
      <p:pic>
        <p:nvPicPr>
          <p:cNvPr id="1028" name="Picture 4" descr="Datei:Microchip-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8988" y="3894198"/>
            <a:ext cx="955501" cy="601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 Microelectronics - Ineltro Electronic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0613" y="1285722"/>
            <a:ext cx="906903" cy="90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9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Timetable</a:t>
            </a:r>
            <a:endParaRPr lang="en-US" dirty="0"/>
          </a:p>
        </p:txBody>
      </p:sp>
      <p:sp>
        <p:nvSpPr>
          <p:cNvPr id="11" name="Content Placeholder 2"/>
          <p:cNvSpPr>
            <a:spLocks noGrp="1"/>
          </p:cNvSpPr>
          <p:nvPr>
            <p:ph type="body" sz="quarter" idx="10"/>
          </p:nvPr>
        </p:nvSpPr>
        <p:spPr/>
        <p:txBody>
          <a:bodyPr>
            <a:norm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3959859"/>
              </p:ext>
            </p:extLst>
          </p:nvPr>
        </p:nvGraphicFramePr>
        <p:xfrm>
          <a:off x="2224216" y="1911178"/>
          <a:ext cx="7232821" cy="3624645"/>
        </p:xfrm>
        <a:graphic>
          <a:graphicData uri="http://schemas.openxmlformats.org/drawingml/2006/table">
            <a:tbl>
              <a:tblPr/>
              <a:tblGrid>
                <a:gridCol w="4138009"/>
                <a:gridCol w="938876"/>
                <a:gridCol w="1077968"/>
                <a:gridCol w="1077968"/>
              </a:tblGrid>
              <a:tr h="236265">
                <a:tc>
                  <a:txBody>
                    <a:bodyPr/>
                    <a:lstStyle/>
                    <a:p>
                      <a:r>
                        <a:rPr lang="en-US" sz="900" dirty="0">
                          <a:solidFill>
                            <a:srgbClr val="363636"/>
                          </a:solidFill>
                          <a:effectLst/>
                          <a:latin typeface="Segoe UI" panose="020B0502040204020203" pitchFamily="34" charset="0"/>
                        </a:rPr>
                        <a:t>Task Name</a:t>
                      </a:r>
                      <a:endParaRPr lang="en-US" sz="900" dirty="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Duration</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Start</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US" sz="900">
                          <a:solidFill>
                            <a:srgbClr val="363636"/>
                          </a:solidFill>
                          <a:effectLst/>
                          <a:latin typeface="Segoe UI" panose="020B0502040204020203" pitchFamily="34" charset="0"/>
                        </a:rPr>
                        <a:t>Finish</a:t>
                      </a:r>
                      <a:endParaRPr lang="en-US" sz="900">
                        <a:effectLst/>
                        <a:latin typeface="Segoe UI" panose="020B0502040204020203"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r>
              <a:tr h="282365">
                <a:tc>
                  <a:txBody>
                    <a:bodyPr/>
                    <a:lstStyle/>
                    <a:p>
                      <a:r>
                        <a:rPr lang="en-US" sz="1100" dirty="0" smtClean="0">
                          <a:solidFill>
                            <a:srgbClr val="000000"/>
                          </a:solidFill>
                          <a:effectLst/>
                          <a:latin typeface="Calibri" panose="020F0502020204030204" pitchFamily="34" charset="0"/>
                        </a:rPr>
                        <a:t>1. Kick-Off </a:t>
                      </a:r>
                      <a:r>
                        <a:rPr lang="en-US" sz="1100" dirty="0">
                          <a:solidFill>
                            <a:srgbClr val="000000"/>
                          </a:solidFill>
                          <a:effectLst/>
                          <a:latin typeface="Calibri" panose="020F0502020204030204" pitchFamily="34" charset="0"/>
                        </a:rPr>
                        <a:t>Meeting</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29.04.20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Wed 29.04.20</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2. SW </a:t>
                      </a:r>
                      <a:r>
                        <a:rPr lang="en-US" sz="1100" dirty="0">
                          <a:solidFill>
                            <a:srgbClr val="000000"/>
                          </a:solidFill>
                          <a:effectLst/>
                          <a:latin typeface="Calibri" panose="020F0502020204030204" pitchFamily="34" charset="0"/>
                        </a:rPr>
                        <a:t>and HW Development for 1st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23 days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30.04.20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Mon 01.06.20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3. Report </a:t>
                      </a:r>
                      <a:r>
                        <a:rPr lang="en-US" sz="1100" dirty="0">
                          <a:solidFill>
                            <a:srgbClr val="000000"/>
                          </a:solidFill>
                          <a:effectLst/>
                          <a:latin typeface="Calibri" panose="020F0502020204030204" pitchFamily="34" charset="0"/>
                        </a:rPr>
                        <a:t>of tests with 1st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02.06.20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02.06.20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4. SW </a:t>
                      </a:r>
                      <a:r>
                        <a:rPr lang="en-US" sz="1100" dirty="0">
                          <a:solidFill>
                            <a:srgbClr val="000000"/>
                          </a:solidFill>
                          <a:effectLst/>
                          <a:latin typeface="Calibri" panose="020F0502020204030204" pitchFamily="34" charset="0"/>
                        </a:rPr>
                        <a:t>for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a:t>
                      </a:r>
                      <a:r>
                        <a:rPr lang="en-US" sz="1100" dirty="0" err="1">
                          <a:solidFill>
                            <a:srgbClr val="000000"/>
                          </a:solidFill>
                          <a:effectLst/>
                          <a:latin typeface="Calibri" panose="020F0502020204030204" pitchFamily="34" charset="0"/>
                        </a:rPr>
                        <a:t>comm</a:t>
                      </a:r>
                      <a:r>
                        <a:rPr lang="en-US" sz="1100" dirty="0">
                          <a:solidFill>
                            <a:srgbClr val="000000"/>
                          </a:solidFill>
                          <a:effectLst/>
                          <a:latin typeface="Calibri" panose="020F0502020204030204" pitchFamily="34" charset="0"/>
                        </a:rPr>
                        <a:t>/control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16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03.06.20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24.06.20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5. Report </a:t>
                      </a:r>
                      <a:r>
                        <a:rPr lang="en-US" sz="1100" dirty="0">
                          <a:solidFill>
                            <a:srgbClr val="000000"/>
                          </a:solidFill>
                          <a:effectLst/>
                          <a:latin typeface="Calibri" panose="020F0502020204030204" pitchFamily="34" charset="0"/>
                        </a:rPr>
                        <a:t>of tests with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a:t>
                      </a:r>
                      <a:r>
                        <a:rPr lang="en-US" sz="1100" dirty="0" err="1">
                          <a:solidFill>
                            <a:srgbClr val="000000"/>
                          </a:solidFill>
                          <a:effectLst/>
                          <a:latin typeface="Calibri" panose="020F0502020204030204" pitchFamily="34" charset="0"/>
                        </a:rPr>
                        <a:t>comm</a:t>
                      </a:r>
                      <a:r>
                        <a:rPr lang="en-US" sz="1100" dirty="0">
                          <a:solidFill>
                            <a:srgbClr val="000000"/>
                          </a:solidFill>
                          <a:effectLst/>
                          <a:latin typeface="Calibri" panose="020F0502020204030204" pitchFamily="34" charset="0"/>
                        </a:rPr>
                        <a:t>/control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25.06.20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25.06.20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6.</a:t>
                      </a:r>
                      <a:r>
                        <a:rPr lang="en-US" sz="1100" baseline="0" dirty="0" smtClean="0">
                          <a:solidFill>
                            <a:srgbClr val="000000"/>
                          </a:solidFill>
                          <a:effectLst/>
                          <a:latin typeface="Calibri" panose="020F0502020204030204" pitchFamily="34" charset="0"/>
                        </a:rPr>
                        <a:t> </a:t>
                      </a:r>
                      <a:r>
                        <a:rPr lang="en-US" sz="1100" dirty="0" smtClean="0">
                          <a:solidFill>
                            <a:srgbClr val="000000"/>
                          </a:solidFill>
                          <a:effectLst/>
                          <a:latin typeface="Calibri" panose="020F0502020204030204" pitchFamily="34" charset="0"/>
                        </a:rPr>
                        <a:t>SW </a:t>
                      </a:r>
                      <a:r>
                        <a:rPr lang="en-US" sz="1100" dirty="0">
                          <a:solidFill>
                            <a:srgbClr val="000000"/>
                          </a:solidFill>
                          <a:effectLst/>
                          <a:latin typeface="Calibri" panose="020F0502020204030204" pitchFamily="34" charset="0"/>
                        </a:rPr>
                        <a:t>for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Data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23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Fri 26.06.20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Tue 28.07.20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7. Report </a:t>
                      </a:r>
                      <a:r>
                        <a:rPr lang="en-US" sz="1100" dirty="0">
                          <a:solidFill>
                            <a:srgbClr val="000000"/>
                          </a:solidFill>
                          <a:effectLst/>
                          <a:latin typeface="Calibri" panose="020F0502020204030204" pitchFamily="34" charset="0"/>
                        </a:rPr>
                        <a:t>of tests with </a:t>
                      </a:r>
                      <a:r>
                        <a:rPr lang="en-US" sz="1100" dirty="0" err="1">
                          <a:solidFill>
                            <a:srgbClr val="000000"/>
                          </a:solidFill>
                          <a:effectLst/>
                          <a:latin typeface="Calibri" panose="020F0502020204030204" pitchFamily="34" charset="0"/>
                        </a:rPr>
                        <a:t>EtherCAT</a:t>
                      </a:r>
                      <a:r>
                        <a:rPr lang="en-US" sz="1100" dirty="0">
                          <a:solidFill>
                            <a:srgbClr val="000000"/>
                          </a:solidFill>
                          <a:effectLst/>
                          <a:latin typeface="Calibri" panose="020F0502020204030204" pitchFamily="34" charset="0"/>
                        </a:rPr>
                        <a:t> data features</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8. HW </a:t>
                      </a:r>
                      <a:r>
                        <a:rPr lang="en-US" sz="1100" dirty="0">
                          <a:solidFill>
                            <a:srgbClr val="000000"/>
                          </a:solidFill>
                          <a:effectLst/>
                          <a:latin typeface="Calibri" panose="020F0502020204030204" pitchFamily="34" charset="0"/>
                        </a:rPr>
                        <a:t>Development for 2nd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15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30.07.20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19.08.20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9. Final </a:t>
                      </a:r>
                      <a:r>
                        <a:rPr lang="en-US" sz="1100" dirty="0">
                          <a:solidFill>
                            <a:srgbClr val="000000"/>
                          </a:solidFill>
                          <a:effectLst/>
                          <a:latin typeface="Calibri" panose="020F0502020204030204" pitchFamily="34" charset="0"/>
                        </a:rPr>
                        <a:t>test with 2nd PCB</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3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Thu 20.08.20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Mon 24.08.20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smtClean="0">
                          <a:solidFill>
                            <a:srgbClr val="000000"/>
                          </a:solidFill>
                          <a:effectLst/>
                          <a:latin typeface="Calibri" panose="020F0502020204030204" pitchFamily="34" charset="0"/>
                        </a:rPr>
                        <a:t>10 .Final </a:t>
                      </a:r>
                      <a:r>
                        <a:rPr lang="en-US" sz="1100" dirty="0">
                          <a:solidFill>
                            <a:srgbClr val="000000"/>
                          </a:solidFill>
                          <a:effectLst/>
                          <a:latin typeface="Calibri" panose="020F0502020204030204" pitchFamily="34" charset="0"/>
                        </a:rPr>
                        <a:t>presentation</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1 day</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26.08.20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26.08.20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r h="282365">
                <a:tc>
                  <a:txBody>
                    <a:bodyPr/>
                    <a:lstStyle/>
                    <a:p>
                      <a:r>
                        <a:rPr lang="en-US" sz="1100" dirty="0" err="1">
                          <a:solidFill>
                            <a:srgbClr val="000000"/>
                          </a:solidFill>
                          <a:effectLst/>
                          <a:latin typeface="Calibri" panose="020F0502020204030204" pitchFamily="34" charset="0"/>
                        </a:rPr>
                        <a:t>SoSe</a:t>
                      </a:r>
                      <a:r>
                        <a:rPr lang="en-US" sz="1100" dirty="0">
                          <a:solidFill>
                            <a:srgbClr val="000000"/>
                          </a:solidFill>
                          <a:effectLst/>
                          <a:latin typeface="Calibri" panose="020F0502020204030204" pitchFamily="34" charset="0"/>
                        </a:rPr>
                        <a:t> Examination Period</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32 days</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a:solidFill>
                            <a:srgbClr val="000000"/>
                          </a:solidFill>
                          <a:effectLst/>
                          <a:latin typeface="Calibri" panose="020F0502020204030204" pitchFamily="34" charset="0"/>
                        </a:rPr>
                        <a:t>Wed 29.07.20</a:t>
                      </a:r>
                      <a:endParaRPr lang="en-US" sz="110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US" sz="1100" dirty="0">
                          <a:solidFill>
                            <a:srgbClr val="000000"/>
                          </a:solidFill>
                          <a:effectLst/>
                          <a:latin typeface="Calibri" panose="020F0502020204030204" pitchFamily="34" charset="0"/>
                        </a:rPr>
                        <a:t>Thu 10.09.20</a:t>
                      </a:r>
                      <a:endParaRPr lang="en-US" sz="1100" dirty="0">
                        <a:effectLst/>
                        <a:latin typeface="Calibri" panose="020F0502020204030204" pitchFamily="34" charset="0"/>
                      </a:endParaRPr>
                    </a:p>
                  </a:txBody>
                  <a:tcPr marL="9525" marR="9525" marT="9525" marB="9525"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13506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6" name="Text Placeholder 5"/>
          <p:cNvSpPr>
            <a:spLocks noGrp="1"/>
          </p:cNvSpPr>
          <p:nvPr>
            <p:ph type="body" sz="quarter" idx="10"/>
          </p:nvPr>
        </p:nvSpPr>
        <p:spPr/>
        <p:txBody>
          <a:bodyPr/>
          <a:lstStyle/>
          <a:p>
            <a:r>
              <a:rPr lang="en-US" dirty="0"/>
              <a:t>Duration: 4 Months</a:t>
            </a:r>
          </a:p>
          <a:p>
            <a:r>
              <a:rPr lang="en-US" dirty="0"/>
              <a:t>Official start: 29.04	Final Presentation: 26.08 (Proposal)</a:t>
            </a:r>
          </a:p>
          <a:p>
            <a:endParaRPr lang="en-US" dirty="0"/>
          </a:p>
        </p:txBody>
      </p:sp>
      <p:grpSp>
        <p:nvGrpSpPr>
          <p:cNvPr id="100" name="Group 68"/>
          <p:cNvGrpSpPr>
            <a:grpSpLocks/>
          </p:cNvGrpSpPr>
          <p:nvPr/>
        </p:nvGrpSpPr>
        <p:grpSpPr bwMode="auto">
          <a:xfrm>
            <a:off x="714702" y="2816772"/>
            <a:ext cx="10499835" cy="2848304"/>
            <a:chOff x="-41" y="-60"/>
            <a:chExt cx="875" cy="296"/>
          </a:xfrm>
        </p:grpSpPr>
        <p:sp>
          <p:nvSpPr>
            <p:cNvPr id="101" name="Rectangle 114"/>
            <p:cNvSpPr>
              <a:spLocks noChangeArrowheads="1"/>
            </p:cNvSpPr>
            <p:nvPr/>
          </p:nvSpPr>
          <p:spPr bwMode="auto">
            <a:xfrm>
              <a:off x="48" y="0"/>
              <a:ext cx="711" cy="138"/>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113" descr="Wed 29.04.20"/>
            <p:cNvSpPr>
              <a:spLocks noChangeArrowheads="1"/>
            </p:cNvSpPr>
            <p:nvPr/>
          </p:nvSpPr>
          <p:spPr bwMode="auto">
            <a:xfrm>
              <a:off x="-41" y="-3"/>
              <a:ext cx="83"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Start</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3" name="Rectangle 112" descr="Thu 10.09.20"/>
            <p:cNvSpPr>
              <a:spLocks noChangeArrowheads="1"/>
            </p:cNvSpPr>
            <p:nvPr/>
          </p:nvSpPr>
          <p:spPr bwMode="auto">
            <a:xfrm>
              <a:off x="765" y="-3"/>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Finish</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4" name="Rectangle 111" descr="01 May"/>
            <p:cNvSpPr>
              <a:spLocks noChangeArrowheads="1"/>
            </p:cNvSpPr>
            <p:nvPr/>
          </p:nvSpPr>
          <p:spPr bwMode="auto">
            <a:xfrm>
              <a:off x="58" y="-17"/>
              <a:ext cx="4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May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5" name="Freeform 110"/>
            <p:cNvSpPr>
              <a:spLocks noChangeArrowheads="1"/>
            </p:cNvSpPr>
            <p:nvPr/>
          </p:nvSpPr>
          <p:spPr bwMode="auto">
            <a:xfrm>
              <a:off x="58"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9" descr="01 June"/>
            <p:cNvSpPr>
              <a:spLocks noChangeArrowheads="1"/>
            </p:cNvSpPr>
            <p:nvPr/>
          </p:nvSpPr>
          <p:spPr bwMode="auto">
            <a:xfrm>
              <a:off x="222" y="-17"/>
              <a:ext cx="4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June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7" name="Freeform 108"/>
            <p:cNvSpPr>
              <a:spLocks noChangeArrowheads="1"/>
            </p:cNvSpPr>
            <p:nvPr/>
          </p:nvSpPr>
          <p:spPr bwMode="auto">
            <a:xfrm>
              <a:off x="222"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7" descr="01 July"/>
            <p:cNvSpPr>
              <a:spLocks noChangeArrowheads="1"/>
            </p:cNvSpPr>
            <p:nvPr/>
          </p:nvSpPr>
          <p:spPr bwMode="auto">
            <a:xfrm>
              <a:off x="380" y="-17"/>
              <a:ext cx="38"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July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9" name="Freeform 106"/>
            <p:cNvSpPr>
              <a:spLocks noChangeArrowheads="1"/>
            </p:cNvSpPr>
            <p:nvPr/>
          </p:nvSpPr>
          <p:spPr bwMode="auto">
            <a:xfrm>
              <a:off x="380"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5" descr="01 August"/>
            <p:cNvSpPr>
              <a:spLocks noChangeArrowheads="1"/>
            </p:cNvSpPr>
            <p:nvPr/>
          </p:nvSpPr>
          <p:spPr bwMode="auto">
            <a:xfrm>
              <a:off x="543" y="-17"/>
              <a:ext cx="5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August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1" name="Freeform 104"/>
            <p:cNvSpPr>
              <a:spLocks noChangeArrowheads="1"/>
            </p:cNvSpPr>
            <p:nvPr/>
          </p:nvSpPr>
          <p:spPr bwMode="auto">
            <a:xfrm>
              <a:off x="543"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Rectangle 103" descr="01 September"/>
            <p:cNvSpPr>
              <a:spLocks noChangeArrowheads="1"/>
            </p:cNvSpPr>
            <p:nvPr/>
          </p:nvSpPr>
          <p:spPr bwMode="auto">
            <a:xfrm>
              <a:off x="706" y="-17"/>
              <a:ext cx="74"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01 September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Freeform 102"/>
            <p:cNvSpPr>
              <a:spLocks noChangeArrowheads="1"/>
            </p:cNvSpPr>
            <p:nvPr/>
          </p:nvSpPr>
          <p:spPr bwMode="auto">
            <a:xfrm>
              <a:off x="706"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01" descr="SW and HW Development for 1st PCB&#10;Thu 30.04.20 - Mon 01.06.20"/>
            <p:cNvSpPr>
              <a:spLocks noChangeArrowheads="1"/>
            </p:cNvSpPr>
            <p:nvPr/>
          </p:nvSpPr>
          <p:spPr bwMode="auto">
            <a:xfrm>
              <a:off x="54" y="1"/>
              <a:ext cx="17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and HW Development for 1st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30.04.20 - Mon 01.06.20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 name="Rectangle 100" descr="SW for EtherCAT comm/control features&#10;Wed 03.06.20 - Wed 24.06.20"/>
            <p:cNvSpPr>
              <a:spLocks noChangeArrowheads="1"/>
            </p:cNvSpPr>
            <p:nvPr/>
          </p:nvSpPr>
          <p:spPr bwMode="auto">
            <a:xfrm>
              <a:off x="233" y="1"/>
              <a:ext cx="115"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for EtherCAT comm/control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03.06.20 - Wed 24.06.20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99" descr="SW for EtherCAT Data features&#10;Fri 26.06.20 - Tue 28.07.20"/>
            <p:cNvSpPr>
              <a:spLocks noChangeArrowheads="1"/>
            </p:cNvSpPr>
            <p:nvPr/>
          </p:nvSpPr>
          <p:spPr bwMode="auto">
            <a:xfrm>
              <a:off x="354" y="1"/>
              <a:ext cx="17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for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Fri 26.06.20 - Tue 28.07.20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 name="Rectangle 98" descr="SoSe Examination Period&#10;Wed 29.07.20 - Thu 10.09.20"/>
            <p:cNvSpPr>
              <a:spLocks noChangeArrowheads="1"/>
            </p:cNvSpPr>
            <p:nvPr/>
          </p:nvSpPr>
          <p:spPr bwMode="auto">
            <a:xfrm>
              <a:off x="528" y="70"/>
              <a:ext cx="231" cy="68"/>
            </a:xfrm>
            <a:prstGeom prst="rect">
              <a:avLst/>
            </a:prstGeom>
            <a:solidFill>
              <a:srgbClr val="E7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SoSe Examination Period</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29.07.20 - 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8" name="Rectangle 97" descr="HW Development for 2nd PCB&#10;Thu 30.07.20 - Wed 19.08.20"/>
            <p:cNvSpPr>
              <a:spLocks noChangeArrowheads="1"/>
            </p:cNvSpPr>
            <p:nvPr/>
          </p:nvSpPr>
          <p:spPr bwMode="auto">
            <a:xfrm>
              <a:off x="533" y="1"/>
              <a:ext cx="110"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HW Development for 2nd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30.07.20 - Wed 19.08.20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AutoShape 96"/>
            <p:cNvSpPr>
              <a:spLocks noChangeArrowheads="1"/>
            </p:cNvSpPr>
            <p:nvPr/>
          </p:nvSpPr>
          <p:spPr bwMode="auto">
            <a:xfrm>
              <a:off x="-41" y="-60"/>
              <a:ext cx="874" cy="295"/>
            </a:xfrm>
            <a:custGeom>
              <a:avLst/>
              <a:gdLst>
                <a:gd name="T0" fmla="+- 0 643 -41"/>
                <a:gd name="T1" fmla="*/ T0 w 874"/>
                <a:gd name="T2" fmla="+- 0 0 -60"/>
                <a:gd name="T3" fmla="*/ 0 h 295"/>
                <a:gd name="T4" fmla="+- 0 643 -41"/>
                <a:gd name="T5" fmla="*/ T4 w 874"/>
                <a:gd name="T6" fmla="+- 0 -16 -60"/>
                <a:gd name="T7" fmla="*/ -16 h 295"/>
                <a:gd name="T8" fmla="+- 0 643 -41"/>
                <a:gd name="T9" fmla="*/ T8 w 874"/>
                <a:gd name="T10" fmla="+- 0 -17 -60"/>
                <a:gd name="T11" fmla="*/ -17 h 295"/>
                <a:gd name="T12" fmla="+- 0 647 -41"/>
                <a:gd name="T13" fmla="*/ T12 w 874"/>
                <a:gd name="T14" fmla="+- 0 -20 -60"/>
                <a:gd name="T15" fmla="*/ -20 h 295"/>
                <a:gd name="T16" fmla="+- 0 665 -41"/>
                <a:gd name="T17" fmla="*/ T16 w 874"/>
                <a:gd name="T18" fmla="+- 0 -20 -60"/>
                <a:gd name="T19" fmla="*/ -20 h 295"/>
                <a:gd name="T20" fmla="+- 0 665 -41"/>
                <a:gd name="T21" fmla="*/ T20 w 874"/>
                <a:gd name="T22" fmla="+- 0 -20 -60"/>
                <a:gd name="T23" fmla="*/ -20 h 295"/>
                <a:gd name="T24" fmla="+- 0 669 -41"/>
                <a:gd name="T25" fmla="*/ T24 w 874"/>
                <a:gd name="T26" fmla="+- 0 -16 -60"/>
                <a:gd name="T27" fmla="*/ -16 h 295"/>
                <a:gd name="T28" fmla="+- 0 669 -41"/>
                <a:gd name="T29" fmla="*/ T28 w 874"/>
                <a:gd name="T30" fmla="+- 0 0 -60"/>
                <a:gd name="T31" fmla="*/ 0 h 2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4" h="295">
                  <a:moveTo>
                    <a:pt x="684" y="60"/>
                  </a:moveTo>
                  <a:lnTo>
                    <a:pt x="684" y="44"/>
                  </a:lnTo>
                  <a:moveTo>
                    <a:pt x="684" y="43"/>
                  </a:moveTo>
                  <a:cubicBezTo>
                    <a:pt x="684" y="41"/>
                    <a:pt x="685" y="39"/>
                    <a:pt x="688" y="40"/>
                  </a:cubicBezTo>
                  <a:lnTo>
                    <a:pt x="706" y="40"/>
                  </a:lnTo>
                  <a:moveTo>
                    <a:pt x="706" y="40"/>
                  </a:moveTo>
                  <a:cubicBezTo>
                    <a:pt x="708" y="40"/>
                    <a:pt x="710" y="41"/>
                    <a:pt x="710" y="44"/>
                  </a:cubicBezTo>
                  <a:lnTo>
                    <a:pt x="710" y="60"/>
                  </a:lnTo>
                </a:path>
              </a:pathLst>
            </a:custGeom>
            <a:solidFill>
              <a:srgbClr val="FFFFFF"/>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5"/>
            <p:cNvSpPr>
              <a:spLocks noChangeArrowheads="1"/>
            </p:cNvSpPr>
            <p:nvPr/>
          </p:nvSpPr>
          <p:spPr bwMode="auto">
            <a:xfrm>
              <a:off x="656" y="-25"/>
              <a:ext cx="0" cy="5"/>
            </a:xfrm>
            <a:custGeom>
              <a:avLst/>
              <a:gdLst>
                <a:gd name="T0" fmla="*/ 5 h 5"/>
                <a:gd name="T1" fmla="*/ 0 h 5"/>
              </a:gdLst>
              <a:ahLst/>
              <a:cxnLst>
                <a:cxn ang="0">
                  <a:pos x="0" y="T0"/>
                </a:cxn>
                <a:cxn ang="0">
                  <a:pos x="0" y="T1"/>
                </a:cxn>
              </a:cxnLst>
              <a:rect l="0" t="0" r="r" b="b"/>
              <a:pathLst>
                <a:path h="5">
                  <a:moveTo>
                    <a:pt x="0" y="5"/>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94" descr="Final test with 2nd PCB&#10;Thu 20.08.20 - Mon 24.08.20"/>
            <p:cNvSpPr>
              <a:spLocks noChangeArrowheads="1"/>
            </p:cNvSpPr>
            <p:nvPr/>
          </p:nvSpPr>
          <p:spPr bwMode="auto">
            <a:xfrm>
              <a:off x="583" y="-59"/>
              <a:ext cx="14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Final test with 2nd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20.08.20 - Mon 24.08.20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22" name="Group 91"/>
            <p:cNvGrpSpPr>
              <a:grpSpLocks/>
            </p:cNvGrpSpPr>
            <p:nvPr/>
          </p:nvGrpSpPr>
          <p:grpSpPr bwMode="auto">
            <a:xfrm>
              <a:off x="44" y="130"/>
              <a:ext cx="18" cy="18"/>
              <a:chOff x="0" y="0"/>
              <a:chExt cx="100" cy="100"/>
            </a:xfrm>
          </p:grpSpPr>
          <p:sp>
            <p:nvSpPr>
              <p:cNvPr id="145" name="Freeform 93"/>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2"/>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3" name="Freeform 90"/>
            <p:cNvSpPr>
              <a:spLocks noChangeArrowheads="1"/>
            </p:cNvSpPr>
            <p:nvPr/>
          </p:nvSpPr>
          <p:spPr bwMode="auto">
            <a:xfrm>
              <a:off x="53"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89" descr="Kick-Off Meeting&#10;Wed 29.04.20"/>
            <p:cNvSpPr>
              <a:spLocks noChangeArrowheads="1"/>
            </p:cNvSpPr>
            <p:nvPr/>
          </p:nvSpPr>
          <p:spPr bwMode="auto">
            <a:xfrm>
              <a:off x="1" y="163"/>
              <a:ext cx="10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Kick-Off Meeting</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25" name="Group 86"/>
            <p:cNvGrpSpPr>
              <a:grpSpLocks/>
            </p:cNvGrpSpPr>
            <p:nvPr/>
          </p:nvGrpSpPr>
          <p:grpSpPr bwMode="auto">
            <a:xfrm>
              <a:off x="223" y="130"/>
              <a:ext cx="18" cy="18"/>
              <a:chOff x="0" y="0"/>
              <a:chExt cx="100" cy="100"/>
            </a:xfrm>
          </p:grpSpPr>
          <p:sp>
            <p:nvSpPr>
              <p:cNvPr id="143" name="Freeform 88"/>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7"/>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6" name="Freeform 85"/>
            <p:cNvSpPr>
              <a:spLocks noChangeArrowheads="1"/>
            </p:cNvSpPr>
            <p:nvPr/>
          </p:nvSpPr>
          <p:spPr bwMode="auto">
            <a:xfrm>
              <a:off x="232"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84" descr="Report of tests with 1st PCB&#10;Tue 02.06.20"/>
            <p:cNvSpPr>
              <a:spLocks noChangeArrowheads="1"/>
            </p:cNvSpPr>
            <p:nvPr/>
          </p:nvSpPr>
          <p:spPr bwMode="auto">
            <a:xfrm>
              <a:off x="162" y="163"/>
              <a:ext cx="141"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1st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Tue 02.06.20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28" name="Group 81"/>
            <p:cNvGrpSpPr>
              <a:grpSpLocks/>
            </p:cNvGrpSpPr>
            <p:nvPr/>
          </p:nvGrpSpPr>
          <p:grpSpPr bwMode="auto">
            <a:xfrm>
              <a:off x="344" y="130"/>
              <a:ext cx="18" cy="18"/>
              <a:chOff x="0" y="0"/>
              <a:chExt cx="100" cy="100"/>
            </a:xfrm>
          </p:grpSpPr>
          <p:sp>
            <p:nvSpPr>
              <p:cNvPr id="141" name="Freeform 83"/>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9" name="Freeform 80"/>
            <p:cNvSpPr>
              <a:spLocks noChangeArrowheads="1"/>
            </p:cNvSpPr>
            <p:nvPr/>
          </p:nvSpPr>
          <p:spPr bwMode="auto">
            <a:xfrm>
              <a:off x="353"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79" descr="Report of tests with EtherCAT comm/control features&#10;Thu 25.06.20"/>
            <p:cNvSpPr>
              <a:spLocks noChangeArrowheads="1"/>
            </p:cNvSpPr>
            <p:nvPr/>
          </p:nvSpPr>
          <p:spPr bwMode="auto">
            <a:xfrm>
              <a:off x="280" y="163"/>
              <a:ext cx="14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EtherCAT comm/control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25.06.20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31" name="Group 76"/>
            <p:cNvGrpSpPr>
              <a:grpSpLocks/>
            </p:cNvGrpSpPr>
            <p:nvPr/>
          </p:nvGrpSpPr>
          <p:grpSpPr bwMode="auto">
            <a:xfrm>
              <a:off x="523" y="130"/>
              <a:ext cx="18" cy="18"/>
              <a:chOff x="0" y="0"/>
              <a:chExt cx="100" cy="100"/>
            </a:xfrm>
          </p:grpSpPr>
          <p:sp>
            <p:nvSpPr>
              <p:cNvPr id="139" name="Freeform 78"/>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77"/>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2" name="Freeform 75"/>
            <p:cNvSpPr>
              <a:spLocks noChangeArrowheads="1"/>
            </p:cNvSpPr>
            <p:nvPr/>
          </p:nvSpPr>
          <p:spPr bwMode="auto">
            <a:xfrm>
              <a:off x="532"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74" descr="Report of tests with EtherCAT data features&#10;Wed 29.07.20"/>
            <p:cNvSpPr>
              <a:spLocks noChangeArrowheads="1"/>
            </p:cNvSpPr>
            <p:nvPr/>
          </p:nvSpPr>
          <p:spPr bwMode="auto">
            <a:xfrm>
              <a:off x="462" y="163"/>
              <a:ext cx="14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34" name="Group 71"/>
            <p:cNvGrpSpPr>
              <a:grpSpLocks/>
            </p:cNvGrpSpPr>
            <p:nvPr/>
          </p:nvGrpSpPr>
          <p:grpSpPr bwMode="auto">
            <a:xfrm>
              <a:off x="671" y="130"/>
              <a:ext cx="18" cy="18"/>
              <a:chOff x="0" y="0"/>
              <a:chExt cx="100" cy="100"/>
            </a:xfrm>
          </p:grpSpPr>
          <p:sp>
            <p:nvSpPr>
              <p:cNvPr id="137" name="Freeform 73"/>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2"/>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5" name="Freeform 70"/>
            <p:cNvSpPr>
              <a:spLocks noChangeArrowheads="1"/>
            </p:cNvSpPr>
            <p:nvPr/>
          </p:nvSpPr>
          <p:spPr bwMode="auto">
            <a:xfrm>
              <a:off x="680"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69" descr="Final presentation&#10;Wed 26.08.20"/>
            <p:cNvSpPr>
              <a:spLocks noChangeArrowheads="1"/>
            </p:cNvSpPr>
            <p:nvPr/>
          </p:nvSpPr>
          <p:spPr bwMode="auto">
            <a:xfrm>
              <a:off x="625" y="163"/>
              <a:ext cx="110"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Final presentation</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26.08.20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818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Benutzerdefiniert 1">
      <a:dk1>
        <a:srgbClr val="595959"/>
      </a:dk1>
      <a:lt1>
        <a:sysClr val="window" lastClr="FFFFFF"/>
      </a:lt1>
      <a:dk2>
        <a:srgbClr val="FFFFFF"/>
      </a:dk2>
      <a:lt2>
        <a:srgbClr val="FFFFFF"/>
      </a:lt2>
      <a:accent1>
        <a:srgbClr val="202B31"/>
      </a:accent1>
      <a:accent2>
        <a:srgbClr val="D92949"/>
      </a:accent2>
      <a:accent3>
        <a:srgbClr val="0B3D92"/>
      </a:accent3>
      <a:accent4>
        <a:srgbClr val="EFEFEF"/>
      </a:accent4>
      <a:accent5>
        <a:srgbClr val="777777"/>
      </a:accent5>
      <a:accent6>
        <a:srgbClr val="AAAAAA"/>
      </a:accent6>
      <a:hlink>
        <a:srgbClr val="0000FF"/>
      </a:hlink>
      <a:folHlink>
        <a:srgbClr val="800080"/>
      </a:folHlink>
    </a:clrScheme>
    <a:fontScheme name="HRG">
      <a:majorFont>
        <a:latin typeface="Bahnschrift SemiBold"/>
        <a:ea typeface=""/>
        <a:cs typeface=""/>
      </a:majorFont>
      <a:minorFont>
        <a:latin typeface="Bahnschrift Light Semi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79781BDD-11C8-46C6-80E0-9AA481D7E262}" vid="{926F0565-047C-410D-9A62-EED262E77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2020-01-28-HRG_PPP_Template</Template>
  <TotalTime>511</TotalTime>
  <Words>1096</Words>
  <Application>Microsoft Office PowerPoint</Application>
  <PresentationFormat>Widescreen</PresentationFormat>
  <Paragraphs>162</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Light SemiCondensed</vt:lpstr>
      <vt:lpstr>Bahnschrift SemiBold</vt:lpstr>
      <vt:lpstr>Calibri</vt:lpstr>
      <vt:lpstr>Calibri Light</vt:lpstr>
      <vt:lpstr>Segoe UI</vt:lpstr>
      <vt:lpstr>Larissa</vt:lpstr>
      <vt:lpstr>Development of an Embedded Communication Hub for the Acquisition of Sensor Data in a Robotic System</vt:lpstr>
      <vt:lpstr>Contents</vt:lpstr>
      <vt:lpstr>Background</vt:lpstr>
      <vt:lpstr>Real-Time Ethernet Networks</vt:lpstr>
      <vt:lpstr>Main goal</vt:lpstr>
      <vt:lpstr>Specific goals</vt:lpstr>
      <vt:lpstr>Solution proposal</vt:lpstr>
      <vt:lpstr>Timetable</vt:lpstr>
      <vt:lpstr>Timeline</vt:lpstr>
      <vt:lpstr>Dankeschön für Ihre Aufmerksamkeit!</vt:lpstr>
      <vt:lpstr>Extra information</vt:lpstr>
      <vt:lpstr>Main topics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JC</cp:lastModifiedBy>
  <cp:revision>31</cp:revision>
  <dcterms:created xsi:type="dcterms:W3CDTF">2020-04-15T13:04:02Z</dcterms:created>
  <dcterms:modified xsi:type="dcterms:W3CDTF">2020-04-22T12:21:07Z</dcterms:modified>
</cp:coreProperties>
</file>