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905" y="-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2B442-C5F9-4F32-BB71-84EDE4663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Ecualizador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E5E4CB-77B9-414F-A57D-0825515A0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Curso: Sistemas digitales para las comunicaciones</a:t>
            </a:r>
          </a:p>
          <a:p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9B37E3-82EE-B72A-BD31-D52E110BBAD2}"/>
              </a:ext>
            </a:extLst>
          </p:cNvPr>
          <p:cNvSpPr txBox="1"/>
          <p:nvPr/>
        </p:nvSpPr>
        <p:spPr>
          <a:xfrm>
            <a:off x="2529417" y="4511634"/>
            <a:ext cx="6100232" cy="369332"/>
          </a:xfrm>
          <a:prstGeom prst="rect">
            <a:avLst/>
          </a:prstGeom>
        </p:spPr>
        <p:txBody>
          <a:bodyPr vert="horz" lIns="91440" tIns="91440" rIns="91440" bIns="91440" rtlCol="0">
            <a:normAutofit fontScale="77500" lnSpcReduction="20000"/>
          </a:bodyPr>
          <a:lstStyle>
            <a:lvl1pPr indent="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b="0" cap="all" baseline="0">
                <a:effectLst/>
              </a:defRPr>
            </a:lvl1pPr>
            <a:lvl2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cap="none" baseline="0">
                <a:effectLst/>
              </a:defRPr>
            </a:lvl2pPr>
            <a:lvl3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>
                <a:effectLst/>
              </a:defRPr>
            </a:lvl3pPr>
            <a:lvl4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cap="none" baseline="0">
                <a:effectLst/>
              </a:defRPr>
            </a:lvl4pPr>
            <a:lvl5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>
                <a:effectLst/>
              </a:defRPr>
            </a:lvl5pPr>
            <a:lvl6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>
                <a:effectLst/>
              </a:defRPr>
            </a:lvl6pPr>
            <a:lvl7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>
                <a:effectLst/>
              </a:defRPr>
            </a:lvl7pPr>
            <a:lvl8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aseline="0">
                <a:effectLst/>
              </a:defRPr>
            </a:lvl8pPr>
            <a:lvl9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aseline="0">
                <a:effectLst/>
              </a:defRPr>
            </a:lvl9pPr>
          </a:lstStyle>
          <a:p>
            <a:r>
              <a:rPr lang="es-PE" b="1" dirty="0"/>
              <a:t>Alumno: Carlos Herrera</a:t>
            </a:r>
          </a:p>
        </p:txBody>
      </p:sp>
    </p:spTree>
    <p:extLst>
      <p:ext uri="{BB962C8B-B14F-4D97-AF65-F5344CB8AC3E}">
        <p14:creationId xmlns:p14="http://schemas.microsoft.com/office/powerpoint/2010/main" val="52776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272E0-693A-DDCB-8376-9FD39E86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Ecualizador digital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67617-A39B-9032-7F1C-1A75D8C2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Tiene como objetivo corregir las distorsiones introducidas por el canal de comunicación.</a:t>
            </a:r>
          </a:p>
          <a:p>
            <a:r>
              <a:rPr lang="es-PE" dirty="0"/>
              <a:t>Existen varios tipos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0C1C10-34A3-D7E3-B3CB-BA1114FAFF6D}"/>
              </a:ext>
            </a:extLst>
          </p:cNvPr>
          <p:cNvSpPr txBox="1"/>
          <p:nvPr/>
        </p:nvSpPr>
        <p:spPr>
          <a:xfrm>
            <a:off x="664633" y="3646356"/>
            <a:ext cx="320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b="1" dirty="0"/>
              <a:t>Ecualizador lineal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880A0C-2FEB-029B-7CC1-DA995DF8FDD3}"/>
              </a:ext>
            </a:extLst>
          </p:cNvPr>
          <p:cNvSpPr txBox="1"/>
          <p:nvPr/>
        </p:nvSpPr>
        <p:spPr>
          <a:xfrm>
            <a:off x="4212166" y="3646356"/>
            <a:ext cx="320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b="1" dirty="0"/>
              <a:t>Ecualizador de retroalimentación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406588-919F-7284-5BB5-B244038A257D}"/>
              </a:ext>
            </a:extLst>
          </p:cNvPr>
          <p:cNvSpPr txBox="1"/>
          <p:nvPr/>
        </p:nvSpPr>
        <p:spPr>
          <a:xfrm>
            <a:off x="7854454" y="3646356"/>
            <a:ext cx="320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b="1" dirty="0"/>
              <a:t>Ecualizador ciego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4DB115-4F17-00BC-F71B-A1DA03F68D75}"/>
              </a:ext>
            </a:extLst>
          </p:cNvPr>
          <p:cNvSpPr txBox="1"/>
          <p:nvPr/>
        </p:nvSpPr>
        <p:spPr>
          <a:xfrm>
            <a:off x="7892554" y="4590390"/>
            <a:ext cx="320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b="1" dirty="0"/>
              <a:t>Ecualizador BCJR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F10E54F-4F5D-53C0-AC07-6669CE1927EE}"/>
              </a:ext>
            </a:extLst>
          </p:cNvPr>
          <p:cNvSpPr txBox="1"/>
          <p:nvPr/>
        </p:nvSpPr>
        <p:spPr>
          <a:xfrm>
            <a:off x="4257123" y="4590390"/>
            <a:ext cx="320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b="1" dirty="0"/>
              <a:t>Ecualizador </a:t>
            </a:r>
            <a:r>
              <a:rPr lang="es-PE" b="1" dirty="0" err="1"/>
              <a:t>Viterbi</a:t>
            </a:r>
            <a:endParaRPr lang="es-PE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E448925-2E3E-84FA-DA7F-833F2B38C7FE}"/>
              </a:ext>
            </a:extLst>
          </p:cNvPr>
          <p:cNvSpPr txBox="1"/>
          <p:nvPr/>
        </p:nvSpPr>
        <p:spPr>
          <a:xfrm>
            <a:off x="621692" y="4590390"/>
            <a:ext cx="320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b="1" dirty="0"/>
              <a:t>Ecualizador adaptativo</a:t>
            </a:r>
          </a:p>
        </p:txBody>
      </p:sp>
    </p:spTree>
    <p:extLst>
      <p:ext uri="{BB962C8B-B14F-4D97-AF65-F5344CB8AC3E}">
        <p14:creationId xmlns:p14="http://schemas.microsoft.com/office/powerpoint/2010/main" val="94424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FCFDEF6-8A43-6ADA-34E6-25D6EC6DFFDA}"/>
              </a:ext>
            </a:extLst>
          </p:cNvPr>
          <p:cNvSpPr/>
          <p:nvPr/>
        </p:nvSpPr>
        <p:spPr>
          <a:xfrm>
            <a:off x="4948766" y="2113544"/>
            <a:ext cx="5880099" cy="3369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E272E0-693A-DDCB-8376-9FD39E86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Formula Ecualizador Lineal Zero-</a:t>
            </a:r>
            <a:r>
              <a:rPr lang="es-PE" dirty="0" err="1"/>
              <a:t>Forcing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38831F-2D8D-FC0F-852D-3FC064CCE5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6632" y="2113544"/>
            <a:ext cx="5680868" cy="3369734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61F7A9C-AD06-207B-C525-DB90ED1E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3350571" cy="3450613"/>
          </a:xfrm>
        </p:spPr>
        <p:txBody>
          <a:bodyPr/>
          <a:lstStyle/>
          <a:p>
            <a:r>
              <a:rPr lang="es-PE" dirty="0"/>
              <a:t>Se busca tener una respuesta plana utilizando el filtro con respecto al canal.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2EE5734-02E8-3F32-0E00-CA6236507791}"/>
                  </a:ext>
                </a:extLst>
              </p:cNvPr>
              <p:cNvSpPr txBox="1"/>
              <p:nvPr/>
            </p:nvSpPr>
            <p:spPr>
              <a:xfrm>
                <a:off x="1727200" y="3888316"/>
                <a:ext cx="1395767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2EE5734-02E8-3F32-0E00-CA6236507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0" y="3888316"/>
                <a:ext cx="1395767" cy="569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58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272E0-693A-DDCB-8376-9FD39E86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67617-A39B-9032-7F1C-1A75D8C2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No es posible obtener una respuesta inversa finita, ya que, al ser la respuesta finita en el tiempo, por el teorema de Fourier la inversa será infinita.</a:t>
            </a:r>
          </a:p>
          <a:p>
            <a:r>
              <a:rPr lang="es-PE" dirty="0"/>
              <a:t>Se debe realizar un </a:t>
            </a:r>
            <a:r>
              <a:rPr lang="es-PE" dirty="0" err="1"/>
              <a:t>zeropadding</a:t>
            </a:r>
            <a:r>
              <a:rPr lang="es-PE" dirty="0"/>
              <a:t> para poder hacer los cálculos</a:t>
            </a:r>
          </a:p>
          <a:p>
            <a:r>
              <a:rPr lang="es-PE" dirty="0"/>
              <a:t>También se debe acotar el rango de frecuencia de trabajo a fin de que se obtenga el número de coeficientes necesarios para el filtro FIR nuevo (inverso aproximado).</a:t>
            </a:r>
          </a:p>
          <a:p>
            <a:r>
              <a:rPr lang="es-PE" dirty="0"/>
              <a:t>Complejidad elevada al utilizar filtros IIR.</a:t>
            </a:r>
          </a:p>
        </p:txBody>
      </p:sp>
    </p:spTree>
    <p:extLst>
      <p:ext uri="{BB962C8B-B14F-4D97-AF65-F5344CB8AC3E}">
        <p14:creationId xmlns:p14="http://schemas.microsoft.com/office/powerpoint/2010/main" val="24363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272E0-693A-DDCB-8376-9FD39E86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67617-A39B-9032-7F1C-1A75D8C2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EFEFE0F-BC4B-DA3A-1D77-89214EA59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08" r="7900" b="56763"/>
          <a:stretch/>
        </p:blipFill>
        <p:spPr>
          <a:xfrm>
            <a:off x="3856337" y="4129570"/>
            <a:ext cx="4538593" cy="1456969"/>
          </a:xfrm>
          <a:prstGeom prst="rect">
            <a:avLst/>
          </a:prstGeom>
        </p:spPr>
      </p:pic>
      <p:sp>
        <p:nvSpPr>
          <p:cNvPr id="7" name="Bocadillo: rectángulo 6">
            <a:extLst>
              <a:ext uri="{FF2B5EF4-FFF2-40B4-BE49-F238E27FC236}">
                <a16:creationId xmlns:a16="http://schemas.microsoft.com/office/drawing/2014/main" id="{9A0DD1D7-A494-D10E-B6FE-B7EB1AF9A7EA}"/>
              </a:ext>
            </a:extLst>
          </p:cNvPr>
          <p:cNvSpPr/>
          <p:nvPr/>
        </p:nvSpPr>
        <p:spPr>
          <a:xfrm>
            <a:off x="380540" y="2089546"/>
            <a:ext cx="5270960" cy="1599758"/>
          </a:xfrm>
          <a:prstGeom prst="wedgeRectCallout">
            <a:avLst>
              <a:gd name="adj1" fmla="val 37897"/>
              <a:gd name="adj2" fmla="val 92707"/>
            </a:avLst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148A41-4E0F-F8BA-6B3D-CA0832722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67"/>
          <a:stretch/>
        </p:blipFill>
        <p:spPr>
          <a:xfrm>
            <a:off x="359655" y="2089546"/>
            <a:ext cx="5312730" cy="15997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3EB10CB-9ED6-55DE-DA99-2D944E7E7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22" y="4227110"/>
            <a:ext cx="1307108" cy="1022782"/>
          </a:xfrm>
          <a:prstGeom prst="rect">
            <a:avLst/>
          </a:prstGeom>
        </p:spPr>
      </p:pic>
      <p:sp>
        <p:nvSpPr>
          <p:cNvPr id="10" name="Bocadillo: rectángulo con esquinas redondeadas 9">
            <a:extLst>
              <a:ext uri="{FF2B5EF4-FFF2-40B4-BE49-F238E27FC236}">
                <a16:creationId xmlns:a16="http://schemas.microsoft.com/office/drawing/2014/main" id="{BD3007D7-33A0-3154-076C-7925915724F7}"/>
              </a:ext>
            </a:extLst>
          </p:cNvPr>
          <p:cNvSpPr/>
          <p:nvPr/>
        </p:nvSpPr>
        <p:spPr>
          <a:xfrm>
            <a:off x="5071533" y="2929467"/>
            <a:ext cx="600852" cy="347133"/>
          </a:xfrm>
          <a:prstGeom prst="wedgeRoundRectCallout">
            <a:avLst>
              <a:gd name="adj1" fmla="val -165267"/>
              <a:gd name="adj2" fmla="val -103354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483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A7329B6-09B7-02AE-155F-068C52BC8380}"/>
              </a:ext>
            </a:extLst>
          </p:cNvPr>
          <p:cNvSpPr txBox="1"/>
          <p:nvPr/>
        </p:nvSpPr>
        <p:spPr>
          <a:xfrm>
            <a:off x="3484032" y="1691494"/>
            <a:ext cx="2328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Zero </a:t>
            </a:r>
            <a:r>
              <a:rPr lang="es-PE" b="1" dirty="0" err="1">
                <a:solidFill>
                  <a:srgbClr val="FF0000"/>
                </a:solidFill>
              </a:rPr>
              <a:t>padding</a:t>
            </a:r>
            <a:endParaRPr lang="es-PE" b="1" dirty="0">
              <a:solidFill>
                <a:srgbClr val="FF0000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BF8F63B-E337-997A-21DC-9263AC6CD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379" y="4264379"/>
            <a:ext cx="1818850" cy="964254"/>
          </a:xfrm>
          <a:prstGeom prst="rect">
            <a:avLst/>
          </a:prstGeom>
        </p:spPr>
      </p:pic>
      <p:sp>
        <p:nvSpPr>
          <p:cNvPr id="15" name="Bocadillo: rectángulo con esquinas redondeadas 14">
            <a:extLst>
              <a:ext uri="{FF2B5EF4-FFF2-40B4-BE49-F238E27FC236}">
                <a16:creationId xmlns:a16="http://schemas.microsoft.com/office/drawing/2014/main" id="{08A108D4-569B-F14B-E83D-20406721098F}"/>
              </a:ext>
            </a:extLst>
          </p:cNvPr>
          <p:cNvSpPr/>
          <p:nvPr/>
        </p:nvSpPr>
        <p:spPr>
          <a:xfrm>
            <a:off x="2662767" y="5269891"/>
            <a:ext cx="779889" cy="347133"/>
          </a:xfrm>
          <a:prstGeom prst="wedgeRoundRectCallout">
            <a:avLst>
              <a:gd name="adj1" fmla="val -49720"/>
              <a:gd name="adj2" fmla="val -28963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71198DE-998B-545C-969F-CFF95EB510DE}"/>
              </a:ext>
            </a:extLst>
          </p:cNvPr>
          <p:cNvSpPr txBox="1"/>
          <p:nvPr/>
        </p:nvSpPr>
        <p:spPr>
          <a:xfrm>
            <a:off x="2383367" y="5269891"/>
            <a:ext cx="120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dirty="0"/>
              <a:t>+483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EC2933F9-C9CE-A768-90CF-6E1F976F80D7}"/>
              </a:ext>
            </a:extLst>
          </p:cNvPr>
          <p:cNvSpPr/>
          <p:nvPr/>
        </p:nvSpPr>
        <p:spPr>
          <a:xfrm>
            <a:off x="1632313" y="4663422"/>
            <a:ext cx="247512" cy="150157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B39BFE2-B684-6033-6EBA-F69EBF57F157}"/>
              </a:ext>
            </a:extLst>
          </p:cNvPr>
          <p:cNvSpPr txBox="1"/>
          <p:nvPr/>
        </p:nvSpPr>
        <p:spPr>
          <a:xfrm>
            <a:off x="7600836" y="1717769"/>
            <a:ext cx="42735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>
                <a:effectLst/>
                <a:latin typeface="Consolas" panose="020B0609020204030204" pitchFamily="49" charset="0"/>
              </a:rPr>
              <a:t>Moore-Penrose Pseudo inverse</a:t>
            </a:r>
            <a:br>
              <a:rPr lang="es-PE" b="0" dirty="0">
                <a:effectLst/>
                <a:latin typeface="Consolas" panose="020B0609020204030204" pitchFamily="49" charset="0"/>
              </a:rPr>
            </a:br>
            <a:r>
              <a:rPr lang="es-MX" dirty="0">
                <a:latin typeface="Consolas" panose="020B0609020204030204" pitchFamily="49" charset="0"/>
              </a:rPr>
              <a:t>Calcule la inversa generalizada de una matriz utilizando su descomposición en valores singulares (SVD) e incluyendo todos los valores singulares grandes.</a:t>
            </a:r>
            <a:endParaRPr lang="es-PE" dirty="0">
              <a:latin typeface="Consolas" panose="020B0609020204030204" pitchFamily="49" charset="0"/>
            </a:endParaRPr>
          </a:p>
        </p:txBody>
      </p:sp>
      <p:sp>
        <p:nvSpPr>
          <p:cNvPr id="21" name="Bocadillo: rectángulo con esquinas redondeadas 20">
            <a:extLst>
              <a:ext uri="{FF2B5EF4-FFF2-40B4-BE49-F238E27FC236}">
                <a16:creationId xmlns:a16="http://schemas.microsoft.com/office/drawing/2014/main" id="{BA1CB63B-9EAC-EDB4-3A19-60D974F83BD3}"/>
              </a:ext>
            </a:extLst>
          </p:cNvPr>
          <p:cNvSpPr/>
          <p:nvPr/>
        </p:nvSpPr>
        <p:spPr>
          <a:xfrm>
            <a:off x="7332133" y="1691493"/>
            <a:ext cx="4406392" cy="2139673"/>
          </a:xfrm>
          <a:prstGeom prst="wedgeRoundRectCallout">
            <a:avLst>
              <a:gd name="adj1" fmla="val -49558"/>
              <a:gd name="adj2" fmla="val 71565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295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272E0-693A-DDCB-8376-9FD39E86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67617-A39B-9032-7F1C-1A75D8C2E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3994039" cy="3450613"/>
          </a:xfrm>
        </p:spPr>
        <p:txBody>
          <a:bodyPr>
            <a:normAutofit fontScale="92500" lnSpcReduction="20000"/>
          </a:bodyPr>
          <a:lstStyle/>
          <a:p>
            <a:r>
              <a:rPr lang="es-PE" dirty="0"/>
              <a:t>Con una frecuencia de muestreo de 16MHz se calcula los valores de los pesos de la inversa del modelo del canal.</a:t>
            </a:r>
          </a:p>
          <a:p>
            <a:r>
              <a:rPr lang="es-PE" dirty="0"/>
              <a:t>La inversa no contempla el ruido, es decir, el ruido del canal es 0.</a:t>
            </a:r>
          </a:p>
          <a:p>
            <a:r>
              <a:rPr lang="es-PE" dirty="0"/>
              <a:t>El canal está modelado en azul, mientras la inversa en rojo</a:t>
            </a:r>
          </a:p>
          <a:p>
            <a:r>
              <a:rPr lang="es-PE" dirty="0"/>
              <a:t>Se genera un archivo con los coeficientes </a:t>
            </a:r>
            <a:r>
              <a:rPr lang="es-PE" b="1" dirty="0"/>
              <a:t>coeff.txt</a:t>
            </a:r>
          </a:p>
          <a:p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DAD5C7-7308-4AAF-A0C7-4E0512847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2" t="10965" r="8818" b="8760"/>
          <a:stretch/>
        </p:blipFill>
        <p:spPr>
          <a:xfrm>
            <a:off x="5858935" y="2087801"/>
            <a:ext cx="5651498" cy="291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1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272E0-693A-DDCB-8376-9FD39E86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Bloques</a:t>
            </a:r>
          </a:p>
        </p:txBody>
      </p:sp>
      <p:pic>
        <p:nvPicPr>
          <p:cNvPr id="5" name="Marcador de contenido 4" descr="Diagrama, Esquemático&#10;&#10;Descripción generada automáticamente">
            <a:extLst>
              <a:ext uri="{FF2B5EF4-FFF2-40B4-BE49-F238E27FC236}">
                <a16:creationId xmlns:a16="http://schemas.microsoft.com/office/drawing/2014/main" id="{D4A7C57F-6B53-3E14-2CB4-2698B2152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265" t="706" r="1094" b="38137"/>
          <a:stretch/>
        </p:blipFill>
        <p:spPr>
          <a:xfrm>
            <a:off x="536754" y="2227608"/>
            <a:ext cx="7451546" cy="3796240"/>
          </a:xfr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D3BB0B8-978B-422F-9953-AF4E524881EA}"/>
              </a:ext>
            </a:extLst>
          </p:cNvPr>
          <p:cNvSpPr/>
          <p:nvPr/>
        </p:nvSpPr>
        <p:spPr>
          <a:xfrm>
            <a:off x="9296400" y="3246966"/>
            <a:ext cx="1642533" cy="1642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F590D5F-676E-6A8D-5400-EA39271428C1}"/>
              </a:ext>
            </a:extLst>
          </p:cNvPr>
          <p:cNvSpPr/>
          <p:nvPr/>
        </p:nvSpPr>
        <p:spPr>
          <a:xfrm>
            <a:off x="9296400" y="2434166"/>
            <a:ext cx="1642533" cy="3344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u_fir</a:t>
            </a:r>
            <a:r>
              <a:rPr lang="es-PE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s-PE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equalizer</a:t>
            </a:r>
            <a:endParaRPr lang="es-PE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35E25D0-E9D4-F1F3-8C8F-E39039225B9F}"/>
              </a:ext>
            </a:extLst>
          </p:cNvPr>
          <p:cNvSpPr/>
          <p:nvPr/>
        </p:nvSpPr>
        <p:spPr>
          <a:xfrm>
            <a:off x="9296399" y="2768599"/>
            <a:ext cx="1642533" cy="4783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COEFFS = {…}</a:t>
            </a:r>
          </a:p>
          <a:p>
            <a:r>
              <a:rPr lang="es-PE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N_COEFFS = 70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616B3DF-1A5E-DA97-7C0D-99D85A4A5389}"/>
              </a:ext>
            </a:extLst>
          </p:cNvPr>
          <p:cNvCxnSpPr>
            <a:cxnSpLocks/>
          </p:cNvCxnSpPr>
          <p:nvPr/>
        </p:nvCxnSpPr>
        <p:spPr>
          <a:xfrm>
            <a:off x="4591050" y="2706157"/>
            <a:ext cx="0" cy="268975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8B3EFFC-5BD3-FC09-8FF1-84176F367168}"/>
              </a:ext>
            </a:extLst>
          </p:cNvPr>
          <p:cNvSpPr txBox="1"/>
          <p:nvPr/>
        </p:nvSpPr>
        <p:spPr>
          <a:xfrm>
            <a:off x="8321671" y="3314291"/>
            <a:ext cx="8763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PE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sample0_s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7B758C5-2E24-029B-CE98-D8F544A4E780}"/>
              </a:ext>
            </a:extLst>
          </p:cNvPr>
          <p:cNvCxnSpPr>
            <a:cxnSpLocks/>
          </p:cNvCxnSpPr>
          <p:nvPr/>
        </p:nvCxnSpPr>
        <p:spPr>
          <a:xfrm>
            <a:off x="9159870" y="3445096"/>
            <a:ext cx="5503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7516F43-016A-3D04-B5F9-3395E0FE5507}"/>
              </a:ext>
            </a:extLst>
          </p:cNvPr>
          <p:cNvSpPr txBox="1"/>
          <p:nvPr/>
        </p:nvSpPr>
        <p:spPr>
          <a:xfrm>
            <a:off x="8321671" y="3517920"/>
            <a:ext cx="8763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PE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bit0_s</a:t>
            </a:r>
            <a:endParaRPr lang="es-PE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89B89F6-00C2-40BF-C8E1-2638EB975334}"/>
              </a:ext>
            </a:extLst>
          </p:cNvPr>
          <p:cNvCxnSpPr>
            <a:cxnSpLocks/>
          </p:cNvCxnSpPr>
          <p:nvPr/>
        </p:nvCxnSpPr>
        <p:spPr>
          <a:xfrm>
            <a:off x="9147171" y="3859524"/>
            <a:ext cx="5630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5581216-422B-E6EA-468E-F1F0ABCDFDF3}"/>
              </a:ext>
            </a:extLst>
          </p:cNvPr>
          <p:cNvCxnSpPr>
            <a:cxnSpLocks/>
          </p:cNvCxnSpPr>
          <p:nvPr/>
        </p:nvCxnSpPr>
        <p:spPr>
          <a:xfrm>
            <a:off x="9147171" y="3648725"/>
            <a:ext cx="5630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C09B94E-93A0-9844-BE82-86AF3765AF3A}"/>
              </a:ext>
            </a:extLst>
          </p:cNvPr>
          <p:cNvSpPr txBox="1"/>
          <p:nvPr/>
        </p:nvSpPr>
        <p:spPr>
          <a:xfrm>
            <a:off x="8324666" y="3728719"/>
            <a:ext cx="8763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PE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new_bit0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07A0434-EA16-09FA-AE9B-D3CFE7CE400A}"/>
              </a:ext>
            </a:extLst>
          </p:cNvPr>
          <p:cNvCxnSpPr>
            <a:cxnSpLocks/>
          </p:cNvCxnSpPr>
          <p:nvPr/>
        </p:nvCxnSpPr>
        <p:spPr>
          <a:xfrm flipV="1">
            <a:off x="9798046" y="4730469"/>
            <a:ext cx="0" cy="285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B124CB4-D355-4250-A867-30CFD7559B25}"/>
              </a:ext>
            </a:extLst>
          </p:cNvPr>
          <p:cNvSpPr txBox="1"/>
          <p:nvPr/>
        </p:nvSpPr>
        <p:spPr>
          <a:xfrm>
            <a:off x="9203011" y="4985111"/>
            <a:ext cx="1014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PE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signal_det_s</a:t>
            </a:r>
            <a:endParaRPr lang="es-PE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120DA53-D2A3-6010-00C1-9F4E1D1A1692}"/>
              </a:ext>
            </a:extLst>
          </p:cNvPr>
          <p:cNvSpPr txBox="1"/>
          <p:nvPr/>
        </p:nvSpPr>
        <p:spPr>
          <a:xfrm>
            <a:off x="10982321" y="3314291"/>
            <a:ext cx="8763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sample0_s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0F63D6A-2A52-AC47-EC53-F1EB07F5EC0E}"/>
              </a:ext>
            </a:extLst>
          </p:cNvPr>
          <p:cNvCxnSpPr>
            <a:cxnSpLocks/>
          </p:cNvCxnSpPr>
          <p:nvPr/>
        </p:nvCxnSpPr>
        <p:spPr>
          <a:xfrm>
            <a:off x="10512418" y="3445096"/>
            <a:ext cx="5064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4EAA344-846C-53E7-8B06-CD5F7D537DDE}"/>
              </a:ext>
            </a:extLst>
          </p:cNvPr>
          <p:cNvSpPr txBox="1"/>
          <p:nvPr/>
        </p:nvSpPr>
        <p:spPr>
          <a:xfrm>
            <a:off x="10982321" y="3517920"/>
            <a:ext cx="8763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bit0_s</a:t>
            </a:r>
            <a:endParaRPr lang="es-PE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01A0CAF-91CC-E821-0A47-9E39361371E4}"/>
              </a:ext>
            </a:extLst>
          </p:cNvPr>
          <p:cNvCxnSpPr>
            <a:cxnSpLocks/>
          </p:cNvCxnSpPr>
          <p:nvPr/>
        </p:nvCxnSpPr>
        <p:spPr>
          <a:xfrm>
            <a:off x="10525117" y="3859524"/>
            <a:ext cx="4937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475647-65D2-FE51-26E0-A6C8F6C9F437}"/>
              </a:ext>
            </a:extLst>
          </p:cNvPr>
          <p:cNvCxnSpPr>
            <a:cxnSpLocks/>
          </p:cNvCxnSpPr>
          <p:nvPr/>
        </p:nvCxnSpPr>
        <p:spPr>
          <a:xfrm>
            <a:off x="10525117" y="3648725"/>
            <a:ext cx="4937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4DFB04B-ED60-EE9C-12D3-9CABC7A8D995}"/>
              </a:ext>
            </a:extLst>
          </p:cNvPr>
          <p:cNvSpPr txBox="1"/>
          <p:nvPr/>
        </p:nvSpPr>
        <p:spPr>
          <a:xfrm>
            <a:off x="11034365" y="3728719"/>
            <a:ext cx="8763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new_bit0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7A319C0-00FF-FF4F-C0C9-BBBB9F00F62B}"/>
              </a:ext>
            </a:extLst>
          </p:cNvPr>
          <p:cNvCxnSpPr>
            <a:cxnSpLocks/>
          </p:cNvCxnSpPr>
          <p:nvPr/>
        </p:nvCxnSpPr>
        <p:spPr>
          <a:xfrm>
            <a:off x="10488617" y="4496873"/>
            <a:ext cx="5302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1BC8A8C-11D7-C309-B9B2-7703F5F64DD5}"/>
              </a:ext>
            </a:extLst>
          </p:cNvPr>
          <p:cNvSpPr txBox="1"/>
          <p:nvPr/>
        </p:nvSpPr>
        <p:spPr>
          <a:xfrm>
            <a:off x="10844220" y="4366068"/>
            <a:ext cx="1014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PE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signal_det_s</a:t>
            </a:r>
            <a:endParaRPr lang="es-PE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4591CE7-F367-50FA-B986-DD28187DE861}"/>
              </a:ext>
            </a:extLst>
          </p:cNvPr>
          <p:cNvSpPr/>
          <p:nvPr/>
        </p:nvSpPr>
        <p:spPr>
          <a:xfrm>
            <a:off x="9710213" y="3371601"/>
            <a:ext cx="814904" cy="13588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717F484-AE5F-7B24-7D52-AC6D2C379C39}"/>
              </a:ext>
            </a:extLst>
          </p:cNvPr>
          <p:cNvSpPr txBox="1"/>
          <p:nvPr/>
        </p:nvSpPr>
        <p:spPr>
          <a:xfrm>
            <a:off x="9710212" y="3993187"/>
            <a:ext cx="1014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clk_i</a:t>
            </a:r>
            <a:endParaRPr lang="es-PE" sz="105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B2E4FB4-C34D-1D9A-9CBC-521E77B11153}"/>
              </a:ext>
            </a:extLst>
          </p:cNvPr>
          <p:cNvSpPr txBox="1"/>
          <p:nvPr/>
        </p:nvSpPr>
        <p:spPr>
          <a:xfrm>
            <a:off x="9710212" y="4178327"/>
            <a:ext cx="1014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en_i</a:t>
            </a:r>
            <a:endParaRPr lang="es-PE" sz="105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EAD080C-A4AC-873F-24C2-430FC94AC192}"/>
              </a:ext>
            </a:extLst>
          </p:cNvPr>
          <p:cNvSpPr txBox="1"/>
          <p:nvPr/>
        </p:nvSpPr>
        <p:spPr>
          <a:xfrm>
            <a:off x="9710212" y="4376930"/>
            <a:ext cx="1014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srst_i</a:t>
            </a:r>
            <a:endParaRPr lang="es-PE" sz="105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6A6A12EC-8EDB-3E70-A959-71A2539091F8}"/>
              </a:ext>
            </a:extLst>
          </p:cNvPr>
          <p:cNvSpPr/>
          <p:nvPr/>
        </p:nvSpPr>
        <p:spPr>
          <a:xfrm rot="5400000">
            <a:off x="9665747" y="4087697"/>
            <a:ext cx="180975" cy="83623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557DDC3-EBDD-71DC-9867-1932B959D765}"/>
              </a:ext>
            </a:extLst>
          </p:cNvPr>
          <p:cNvCxnSpPr>
            <a:cxnSpLocks/>
          </p:cNvCxnSpPr>
          <p:nvPr/>
        </p:nvCxnSpPr>
        <p:spPr>
          <a:xfrm>
            <a:off x="9031285" y="4334948"/>
            <a:ext cx="5302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648FEAE-03D9-F757-BAC0-9FDAD64CB702}"/>
              </a:ext>
            </a:extLst>
          </p:cNvPr>
          <p:cNvCxnSpPr>
            <a:cxnSpLocks/>
          </p:cNvCxnSpPr>
          <p:nvPr/>
        </p:nvCxnSpPr>
        <p:spPr>
          <a:xfrm>
            <a:off x="9031285" y="4550848"/>
            <a:ext cx="5302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41301DE7-1B9A-69B8-04A3-852B5BF164A0}"/>
              </a:ext>
            </a:extLst>
          </p:cNvPr>
          <p:cNvCxnSpPr/>
          <p:nvPr/>
        </p:nvCxnSpPr>
        <p:spPr>
          <a:xfrm flipH="1">
            <a:off x="9296399" y="4334948"/>
            <a:ext cx="495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DD45B0F0-642C-97F3-9D2E-B0C3DA644982}"/>
              </a:ext>
            </a:extLst>
          </p:cNvPr>
          <p:cNvCxnSpPr/>
          <p:nvPr/>
        </p:nvCxnSpPr>
        <p:spPr>
          <a:xfrm flipH="1">
            <a:off x="9296399" y="4550848"/>
            <a:ext cx="495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58762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186</TotalTime>
  <Words>294</Words>
  <Application>Microsoft Office PowerPoint</Application>
  <PresentationFormat>Panorámica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Consolas</vt:lpstr>
      <vt:lpstr>Palatino Linotype</vt:lpstr>
      <vt:lpstr>Galería</vt:lpstr>
      <vt:lpstr>Ecualizador</vt:lpstr>
      <vt:lpstr>Ecualizador digital</vt:lpstr>
      <vt:lpstr>Formula Ecualizador Lineal Zero-Forcing</vt:lpstr>
      <vt:lpstr>Problemas</vt:lpstr>
      <vt:lpstr>Solución</vt:lpstr>
      <vt:lpstr>Python</vt:lpstr>
      <vt:lpstr>Diagrama de Bloques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Herrera</dc:creator>
  <cp:lastModifiedBy>u201214895 (Zapata Ramirez, Gianpierre Guillermo)</cp:lastModifiedBy>
  <cp:revision>12</cp:revision>
  <dcterms:created xsi:type="dcterms:W3CDTF">2024-05-02T12:45:23Z</dcterms:created>
  <dcterms:modified xsi:type="dcterms:W3CDTF">2024-05-02T20:32:25Z</dcterms:modified>
</cp:coreProperties>
</file>