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48A"/>
    <a:srgbClr val="3A1293"/>
    <a:srgbClr val="7F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0E3D-A4B8-45C1-9F52-4B4D711B6374}" type="datetimeFigureOut">
              <a:rPr lang="es-EC" smtClean="0"/>
              <a:t>28/6/21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CF0B8-1D0A-4AC9-BADC-D7497D4B02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196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871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994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76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462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605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115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3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028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192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76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2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88AA9C-6A5B-496D-B427-0B5AAAA9F036}" type="datetimeFigureOut">
              <a:rPr lang="es-EC" smtClean="0"/>
              <a:t>28/6/21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B701AE-E2E9-4261-BFDA-D8DCD33A598B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lo que define a una buena interfaz de usuario y cómo elegirla?">
            <a:extLst>
              <a:ext uri="{FF2B5EF4-FFF2-40B4-BE49-F238E27FC236}">
                <a16:creationId xmlns:a16="http://schemas.microsoft.com/office/drawing/2014/main" id="{F17B1DE9-1C21-4031-89C3-6596E6F8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3EE7CAD-A95A-4C48-A5BD-A3F286CF5DCB}"/>
              </a:ext>
            </a:extLst>
          </p:cNvPr>
          <p:cNvSpPr/>
          <p:nvPr/>
        </p:nvSpPr>
        <p:spPr>
          <a:xfrm>
            <a:off x="211509" y="290396"/>
            <a:ext cx="47453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PALETA DE JAVA</a:t>
            </a:r>
          </a:p>
          <a:p>
            <a:pPr algn="ctr"/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5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A7C36-E260-BD4A-8A4C-B70A9BF2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552" y="460169"/>
            <a:ext cx="5395295" cy="857992"/>
          </a:xfrm>
        </p:spPr>
        <p:txBody>
          <a:bodyPr/>
          <a:lstStyle/>
          <a:p>
            <a:r>
              <a:rPr lang="es-EC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JAVA SWING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78734-78B6-284F-B98F-560569F4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85356"/>
            <a:ext cx="9601200" cy="3581400"/>
          </a:xfrm>
        </p:spPr>
        <p:txBody>
          <a:bodyPr/>
          <a:lstStyle/>
          <a:p>
            <a:r>
              <a:rPr lang="es-EC" dirty="0"/>
              <a:t>Es un paquete de java el cual nos permitirá crear interfazes gráficas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42C659-6D92-F14F-907C-3CF15C042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"/>
          <a:stretch/>
        </p:blipFill>
        <p:spPr>
          <a:xfrm>
            <a:off x="1371599" y="2071396"/>
            <a:ext cx="7697756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2D59430-5FBB-4536-8D16-27865D0A0E84}"/>
              </a:ext>
            </a:extLst>
          </p:cNvPr>
          <p:cNvSpPr txBox="1"/>
          <p:nvPr/>
        </p:nvSpPr>
        <p:spPr>
          <a:xfrm>
            <a:off x="4290604" y="66257"/>
            <a:ext cx="4035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Swing Containers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08BDBA-3BCC-4C07-9C63-DF284542D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43"/>
          <a:stretch/>
        </p:blipFill>
        <p:spPr>
          <a:xfrm>
            <a:off x="3866321" y="589477"/>
            <a:ext cx="4459356" cy="117882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E1832A-7FD3-429F-BA30-E8FB294A7C62}"/>
              </a:ext>
            </a:extLst>
          </p:cNvPr>
          <p:cNvSpPr txBox="1"/>
          <p:nvPr/>
        </p:nvSpPr>
        <p:spPr>
          <a:xfrm>
            <a:off x="1040294" y="1990609"/>
            <a:ext cx="44698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Panel: 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Agregará un panel a nuestra ventana .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Podremos modificar el tamaño, el color, los bordes entre otras opciones.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En este panel se puede agregar diferentes elementos según lo desee el usuario.</a:t>
            </a:r>
          </a:p>
          <a:p>
            <a:pPr algn="just"/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Tabbed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Pane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Esta opción nos permite crear un carpeta en la cual podremos almacenar varias ventanas, de tal manera que al pulsar sobre ella se desplieguen las ventanas o paneles que hayamos creado.</a:t>
            </a:r>
          </a:p>
          <a:p>
            <a:pPr algn="just"/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Split </a:t>
            </a:r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Pane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Es una barra divisora la cual coloca un línea ya sea en un </a:t>
            </a:r>
            <a:r>
              <a:rPr lang="es-ES" sz="1400" dirty="0" err="1">
                <a:latin typeface="American Typewriter" panose="02090604020004020304" pitchFamily="18" charset="77"/>
              </a:rPr>
              <a:t>Jpanel</a:t>
            </a:r>
            <a:r>
              <a:rPr lang="es-ES" sz="1400" dirty="0">
                <a:latin typeface="American Typewriter" panose="02090604020004020304" pitchFamily="18" charset="77"/>
              </a:rPr>
              <a:t> o un </a:t>
            </a:r>
            <a:r>
              <a:rPr lang="es-ES" sz="1400" dirty="0" err="1">
                <a:latin typeface="American Typewriter" panose="02090604020004020304" pitchFamily="18" charset="77"/>
              </a:rPr>
              <a:t>Jframe</a:t>
            </a:r>
            <a:r>
              <a:rPr lang="es-ES" sz="1400" dirty="0">
                <a:latin typeface="American Typewriter" panose="02090604020004020304" pitchFamily="18" charset="77"/>
              </a:rPr>
              <a:t> para poder agregar diferentes componentes  en cada sección que se haya dividido.</a:t>
            </a:r>
          </a:p>
          <a:p>
            <a:pPr algn="just"/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Scroll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Pane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Es una barra deslizable tanto vertical como horizontal que nos permite redimensionarnos entre la venta.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2682D73-CF03-D447-8181-6BD566B11305}"/>
              </a:ext>
            </a:extLst>
          </p:cNvPr>
          <p:cNvSpPr/>
          <p:nvPr/>
        </p:nvSpPr>
        <p:spPr>
          <a:xfrm>
            <a:off x="5850577" y="2085108"/>
            <a:ext cx="513409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Tool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 Bar: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Es una barra de botones que proporcionan un fácil acceso a funcionalidades o </a:t>
            </a:r>
            <a:r>
              <a:rPr lang="es-ES" sz="1400" dirty="0" err="1">
                <a:latin typeface="American Typewriter" panose="02090604020004020304" pitchFamily="18" charset="77"/>
              </a:rPr>
              <a:t>menus</a:t>
            </a:r>
            <a:r>
              <a:rPr lang="es-ES" sz="1400" dirty="0">
                <a:latin typeface="American Typewriter" panose="02090604020004020304" pitchFamily="18" charset="77"/>
              </a:rPr>
              <a:t>.</a:t>
            </a:r>
          </a:p>
          <a:p>
            <a:pPr algn="just"/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Desktop </a:t>
            </a:r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Pane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 Permite que los componentes puedan solaparse, esto es enviarse al fondo o al frente cuando se requieran. </a:t>
            </a:r>
            <a:endParaRPr lang="es-ES" sz="1400" dirty="0">
              <a:solidFill>
                <a:schemeClr val="accent4">
                  <a:lumMod val="50000"/>
                </a:schemeClr>
              </a:solidFill>
              <a:latin typeface="American Typewriter" panose="02090604020004020304" pitchFamily="18" charset="77"/>
            </a:endParaRPr>
          </a:p>
          <a:p>
            <a:pPr algn="just"/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Internal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Frame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Permite mostrar un </a:t>
            </a:r>
            <a:r>
              <a:rPr lang="es-ES" sz="1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JFrame</a:t>
            </a:r>
            <a:r>
              <a:rPr lang="es-ES" sz="1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como una ventana dentro de otra ventana</a:t>
            </a:r>
            <a:endParaRPr lang="es-ES" sz="1400" dirty="0">
              <a:solidFill>
                <a:schemeClr val="accent4">
                  <a:lumMod val="50000"/>
                </a:schemeClr>
              </a:solidFill>
              <a:latin typeface="American Typewriter" panose="02090604020004020304" pitchFamily="18" charset="77"/>
            </a:endParaRPr>
          </a:p>
          <a:p>
            <a:pPr algn="just"/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Layered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Pane</a:t>
            </a:r>
            <a:r>
              <a:rPr lang="es-ES" sz="1400" b="1" dirty="0">
                <a:solidFill>
                  <a:schemeClr val="accent4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 algn="just">
              <a:buFont typeface="Franklin Gothic Book" panose="020B0503020102020204" pitchFamily="34" charset="0"/>
              <a:buChar char="☺"/>
            </a:pPr>
            <a:r>
              <a:rPr lang="es-ES" sz="1400" dirty="0">
                <a:latin typeface="American Typewriter" panose="02090604020004020304" pitchFamily="18" charset="77"/>
              </a:rPr>
              <a:t>Es un contenedor que admite otros componentes, además sitúa estos componentes en capas, de forma que se superponen unos sobre otros.</a:t>
            </a:r>
            <a:endParaRPr lang="es-EC" sz="14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405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65C310-542B-4F23-BB32-1A4AB756EA42}"/>
              </a:ext>
            </a:extLst>
          </p:cNvPr>
          <p:cNvSpPr txBox="1"/>
          <p:nvPr/>
        </p:nvSpPr>
        <p:spPr>
          <a:xfrm>
            <a:off x="4558144" y="0"/>
            <a:ext cx="3311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Swing Controls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2BC336-CBA8-492F-BB60-2A183B448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9" t="25108" r="2174" b="51499"/>
          <a:stretch/>
        </p:blipFill>
        <p:spPr>
          <a:xfrm>
            <a:off x="4371713" y="644882"/>
            <a:ext cx="3226904" cy="133846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FE50E79-9626-EB41-9326-9AE52BA7A8F9}"/>
              </a:ext>
            </a:extLst>
          </p:cNvPr>
          <p:cNvSpPr/>
          <p:nvPr/>
        </p:nvSpPr>
        <p:spPr>
          <a:xfrm>
            <a:off x="1147947" y="2556118"/>
            <a:ext cx="68203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err="1">
                <a:solidFill>
                  <a:srgbClr val="7F1706"/>
                </a:solidFill>
                <a:latin typeface="American Typewriter" panose="02090604020004020304" pitchFamily="18" charset="77"/>
              </a:rPr>
              <a:t>Label</a:t>
            </a:r>
            <a:r>
              <a:rPr lang="es-ES" sz="1400" b="1" dirty="0">
                <a:solidFill>
                  <a:srgbClr val="7F1706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merican Typewriter" panose="02090604020004020304" pitchFamily="18" charset="77"/>
              </a:rPr>
              <a:t>Permite colocar una etiqueta estática ya sea un texto, una imagen o una imagen con texto.</a:t>
            </a:r>
          </a:p>
          <a:p>
            <a:r>
              <a:rPr lang="es-ES" sz="1400" b="1" dirty="0" err="1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Button</a:t>
            </a:r>
            <a:r>
              <a:rPr lang="es-ES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merican Typewriter" panose="02090604020004020304" pitchFamily="18" charset="77"/>
              </a:rPr>
              <a:t>Agregar botones a nuestro panel de tal manera que mediante estos podamos realizar diferentes acciones.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Toggle Button: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botón de activación que permite al usuario cambiar el ajuste entre dos estados, se lo usa como botón de encendido y apagado.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Radio Button: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Son botones circulares que podemos marcar o desmarcar, principalmente se los usan en formularios de pruebas.</a:t>
            </a:r>
          </a:p>
        </p:txBody>
      </p:sp>
    </p:spTree>
    <p:extLst>
      <p:ext uri="{BB962C8B-B14F-4D97-AF65-F5344CB8AC3E}">
        <p14:creationId xmlns:p14="http://schemas.microsoft.com/office/powerpoint/2010/main" val="12921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E3489C9-164D-4C42-B60F-01824EF79C5F}"/>
              </a:ext>
            </a:extLst>
          </p:cNvPr>
          <p:cNvSpPr/>
          <p:nvPr/>
        </p:nvSpPr>
        <p:spPr>
          <a:xfrm>
            <a:off x="6388924" y="166254"/>
            <a:ext cx="548640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Progress Bar: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Sirve para conocer el avance de varias opciones, solo se le puede agregar valores del 1 al 100.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Formatted Fiel: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Permite ingresar una sola línea de texto en una aplicación.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Password Field;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cuadro el cual en vez de mostrar el texto ingresado mostrará asteriscos, es implementado para redes u aplicaciones que requieran contraseñas.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Spinner: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Cuadro pequeño con una flecha hacia arriba y otra hacia abajo, estas modifican el valor dentro del cuadro.</a:t>
            </a:r>
          </a:p>
          <a:p>
            <a:r>
              <a:rPr lang="es-ES" sz="1400" b="1" dirty="0" err="1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Separator</a:t>
            </a:r>
            <a:r>
              <a:rPr lang="es-ES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Esta opción separa una página de otra o un objeto de otro.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Text Pane: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cuadro de texto el cual permite editar el color, tamaño, fuente de texto.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Editor Pane: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componente que permite editar el texto acepta html y rtf;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componente que nos permite visualizar un árbol de datos, así también podemos abrir cada nodo, visualizar su contenido y cerrarlos.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Componente usado para dibujar tablas, en donde podemos introducir cualquier dato que queramos.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A37B9D-12C7-8A4E-9EDB-CF021EBE4F85}"/>
              </a:ext>
            </a:extLst>
          </p:cNvPr>
          <p:cNvSpPr txBox="1"/>
          <p:nvPr/>
        </p:nvSpPr>
        <p:spPr>
          <a:xfrm>
            <a:off x="823012" y="166254"/>
            <a:ext cx="481776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Button Group: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Presenta al usuario un conjunto de opciones excluyentes entre</a:t>
            </a:r>
            <a:r>
              <a:rPr lang="es-ES" sz="1400" dirty="0">
                <a:solidFill>
                  <a:srgbClr val="202124"/>
                </a:solidFill>
                <a:latin typeface="American Typewriter" panose="02090604020004020304" pitchFamily="18" charset="77"/>
              </a:rPr>
              <a:t>, 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si el usuario selecciona un componente </a:t>
            </a:r>
            <a:r>
              <a:rPr lang="es-ES" sz="1400" b="0" i="0" dirty="0" err="1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RadioButton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 todos los demás componentes </a:t>
            </a:r>
            <a:r>
              <a:rPr lang="es-ES" sz="1400" i="0" dirty="0" err="1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RadioButton</a:t>
            </a:r>
            <a:r>
              <a:rPr lang="es-ES" sz="1400" dirty="0">
                <a:solidFill>
                  <a:srgbClr val="202124"/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se desmarcan solos.</a:t>
            </a:r>
          </a:p>
          <a:p>
            <a:r>
              <a:rPr lang="es-ES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Combo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Permite seleccionar un </a:t>
            </a:r>
            <a:r>
              <a:rPr lang="es-EC" sz="1400" dirty="0" err="1">
                <a:latin typeface="American Typewriter" panose="02090604020004020304" pitchFamily="18" charset="77"/>
              </a:rPr>
              <a:t>String</a:t>
            </a:r>
            <a:r>
              <a:rPr lang="es-EC" sz="1400" dirty="0">
                <a:latin typeface="American Typewriter" panose="02090604020004020304" pitchFamily="18" charset="77"/>
              </a:rPr>
              <a:t> de una lista, esto nos ayuda a seleccionar un </a:t>
            </a:r>
            <a:r>
              <a:rPr lang="es-EC" sz="1400" dirty="0" err="1">
                <a:latin typeface="American Typewriter" panose="02090604020004020304" pitchFamily="18" charset="77"/>
              </a:rPr>
              <a:t>item</a:t>
            </a:r>
            <a:r>
              <a:rPr lang="es-EC" sz="1400" dirty="0">
                <a:latin typeface="American Typewriter" panose="02090604020004020304" pitchFamily="18" charset="77"/>
              </a:rPr>
              <a:t> de una lista;</a:t>
            </a:r>
          </a:p>
          <a:p>
            <a:r>
              <a:rPr lang="es-EC" sz="1400" b="1" dirty="0" err="1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List</a:t>
            </a:r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contenedor que crea listas personalizables para presentarlas al usuario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Text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Crea un cuadro de texto que podemos agregarlo a nuestro panel, podemos introducir un texto predeterminado, además de mostrar las operaciones o funciones que le agreguemos.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Text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Pemite ingresar múltiples líneas de texto.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Scroll Bar: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una barra que nos permite desplazarnos entre la ventana, ya sea de arriba hacia abajo o de derecha a izquierda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Slider: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Son deslizadores, que permiten elegir un valor arrastrando un botón hacia la izquierda o derecha</a:t>
            </a:r>
          </a:p>
          <a:p>
            <a:r>
              <a:rPr lang="es-EC" sz="1400" b="1" dirty="0">
                <a:solidFill>
                  <a:schemeClr val="accent6">
                    <a:lumMod val="50000"/>
                  </a:schemeClr>
                </a:solidFill>
                <a:latin typeface="American Typewriter" panose="02090604020004020304" pitchFamily="18" charset="77"/>
              </a:rPr>
              <a:t>Check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una casilla de verificación, usada para seleccionar una opción la cual muestre textos, imágenes, entre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4792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6ADB83-C5C2-4D36-A0D9-B061711CD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74" t="48333" r="1522" b="37167"/>
          <a:stretch/>
        </p:blipFill>
        <p:spPr>
          <a:xfrm>
            <a:off x="3955770" y="461665"/>
            <a:ext cx="3682463" cy="12611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E6E0BA-FAD0-4CA9-B473-E14E97C8E811}"/>
              </a:ext>
            </a:extLst>
          </p:cNvPr>
          <p:cNvSpPr txBox="1"/>
          <p:nvPr/>
        </p:nvSpPr>
        <p:spPr>
          <a:xfrm>
            <a:off x="4393093" y="0"/>
            <a:ext cx="2807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Swing </a:t>
            </a:r>
            <a:r>
              <a:rPr lang="es-EC" sz="28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Menus</a:t>
            </a:r>
            <a:endParaRPr lang="es-EC" sz="2800" b="1" dirty="0">
              <a:solidFill>
                <a:schemeClr val="accent5">
                  <a:lumMod val="50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901D81-AE72-1048-B15A-9CD1507E7A08}"/>
              </a:ext>
            </a:extLst>
          </p:cNvPr>
          <p:cNvSpPr txBox="1"/>
          <p:nvPr/>
        </p:nvSpPr>
        <p:spPr>
          <a:xfrm>
            <a:off x="1244156" y="2184448"/>
            <a:ext cx="11052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Menu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merican Typewriter" panose="02090604020004020304" pitchFamily="18" charset="77"/>
              </a:rPr>
              <a:t>Es el texto que se coloca sobre el menú bar</a:t>
            </a:r>
          </a:p>
          <a:p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Menu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 Bar: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merican Typewriter" panose="02090604020004020304" pitchFamily="18" charset="77"/>
              </a:rPr>
              <a:t>Es una barra de herramientas , en la cual podemos agregar diferentes componentes con varias acciones.</a:t>
            </a:r>
          </a:p>
          <a:p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Menu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Item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merican Typewriter" panose="02090604020004020304" pitchFamily="18" charset="77"/>
              </a:rPr>
              <a:t>Son </a:t>
            </a:r>
            <a:r>
              <a:rPr lang="es-ES" sz="1400" dirty="0" err="1">
                <a:latin typeface="American Typewriter" panose="02090604020004020304" pitchFamily="18" charset="77"/>
              </a:rPr>
              <a:t>subopciones</a:t>
            </a:r>
            <a:r>
              <a:rPr lang="es-ES" sz="1400" dirty="0">
                <a:latin typeface="American Typewriter" panose="02090604020004020304" pitchFamily="18" charset="77"/>
              </a:rPr>
              <a:t> </a:t>
            </a:r>
          </a:p>
          <a:p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Menu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item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/ </a:t>
            </a:r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Checkbox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American Typewriter" panose="02090604020004020304" pitchFamily="18" charset="77"/>
            </a:endParaRPr>
          </a:p>
          <a:p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Menu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item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/Radio </a:t>
            </a:r>
            <a:r>
              <a:rPr lang="es-ES" sz="1400" b="1" dirty="0" err="1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Butto</a:t>
            </a: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>
              <a:solidFill>
                <a:schemeClr val="accent5">
                  <a:lumMod val="50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s-EC" sz="1400" b="1" dirty="0">
                <a:solidFill>
                  <a:schemeClr val="accent5">
                    <a:lumMod val="50000"/>
                  </a:schemeClr>
                </a:solidFill>
                <a:latin typeface="American Typewriter" panose="02090604020004020304" pitchFamily="18" charset="77"/>
              </a:rPr>
              <a:t>Popup Menu: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202124"/>
                </a:solidFill>
                <a:latin typeface="American Typewriter" panose="02090604020004020304" pitchFamily="18" charset="77"/>
              </a:rPr>
              <a:t>I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mplementa un </a:t>
            </a:r>
            <a:r>
              <a:rPr lang="es-ES" sz="140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menú 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que puede ser presentado dinámicamente dentro de un Componente.</a:t>
            </a:r>
            <a:endParaRPr lang="es-EC" sz="14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74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7E7C497-D24E-4C3B-ADF6-1B0C4CCE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74" t="61309" r="1522" b="29397"/>
          <a:stretch/>
        </p:blipFill>
        <p:spPr>
          <a:xfrm>
            <a:off x="4254767" y="461665"/>
            <a:ext cx="3682463" cy="8083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FA8645-E55E-4CA5-9E43-3F09D289DB1B}"/>
              </a:ext>
            </a:extLst>
          </p:cNvPr>
          <p:cNvSpPr txBox="1"/>
          <p:nvPr/>
        </p:nvSpPr>
        <p:spPr>
          <a:xfrm>
            <a:off x="4542591" y="2850"/>
            <a:ext cx="3106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solidFill>
                  <a:srgbClr val="3A1293"/>
                </a:solidFill>
                <a:latin typeface="American Typewriter" panose="02090604020004020304" pitchFamily="18" charset="77"/>
              </a:rPr>
              <a:t>Swing Windows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5CA4A8-BC6A-48A2-875E-CFF8F4F1B071}"/>
              </a:ext>
            </a:extLst>
          </p:cNvPr>
          <p:cNvSpPr txBox="1"/>
          <p:nvPr/>
        </p:nvSpPr>
        <p:spPr>
          <a:xfrm>
            <a:off x="1039522" y="1614012"/>
            <a:ext cx="9707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7030A0"/>
                </a:solidFill>
                <a:latin typeface="American Typewriter" panose="02090604020004020304" pitchFamily="18" charset="77"/>
              </a:rPr>
              <a:t>Dialog</a:t>
            </a:r>
            <a:r>
              <a:rPr lang="es-ES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merican Typewriter" panose="02090604020004020304" pitchFamily="18" charset="77"/>
              </a:rPr>
              <a:t>Es la clase raíz de las ventanas secundarias que implementan cuadros de diálogo en Swing</a:t>
            </a:r>
            <a:r>
              <a:rPr lang="es-ES" sz="1400" b="0" i="0" dirty="0">
                <a:solidFill>
                  <a:srgbClr val="666666"/>
                </a:solidFill>
                <a:effectLst/>
                <a:latin typeface="American Typewriter" panose="02090604020004020304" pitchFamily="18" charset="77"/>
              </a:rPr>
              <a:t>.</a:t>
            </a:r>
            <a:endParaRPr lang="es-ES" sz="1400" dirty="0">
              <a:latin typeface="American Typewriter" panose="02090604020004020304" pitchFamily="18" charset="77"/>
            </a:endParaRPr>
          </a:p>
          <a:p>
            <a:r>
              <a:rPr lang="es-EC" sz="1400" b="1" dirty="0" err="1">
                <a:solidFill>
                  <a:srgbClr val="7030A0"/>
                </a:solidFill>
                <a:latin typeface="American Typewriter" panose="02090604020004020304" pitchFamily="18" charset="77"/>
              </a:rPr>
              <a:t>Frame</a:t>
            </a:r>
            <a:r>
              <a:rPr lang="es-EC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un método que genera ventanas en el cual podemos incluir objetos y que el usuario pueda interactuar con estos.</a:t>
            </a:r>
          </a:p>
          <a:p>
            <a:r>
              <a:rPr lang="es-EC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Color: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Ayuda a definir un cuadro u otros objetos con los colores que el usuario elija.</a:t>
            </a:r>
          </a:p>
          <a:p>
            <a:r>
              <a:rPr lang="es-EC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File </a:t>
            </a:r>
            <a:r>
              <a:rPr lang="es-EC" sz="1400" b="1" dirty="0" err="1">
                <a:solidFill>
                  <a:srgbClr val="7030A0"/>
                </a:solidFill>
                <a:latin typeface="American Typewriter" panose="02090604020004020304" pitchFamily="18" charset="77"/>
              </a:rPr>
              <a:t>Choose</a:t>
            </a:r>
            <a:r>
              <a:rPr lang="es-EC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202124"/>
                </a:solidFill>
                <a:latin typeface="American Typewriter" panose="02090604020004020304" pitchFamily="18" charset="77"/>
              </a:rPr>
              <a:t>E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s una clase </a:t>
            </a:r>
            <a:r>
              <a:rPr lang="es-ES" sz="140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java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 que nos permite mostrar fácilmente una ventana para la selección de un fichero</a:t>
            </a:r>
            <a:endParaRPr lang="es-EC" sz="1400" dirty="0">
              <a:latin typeface="American Typewriter" panose="02090604020004020304" pitchFamily="18" charset="77"/>
            </a:endParaRPr>
          </a:p>
          <a:p>
            <a:r>
              <a:rPr lang="es-EC" sz="1400" b="1" dirty="0" err="1">
                <a:solidFill>
                  <a:srgbClr val="7030A0"/>
                </a:solidFill>
                <a:latin typeface="American Typewriter" panose="02090604020004020304" pitchFamily="18" charset="77"/>
              </a:rPr>
              <a:t>Option</a:t>
            </a:r>
            <a:r>
              <a:rPr lang="es-EC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 </a:t>
            </a:r>
            <a:r>
              <a:rPr lang="es-EC" sz="1400" b="1" dirty="0" err="1">
                <a:solidFill>
                  <a:srgbClr val="7030A0"/>
                </a:solidFill>
                <a:latin typeface="American Typewriter" panose="02090604020004020304" pitchFamily="18" charset="77"/>
              </a:rPr>
              <a:t>Pane</a:t>
            </a:r>
            <a:r>
              <a:rPr lang="es-EC" sz="1400" b="1" dirty="0">
                <a:solidFill>
                  <a:srgbClr val="7030A0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Son pequeñas ventanas que se le mostraran al usuario en la cual podemos incluir mensajes que se muestren al pulsar un botón u otras opciones.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val="6027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04EF63-4C9D-46E9-B4FE-E04BB7A70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75" t="61455" r="623" b="30618"/>
          <a:stretch/>
        </p:blipFill>
        <p:spPr>
          <a:xfrm>
            <a:off x="4333457" y="759227"/>
            <a:ext cx="3578089" cy="72887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4139B1-E29A-42D3-83FB-129D85D6C33F}"/>
              </a:ext>
            </a:extLst>
          </p:cNvPr>
          <p:cNvSpPr txBox="1"/>
          <p:nvPr/>
        </p:nvSpPr>
        <p:spPr>
          <a:xfrm>
            <a:off x="4856920" y="102633"/>
            <a:ext cx="2531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Swing </a:t>
            </a:r>
            <a:r>
              <a:rPr lang="es-EC" sz="2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Fillers</a:t>
            </a:r>
            <a:endParaRPr lang="es-EC" sz="2400" b="1" dirty="0">
              <a:solidFill>
                <a:srgbClr val="5B948A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2072A9-0C24-44C7-B48A-80DA85A885A1}"/>
              </a:ext>
            </a:extLst>
          </p:cNvPr>
          <p:cNvSpPr txBox="1"/>
          <p:nvPr/>
        </p:nvSpPr>
        <p:spPr>
          <a:xfrm>
            <a:off x="1020417" y="1683026"/>
            <a:ext cx="109595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Glue</a:t>
            </a:r>
            <a:r>
              <a:rPr lang="es-ES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202124"/>
                </a:solidFill>
                <a:latin typeface="American Typewriter" panose="02090604020004020304" pitchFamily="18" charset="77"/>
              </a:rPr>
              <a:t>S</a:t>
            </a:r>
            <a:r>
              <a:rPr lang="es-ES" sz="1400" b="0" i="0" dirty="0">
                <a:solidFill>
                  <a:srgbClr val="202124"/>
                </a:solidFill>
                <a:effectLst/>
                <a:latin typeface="American Typewriter" panose="02090604020004020304" pitchFamily="18" charset="77"/>
              </a:rPr>
              <a:t>e describe en Usar componentes invisibles como relleno.</a:t>
            </a:r>
            <a:endParaRPr lang="es-ES" sz="1400" dirty="0">
              <a:latin typeface="American Typewriter" panose="02090604020004020304" pitchFamily="18" charset="77"/>
            </a:endParaRPr>
          </a:p>
          <a:p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Horizontal </a:t>
            </a:r>
            <a:r>
              <a:rPr lang="es-EC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Glue</a:t>
            </a:r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Hace que el espacio que no se usa quede entre dos componentes</a:t>
            </a:r>
          </a:p>
          <a:p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Horizontal </a:t>
            </a:r>
            <a:r>
              <a:rPr lang="es-EC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Strut</a:t>
            </a:r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Permite colocar espacios fijos entre los componentes</a:t>
            </a:r>
          </a:p>
          <a:p>
            <a:r>
              <a:rPr lang="es-EC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Rigid</a:t>
            </a:r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 </a:t>
            </a:r>
            <a:r>
              <a:rPr lang="es-EC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Area</a:t>
            </a:r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Es el área rígida que separa a los componentes</a:t>
            </a:r>
          </a:p>
          <a:p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Vertical </a:t>
            </a:r>
            <a:r>
              <a:rPr lang="es-EC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Glue</a:t>
            </a:r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Hace que el espacio que no se usa quede entre dos componentes de manera vertical</a:t>
            </a:r>
          </a:p>
          <a:p>
            <a:r>
              <a:rPr lang="es-EC" sz="1400" b="1" dirty="0">
                <a:solidFill>
                  <a:srgbClr val="5B948A"/>
                </a:solidFill>
                <a:latin typeface="American Typewriter" panose="02090604020004020304" pitchFamily="18" charset="77"/>
              </a:rPr>
              <a:t>Vertical </a:t>
            </a:r>
            <a:r>
              <a:rPr lang="es-EC" sz="1400" b="1" dirty="0" err="1">
                <a:solidFill>
                  <a:srgbClr val="5B948A"/>
                </a:solidFill>
                <a:latin typeface="American Typewriter" panose="02090604020004020304" pitchFamily="18" charset="77"/>
              </a:rPr>
              <a:t>Strut</a:t>
            </a:r>
            <a:endParaRPr lang="es-EC" sz="1400" b="1" dirty="0">
              <a:solidFill>
                <a:srgbClr val="5B948A"/>
              </a:solidFill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latin typeface="American Typewriter" panose="02090604020004020304" pitchFamily="18" charset="77"/>
              </a:rPr>
              <a:t>Permite colocar espacios fijos entre los componentes de manera vertical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341931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195</TotalTime>
  <Words>930</Words>
  <Application>Microsoft Macintosh PowerPoint</Application>
  <PresentationFormat>Panorámica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American Typewriter</vt:lpstr>
      <vt:lpstr>Arial</vt:lpstr>
      <vt:lpstr>Calibri</vt:lpstr>
      <vt:lpstr>Franklin Gothic Book</vt:lpstr>
      <vt:lpstr>Recorte</vt:lpstr>
      <vt:lpstr>Presentación de PowerPoint</vt:lpstr>
      <vt:lpstr>JAVA SWING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Franklin saico</dc:creator>
  <cp:lastModifiedBy>Microsoft Office User</cp:lastModifiedBy>
  <cp:revision>23</cp:revision>
  <dcterms:created xsi:type="dcterms:W3CDTF">2021-06-27T19:37:59Z</dcterms:created>
  <dcterms:modified xsi:type="dcterms:W3CDTF">2021-06-28T15:03:37Z</dcterms:modified>
</cp:coreProperties>
</file>