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CFBC3B57-AD38-4A2F-A6F5-3FEEF057CE36}" type="slidenum">
              <a:t>‹nº›</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C6B43D9-BD72-49B1-988E-425D14ADBEDD}"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7DACE3A8-802A-4CD6-ABF7-6CABAE1FBDDC}" type="slidenum">
              <a:t>‹nº›</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D5B384AD-056A-4156-8E5E-2C241CE8C738}" type="slidenum">
              <a:t>‹nº›</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9353FC2D-2D02-46A1-A30F-9EEB6840C1D0}" type="slidenum">
              <a:t>‹nº›</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pt-PT"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5EC10FF5-6F88-45B7-A6D6-1642ED95EF3F}"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pt-PT"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FFF6E3E8-B610-4AA4-85D5-B765533FD33B}"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pt-PT" sz="3200" b="0" strike="noStrike" spc="-1">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pt-PT"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338BB9A3-DC46-4C0F-90ED-F73B6B70452E}"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68311386-D72E-47C2-83B4-606DEC116EF3}"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pt-PT"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37D39899-F3A7-413D-8C5A-31561252B4B6}"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pt-PT" sz="3200" b="0" strike="noStrike" spc="-1">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F199A3FF-64DD-4C8F-B96A-DED8A4086C24}"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pt-PT"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DAC2109E-66EF-4025-97C2-FCC06FA921F6}" type="slidenum">
              <a:t>‹nº›</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pt-PT" sz="3200" b="0" strike="noStrike" spc="-1">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FADDA529-C1AD-4FBD-9E8C-10D955AF6FE0}"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DA97F0C7-CCD2-4614-B428-BFE02EAD80F1}"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9AA7BB71-B474-4C73-B2F9-AC5BDF8334E3}"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96C0690C-BC37-400F-8FD8-7F7D3B7B688E}" type="slidenum">
              <a:t>‹nº›</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FA6217E0-37BE-4795-A06B-CCD3F88CF2AE}" type="slidenum">
              <a:t>‹nº›</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pt-PT"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10BAA151-3D1F-4F62-AF2C-2D888D8D2F86}" type="slidenum">
              <a:t>‹nº›</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pt-PT"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84DDD43-79FD-48A9-90E9-BD77FC4E73EC}"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317CF8B8-DE1C-4007-B2E2-2774942D7951}"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pt-PT"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00C8B309-958C-4E4D-B983-611F3FBA3F2B}"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EEDE2FC-63F6-4F4E-BEE1-0BB49609CAA3}"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pt-PT" sz="3200" b="0" strike="noStrike" spc="-1">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400B2B11-7C00-48E4-B4B6-1CAC40A693CB}"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pt-PT"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A40E081C-ED15-47F0-A513-DE0888D2A7EF}"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2231280" y="964800"/>
            <a:ext cx="7728840" cy="1188000"/>
          </a:xfrm>
          <a:prstGeom prst="rect">
            <a:avLst/>
          </a:prstGeom>
          <a:noFill/>
          <a:ln w="0">
            <a:noFill/>
          </a:ln>
        </p:spPr>
        <p:txBody>
          <a:bodyPr lIns="0" tIns="0" rIns="0" bIns="0" anchor="ctr" anchorCtr="1">
            <a:noAutofit/>
          </a:bodyPr>
          <a:lstStyle/>
          <a:p>
            <a:r>
              <a:rPr lang="pt-PT" sz="1800" b="0" strike="noStrike" spc="-1">
                <a:latin typeface="Arial"/>
              </a:rPr>
              <a:t>Click to edit the title text format</a:t>
            </a:r>
          </a:p>
        </p:txBody>
      </p:sp>
      <p:sp>
        <p:nvSpPr>
          <p:cNvPr id="6" name="PlaceHolder 2"/>
          <p:cNvSpPr>
            <a:spLocks noGrp="1"/>
          </p:cNvSpPr>
          <p:nvPr>
            <p:ph type="ftr" idx="1"/>
          </p:nvPr>
        </p:nvSpPr>
        <p:spPr>
          <a:xfrm>
            <a:off x="1600200" y="6236280"/>
            <a:ext cx="5900400" cy="319320"/>
          </a:xfrm>
          <a:prstGeom prst="rect">
            <a:avLst/>
          </a:prstGeom>
          <a:noFill/>
          <a:ln w="0">
            <a:noFill/>
          </a:ln>
        </p:spPr>
        <p:txBody>
          <a:bodyPr lIns="90000" tIns="45000" rIns="90000" bIns="45000" anchor="ctr">
            <a:noAutofit/>
          </a:bodyPr>
          <a:lstStyle>
            <a:lvl1pPr algn="ctr">
              <a:lnSpc>
                <a:spcPct val="100000"/>
              </a:lnSpc>
              <a:buNone/>
              <a:defRPr lang="pt-PT" sz="1400" b="0" strike="noStrike" spc="-1">
                <a:latin typeface="Times New Roman"/>
              </a:defRPr>
            </a:lvl1pPr>
          </a:lstStyle>
          <a:p>
            <a:pPr algn="ctr">
              <a:lnSpc>
                <a:spcPct val="100000"/>
              </a:lnSpc>
              <a:buNone/>
            </a:pPr>
            <a:r>
              <a:rPr lang="pt-PT" sz="1400" b="0" strike="noStrike" spc="-1">
                <a:latin typeface="Times New Roman"/>
              </a:rPr>
              <a:t>&lt;footer&gt;</a:t>
            </a:r>
          </a:p>
        </p:txBody>
      </p:sp>
      <p:sp>
        <p:nvSpPr>
          <p:cNvPr id="2" name="PlaceHolder 3"/>
          <p:cNvSpPr>
            <a:spLocks noGrp="1"/>
          </p:cNvSpPr>
          <p:nvPr>
            <p:ph type="sldNum" idx="2"/>
          </p:nvPr>
        </p:nvSpPr>
        <p:spPr>
          <a:xfrm>
            <a:off x="10758960" y="6217920"/>
            <a:ext cx="365040" cy="365040"/>
          </a:xfrm>
          <a:prstGeom prst="rect">
            <a:avLst/>
          </a:prstGeom>
          <a:solidFill>
            <a:srgbClr val="1D1D1D">
              <a:alpha val="70000"/>
            </a:srgbClr>
          </a:solidFill>
          <a:ln w="0">
            <a:noFill/>
          </a:ln>
        </p:spPr>
        <p:txBody>
          <a:bodyPr lIns="18360" tIns="45000" rIns="18360" bIns="45000" anchor="ctr">
            <a:noAutofit/>
          </a:bodyPr>
          <a:lstStyle>
            <a:lvl1pPr algn="ctr">
              <a:lnSpc>
                <a:spcPct val="100000"/>
              </a:lnSpc>
              <a:buNone/>
              <a:defRPr lang="en-US" sz="1100" b="0" strike="noStrike" spc="-1">
                <a:solidFill>
                  <a:srgbClr val="FFFFFF"/>
                </a:solidFill>
                <a:latin typeface="Gill Sans MT"/>
              </a:defRPr>
            </a:lvl1pPr>
          </a:lstStyle>
          <a:p>
            <a:pPr algn="ctr">
              <a:lnSpc>
                <a:spcPct val="100000"/>
              </a:lnSpc>
              <a:buNone/>
            </a:pPr>
            <a:fld id="{330D98B9-13BE-4B52-8351-5EA73B82C7E8}" type="slidenum">
              <a:rPr lang="en-US" sz="1100" b="0" strike="noStrike" spc="-1">
                <a:solidFill>
                  <a:srgbClr val="FFFFFF"/>
                </a:solidFill>
                <a:latin typeface="Gill Sans MT"/>
              </a:rPr>
              <a:t>‹nº›</a:t>
            </a:fld>
            <a:endParaRPr lang="pt-PT" sz="1100" b="0" strike="noStrike" spc="-1">
              <a:latin typeface="Times New Roman"/>
            </a:endParaRPr>
          </a:p>
        </p:txBody>
      </p:sp>
      <p:sp>
        <p:nvSpPr>
          <p:cNvPr id="3" name="PlaceHolder 4"/>
          <p:cNvSpPr>
            <a:spLocks noGrp="1"/>
          </p:cNvSpPr>
          <p:nvPr>
            <p:ph type="dt" idx="3"/>
          </p:nvPr>
        </p:nvSpPr>
        <p:spPr>
          <a:xfrm>
            <a:off x="7821360" y="6238800"/>
            <a:ext cx="2752920" cy="323280"/>
          </a:xfrm>
          <a:prstGeom prst="rect">
            <a:avLst/>
          </a:prstGeom>
          <a:noFill/>
          <a:ln w="0">
            <a:noFill/>
          </a:ln>
        </p:spPr>
        <p:txBody>
          <a:bodyPr lIns="90000" tIns="45000" rIns="90000" bIns="45000" anchor="ctr">
            <a:noAutofit/>
          </a:bodyPr>
          <a:lstStyle>
            <a:lvl1pPr>
              <a:defRPr lang="pt-PT" sz="1400" b="0" strike="noStrike" spc="-1">
                <a:latin typeface="Times New Roman"/>
              </a:defRPr>
            </a:lvl1pPr>
          </a:lstStyle>
          <a:p>
            <a:r>
              <a:rPr lang="pt-PT" sz="1400" b="0" strike="noStrike" spc="-1">
                <a:latin typeface="Times New Roman"/>
              </a:rPr>
              <a:t>&lt;date/time&gt;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pt-PT"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pt-PT" sz="2800" b="0" strike="noStrike" spc="-1">
                <a:latin typeface="Arial"/>
              </a:rPr>
              <a:t>Second Outline Level</a:t>
            </a:r>
          </a:p>
          <a:p>
            <a:pPr marL="1296000" lvl="2" indent="-288000">
              <a:spcBef>
                <a:spcPts val="850"/>
              </a:spcBef>
              <a:buClr>
                <a:srgbClr val="000000"/>
              </a:buClr>
              <a:buSzPct val="45000"/>
              <a:buFont typeface="Wingdings" charset="2"/>
              <a:buChar char=""/>
            </a:pPr>
            <a:r>
              <a:rPr lang="pt-PT" sz="2400" b="0" strike="noStrike" spc="-1">
                <a:latin typeface="Arial"/>
              </a:rPr>
              <a:t>Third Outline Level</a:t>
            </a:r>
          </a:p>
          <a:p>
            <a:pPr marL="1728000" lvl="3" indent="-216000">
              <a:spcBef>
                <a:spcPts val="567"/>
              </a:spcBef>
              <a:buClr>
                <a:srgbClr val="000000"/>
              </a:buClr>
              <a:buSzPct val="75000"/>
              <a:buFont typeface="Symbol" charset="2"/>
              <a:buChar char=""/>
            </a:pPr>
            <a:r>
              <a:rPr lang="pt-PT" sz="2000" b="0" strike="noStrike" spc="-1">
                <a:latin typeface="Arial"/>
              </a:rPr>
              <a:t>Fourth Outline Level</a:t>
            </a:r>
          </a:p>
          <a:p>
            <a:pPr marL="2160000" lvl="4" indent="-216000">
              <a:spcBef>
                <a:spcPts val="283"/>
              </a:spcBef>
              <a:buClr>
                <a:srgbClr val="000000"/>
              </a:buClr>
              <a:buSzPct val="45000"/>
              <a:buFont typeface="Wingdings" charset="2"/>
              <a:buChar char=""/>
            </a:pPr>
            <a:r>
              <a:rPr lang="pt-PT" sz="2000" b="0" strike="noStrike" spc="-1">
                <a:latin typeface="Arial"/>
              </a:rPr>
              <a:t>Fifth Outline Level</a:t>
            </a:r>
          </a:p>
          <a:p>
            <a:pPr marL="2592000" lvl="5" indent="-216000">
              <a:spcBef>
                <a:spcPts val="283"/>
              </a:spcBef>
              <a:buClr>
                <a:srgbClr val="000000"/>
              </a:buClr>
              <a:buSzPct val="45000"/>
              <a:buFont typeface="Wingdings" charset="2"/>
              <a:buChar char=""/>
            </a:pPr>
            <a:r>
              <a:rPr lang="pt-PT" sz="2000" b="0" strike="noStrike" spc="-1">
                <a:latin typeface="Arial"/>
              </a:rPr>
              <a:t>Sixth Outline Level</a:t>
            </a:r>
          </a:p>
          <a:p>
            <a:pPr marL="3024000" lvl="6" indent="-216000">
              <a:spcBef>
                <a:spcPts val="283"/>
              </a:spcBef>
              <a:buClr>
                <a:srgbClr val="000000"/>
              </a:buClr>
              <a:buSzPct val="45000"/>
              <a:buFont typeface="Wingdings" charset="2"/>
              <a:buChar char=""/>
            </a:pPr>
            <a:r>
              <a:rPr lang="pt-PT"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1600200" y="6236280"/>
            <a:ext cx="5900400" cy="319320"/>
          </a:xfrm>
          <a:prstGeom prst="rect">
            <a:avLst/>
          </a:prstGeom>
          <a:noFill/>
          <a:ln w="0">
            <a:noFill/>
          </a:ln>
        </p:spPr>
        <p:txBody>
          <a:bodyPr lIns="90000" tIns="45000" rIns="90000" bIns="45000" anchor="ctr">
            <a:noAutofit/>
          </a:bodyPr>
          <a:lstStyle>
            <a:lvl1pPr algn="ctr">
              <a:lnSpc>
                <a:spcPct val="100000"/>
              </a:lnSpc>
              <a:buNone/>
              <a:defRPr lang="pt-PT" sz="1400" b="0" strike="noStrike" spc="-1">
                <a:latin typeface="Times New Roman"/>
              </a:defRPr>
            </a:lvl1pPr>
          </a:lstStyle>
          <a:p>
            <a:pPr algn="ctr">
              <a:lnSpc>
                <a:spcPct val="100000"/>
              </a:lnSpc>
              <a:buNone/>
            </a:pPr>
            <a:r>
              <a:rPr lang="pt-PT" sz="1400" b="0" strike="noStrike" spc="-1">
                <a:latin typeface="Times New Roman"/>
              </a:rPr>
              <a:t>&lt;footer&gt;</a:t>
            </a:r>
          </a:p>
        </p:txBody>
      </p:sp>
      <p:sp>
        <p:nvSpPr>
          <p:cNvPr id="42" name="PlaceHolder 2"/>
          <p:cNvSpPr>
            <a:spLocks noGrp="1"/>
          </p:cNvSpPr>
          <p:nvPr>
            <p:ph type="sldNum" idx="5"/>
          </p:nvPr>
        </p:nvSpPr>
        <p:spPr>
          <a:xfrm>
            <a:off x="10758960" y="6217920"/>
            <a:ext cx="365040" cy="365040"/>
          </a:xfrm>
          <a:prstGeom prst="rect">
            <a:avLst/>
          </a:prstGeom>
          <a:solidFill>
            <a:srgbClr val="1D1D1D">
              <a:alpha val="70000"/>
            </a:srgbClr>
          </a:solidFill>
          <a:ln w="0">
            <a:noFill/>
          </a:ln>
        </p:spPr>
        <p:txBody>
          <a:bodyPr lIns="18360" tIns="45000" rIns="18360" bIns="45000" anchor="ctr">
            <a:noAutofit/>
          </a:bodyPr>
          <a:lstStyle>
            <a:lvl1pPr algn="ctr">
              <a:lnSpc>
                <a:spcPct val="100000"/>
              </a:lnSpc>
              <a:buNone/>
              <a:defRPr lang="en-US" sz="1100" b="0" strike="noStrike" spc="-1">
                <a:solidFill>
                  <a:srgbClr val="FFFFFF"/>
                </a:solidFill>
                <a:latin typeface="Gill Sans MT"/>
              </a:defRPr>
            </a:lvl1pPr>
          </a:lstStyle>
          <a:p>
            <a:pPr algn="ctr">
              <a:lnSpc>
                <a:spcPct val="100000"/>
              </a:lnSpc>
              <a:buNone/>
            </a:pPr>
            <a:fld id="{6BF4E55A-F532-474E-9973-FDBF02A127BF}" type="slidenum">
              <a:rPr lang="en-US" sz="1100" b="0" strike="noStrike" spc="-1">
                <a:solidFill>
                  <a:srgbClr val="FFFFFF"/>
                </a:solidFill>
                <a:latin typeface="Gill Sans MT"/>
              </a:rPr>
              <a:t>‹nº›</a:t>
            </a:fld>
            <a:endParaRPr lang="pt-PT" sz="1100" b="0" strike="noStrike" spc="-1">
              <a:latin typeface="Times New Roman"/>
            </a:endParaRPr>
          </a:p>
        </p:txBody>
      </p:sp>
      <p:sp>
        <p:nvSpPr>
          <p:cNvPr id="43" name="PlaceHolder 3"/>
          <p:cNvSpPr>
            <a:spLocks noGrp="1"/>
          </p:cNvSpPr>
          <p:nvPr>
            <p:ph type="dt" idx="6"/>
          </p:nvPr>
        </p:nvSpPr>
        <p:spPr>
          <a:xfrm>
            <a:off x="7821360" y="6238800"/>
            <a:ext cx="2752920" cy="323280"/>
          </a:xfrm>
          <a:prstGeom prst="rect">
            <a:avLst/>
          </a:prstGeom>
          <a:noFill/>
          <a:ln w="0">
            <a:noFill/>
          </a:ln>
        </p:spPr>
        <p:txBody>
          <a:bodyPr lIns="90000" tIns="45000" rIns="90000" bIns="45000" anchor="ctr">
            <a:noAutofit/>
          </a:bodyPr>
          <a:lstStyle>
            <a:lvl1pPr>
              <a:defRPr lang="pt-PT" sz="1400" b="0" strike="noStrike" spc="-1">
                <a:latin typeface="Times New Roman"/>
              </a:defRPr>
            </a:lvl1pPr>
          </a:lstStyle>
          <a:p>
            <a:r>
              <a:rPr lang="pt-PT" sz="1400" b="0" strike="noStrike" spc="-1">
                <a:latin typeface="Times New Roman"/>
              </a:rPr>
              <a:t>&lt;date/time&gt;</a:t>
            </a: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pt-PT" sz="4400" b="0" strike="noStrike" spc="-1">
                <a:latin typeface="Arial"/>
              </a:rPr>
              <a:t>Click to edit the title text format</a:t>
            </a: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pt-PT"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pt-PT" sz="2800" b="0" strike="noStrike" spc="-1">
                <a:latin typeface="Arial"/>
              </a:rPr>
              <a:t>Second Outline Level</a:t>
            </a:r>
          </a:p>
          <a:p>
            <a:pPr marL="1296000" lvl="2" indent="-288000">
              <a:spcBef>
                <a:spcPts val="850"/>
              </a:spcBef>
              <a:buClr>
                <a:srgbClr val="000000"/>
              </a:buClr>
              <a:buSzPct val="45000"/>
              <a:buFont typeface="Wingdings" charset="2"/>
              <a:buChar char=""/>
            </a:pPr>
            <a:r>
              <a:rPr lang="pt-PT" sz="2400" b="0" strike="noStrike" spc="-1">
                <a:latin typeface="Arial"/>
              </a:rPr>
              <a:t>Third Outline Level</a:t>
            </a:r>
          </a:p>
          <a:p>
            <a:pPr marL="1728000" lvl="3" indent="-216000">
              <a:spcBef>
                <a:spcPts val="567"/>
              </a:spcBef>
              <a:buClr>
                <a:srgbClr val="000000"/>
              </a:buClr>
              <a:buSzPct val="75000"/>
              <a:buFont typeface="Symbol" charset="2"/>
              <a:buChar char=""/>
            </a:pPr>
            <a:r>
              <a:rPr lang="pt-PT" sz="2000" b="0" strike="noStrike" spc="-1">
                <a:latin typeface="Arial"/>
              </a:rPr>
              <a:t>Fourth Outline Level</a:t>
            </a:r>
          </a:p>
          <a:p>
            <a:pPr marL="2160000" lvl="4" indent="-216000">
              <a:spcBef>
                <a:spcPts val="283"/>
              </a:spcBef>
              <a:buClr>
                <a:srgbClr val="000000"/>
              </a:buClr>
              <a:buSzPct val="45000"/>
              <a:buFont typeface="Wingdings" charset="2"/>
              <a:buChar char=""/>
            </a:pPr>
            <a:r>
              <a:rPr lang="pt-PT" sz="2000" b="0" strike="noStrike" spc="-1">
                <a:latin typeface="Arial"/>
              </a:rPr>
              <a:t>Fifth Outline Level</a:t>
            </a:r>
          </a:p>
          <a:p>
            <a:pPr marL="2592000" lvl="5" indent="-216000">
              <a:spcBef>
                <a:spcPts val="283"/>
              </a:spcBef>
              <a:buClr>
                <a:srgbClr val="000000"/>
              </a:buClr>
              <a:buSzPct val="45000"/>
              <a:buFont typeface="Wingdings" charset="2"/>
              <a:buChar char=""/>
            </a:pPr>
            <a:r>
              <a:rPr lang="pt-PT" sz="2000" b="0" strike="noStrike" spc="-1">
                <a:latin typeface="Arial"/>
              </a:rPr>
              <a:t>Sixth Outline Level</a:t>
            </a:r>
          </a:p>
          <a:p>
            <a:pPr marL="3024000" lvl="6" indent="-216000">
              <a:spcBef>
                <a:spcPts val="283"/>
              </a:spcBef>
              <a:buClr>
                <a:srgbClr val="000000"/>
              </a:buClr>
              <a:buSzPct val="45000"/>
              <a:buFont typeface="Wingdings" charset="2"/>
              <a:buChar char=""/>
            </a:pPr>
            <a:r>
              <a:rPr lang="pt-PT"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600200" y="2386800"/>
            <a:ext cx="8991000" cy="1645200"/>
          </a:xfrm>
          <a:prstGeom prst="rect">
            <a:avLst/>
          </a:prstGeom>
          <a:solidFill>
            <a:srgbClr val="FFFFFF"/>
          </a:solidFill>
          <a:ln w="38160" cap="sq">
            <a:solidFill>
              <a:srgbClr val="404040"/>
            </a:solidFill>
            <a:miter/>
          </a:ln>
        </p:spPr>
        <p:txBody>
          <a:bodyPr lIns="274320" tIns="182880" rIns="274320" bIns="182880" anchor="ctr" anchorCtr="1">
            <a:noAutofit/>
          </a:bodyPr>
          <a:lstStyle/>
          <a:p>
            <a:pPr algn="ctr">
              <a:lnSpc>
                <a:spcPct val="90000"/>
              </a:lnSpc>
              <a:buNone/>
            </a:pPr>
            <a:r>
              <a:rPr lang="pt-PT" sz="3800" b="0" strike="noStrike" cap="all" spc="197">
                <a:solidFill>
                  <a:srgbClr val="262626"/>
                </a:solidFill>
                <a:latin typeface="Gill Sans MT"/>
              </a:rPr>
              <a:t> </a:t>
            </a:r>
            <a:r>
              <a:rPr lang="en-GB" sz="3800" b="0" strike="noStrike" cap="all" spc="197">
                <a:solidFill>
                  <a:srgbClr val="262626"/>
                </a:solidFill>
                <a:latin typeface="Gill Sans MT"/>
              </a:rPr>
              <a:t>Analysis Tool for Water Supply Management</a:t>
            </a:r>
            <a:endParaRPr lang="pt-PT" sz="3800" b="0" strike="noStrike" spc="-1">
              <a:latin typeface="Arial"/>
            </a:endParaRPr>
          </a:p>
        </p:txBody>
      </p:sp>
      <p:sp>
        <p:nvSpPr>
          <p:cNvPr id="83" name="PlaceHolder 2"/>
          <p:cNvSpPr>
            <a:spLocks noGrp="1"/>
          </p:cNvSpPr>
          <p:nvPr>
            <p:ph type="subTitle"/>
          </p:nvPr>
        </p:nvSpPr>
        <p:spPr>
          <a:xfrm>
            <a:off x="2695320" y="4352400"/>
            <a:ext cx="6800760" cy="1239120"/>
          </a:xfrm>
          <a:prstGeom prst="rect">
            <a:avLst/>
          </a:prstGeom>
          <a:noFill/>
          <a:ln w="0">
            <a:noFill/>
          </a:ln>
        </p:spPr>
        <p:txBody>
          <a:bodyPr lIns="0" tIns="0" rIns="0" bIns="0" anchor="t">
            <a:normAutofit/>
          </a:bodyPr>
          <a:lstStyle/>
          <a:p>
            <a:pPr algn="ctr">
              <a:lnSpc>
                <a:spcPct val="100000"/>
              </a:lnSpc>
              <a:spcBef>
                <a:spcPts val="1001"/>
              </a:spcBef>
              <a:buNone/>
              <a:tabLst>
                <a:tab pos="0" algn="l"/>
              </a:tabLst>
            </a:pPr>
            <a:r>
              <a:rPr lang="pt-PT" sz="2000" b="0" strike="noStrike" spc="-1">
                <a:solidFill>
                  <a:srgbClr val="FFFFFF"/>
                </a:solidFill>
                <a:latin typeface="Gill Sans MT"/>
              </a:rPr>
              <a:t>Carlos Filipe Oliveira Sanches Pinto up202107694</a:t>
            </a:r>
            <a:endParaRPr lang="pt-PT" sz="2000" b="0" strike="noStrike" spc="-1">
              <a:latin typeface="Arial"/>
            </a:endParaRPr>
          </a:p>
          <a:p>
            <a:pPr algn="ctr">
              <a:lnSpc>
                <a:spcPct val="100000"/>
              </a:lnSpc>
              <a:spcBef>
                <a:spcPts val="1001"/>
              </a:spcBef>
              <a:buNone/>
              <a:tabLst>
                <a:tab pos="0" algn="l"/>
              </a:tabLst>
            </a:pPr>
            <a:r>
              <a:rPr lang="pt-PT" sz="2000" b="0" strike="noStrike" spc="-1">
                <a:solidFill>
                  <a:srgbClr val="FFFFFF"/>
                </a:solidFill>
                <a:latin typeface="Gill Sans MT"/>
              </a:rPr>
              <a:t>David dos Santos Ferreira up202006302 </a:t>
            </a:r>
            <a:endParaRPr lang="pt-PT" sz="2000" b="0" strike="noStrike" spc="-1">
              <a:latin typeface="Arial"/>
            </a:endParaRPr>
          </a:p>
          <a:p>
            <a:pPr algn="ctr">
              <a:lnSpc>
                <a:spcPct val="100000"/>
              </a:lnSpc>
              <a:spcBef>
                <a:spcPts val="1001"/>
              </a:spcBef>
              <a:buNone/>
              <a:tabLst>
                <a:tab pos="0" algn="l"/>
              </a:tabLst>
            </a:pPr>
            <a:r>
              <a:rPr lang="pt-PT" sz="2000" b="0" strike="noStrike" spc="-1">
                <a:solidFill>
                  <a:srgbClr val="FFFFFF"/>
                </a:solidFill>
                <a:latin typeface="Gill Sans MT"/>
              </a:rPr>
              <a:t>João Maria Correia Rebelo up202107209</a:t>
            </a:r>
            <a:endParaRPr lang="pt-PT" sz="2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2231280" y="964800"/>
            <a:ext cx="7728840" cy="1188000"/>
          </a:xfrm>
          <a:prstGeom prst="rect">
            <a:avLst/>
          </a:prstGeom>
          <a:solidFill>
            <a:srgbClr val="FFFFFF"/>
          </a:solidFill>
          <a:ln w="31680" cap="sq">
            <a:solidFill>
              <a:srgbClr val="404040"/>
            </a:solidFill>
            <a:miter/>
          </a:ln>
        </p:spPr>
        <p:txBody>
          <a:bodyPr lIns="182880" tIns="182880" rIns="182880" bIns="182880" anchor="ctr">
            <a:noAutofit/>
          </a:bodyPr>
          <a:lstStyle/>
          <a:p>
            <a:pPr algn="ctr">
              <a:lnSpc>
                <a:spcPct val="90000"/>
              </a:lnSpc>
              <a:buNone/>
            </a:pPr>
            <a:r>
              <a:rPr lang="en-GB" sz="2800" b="0" strike="noStrike" cap="all" spc="197">
                <a:solidFill>
                  <a:srgbClr val="262626"/>
                </a:solidFill>
                <a:latin typeface="Gill Sans MT"/>
              </a:rPr>
              <a:t>Reliability and Sensitivity to Failures: Pipeline failure</a:t>
            </a:r>
            <a:endParaRPr lang="pt-PT" sz="2800" b="0" strike="noStrike" spc="-1">
              <a:latin typeface="Arial"/>
            </a:endParaRPr>
          </a:p>
        </p:txBody>
      </p:sp>
      <p:sp>
        <p:nvSpPr>
          <p:cNvPr id="103" name="PlaceHolder 2"/>
          <p:cNvSpPr>
            <a:spLocks noGrp="1"/>
          </p:cNvSpPr>
          <p:nvPr>
            <p:ph/>
          </p:nvPr>
        </p:nvSpPr>
        <p:spPr>
          <a:xfrm>
            <a:off x="2231280" y="2638080"/>
            <a:ext cx="7728840" cy="3101400"/>
          </a:xfrm>
          <a:prstGeom prst="rect">
            <a:avLst/>
          </a:prstGeom>
          <a:noFill/>
          <a:ln w="0">
            <a:noFill/>
          </a:ln>
        </p:spPr>
        <p:txBody>
          <a:bodyPr lIns="90000" tIns="45000" rIns="90000" bIns="45000" anchor="t">
            <a:normAutofit fontScale="85500"/>
          </a:bodyPr>
          <a:lstStyle/>
          <a:p>
            <a:pPr marL="228600" indent="-228600">
              <a:lnSpc>
                <a:spcPct val="100000"/>
              </a:lnSpc>
              <a:spcBef>
                <a:spcPts val="1001"/>
              </a:spcBef>
              <a:buClr>
                <a:srgbClr val="9BAFB5"/>
              </a:buClr>
              <a:buFont typeface="Arial"/>
              <a:buChar char="•"/>
            </a:pPr>
            <a:r>
              <a:rPr lang="en-GB" sz="1800" b="0" strike="noStrike" spc="-1">
                <a:solidFill>
                  <a:srgbClr val="262626"/>
                </a:solidFill>
                <a:latin typeface="Gill Sans MT"/>
              </a:rPr>
              <a:t>The pipelineFailure function is designed to solve the problem of identifying the cities affected when a pipe in the water distribution system is out of service. The algorithm traverses all the edges of the graph representing the distribution network, temporarily deactivating each pipe individually (by setting its capacity to 0) and recalculating the maximum flow using the Edmonds-Karp algorithm. </a:t>
            </a:r>
            <a:endParaRPr lang="pt-PT" sz="1800" b="0" strike="noStrike" spc="-1">
              <a:latin typeface="Arial"/>
            </a:endParaRPr>
          </a:p>
          <a:p>
            <a:pPr marL="228600" indent="-228600">
              <a:lnSpc>
                <a:spcPct val="100000"/>
              </a:lnSpc>
              <a:spcBef>
                <a:spcPts val="1001"/>
              </a:spcBef>
              <a:buClr>
                <a:srgbClr val="9BAFB5"/>
              </a:buClr>
              <a:buFont typeface="Arial"/>
              <a:buChar char="•"/>
            </a:pPr>
            <a:r>
              <a:rPr lang="en-GB" sz="1800" b="0" strike="noStrike" spc="-1">
                <a:solidFill>
                  <a:srgbClr val="262626"/>
                </a:solidFill>
                <a:latin typeface="Gill Sans MT"/>
              </a:rPr>
              <a:t>For each city connected to the network, it is checked whether the demand for water can be met after the pipe has been deactivated. If the demand cannot be fully met, the city is considered affected and the relevant information is displayed, including the water deficit. At the end of the process, the function restores the original graph configurations. </a:t>
            </a:r>
            <a:endParaRPr lang="pt-PT" sz="1800" b="0" strike="noStrike" spc="-1">
              <a:latin typeface="Arial"/>
            </a:endParaRPr>
          </a:p>
          <a:p>
            <a:pPr marL="228600" indent="-228600">
              <a:lnSpc>
                <a:spcPct val="100000"/>
              </a:lnSpc>
              <a:spcBef>
                <a:spcPts val="1001"/>
              </a:spcBef>
              <a:buClr>
                <a:srgbClr val="9BAFB5"/>
              </a:buClr>
              <a:buFont typeface="Arial"/>
              <a:buChar char="•"/>
            </a:pPr>
            <a:r>
              <a:rPr lang="en-GB" sz="1800" b="0" strike="noStrike" spc="-1">
                <a:solidFill>
                  <a:srgbClr val="262626"/>
                </a:solidFill>
                <a:latin typeface="Gill Sans MT"/>
              </a:rPr>
              <a:t>This systematic method provides a comprehensive assessment of the implications of a pipe failure in the water distribution network, aiding decision-making to mitigate the negative impacts on the cities involved.</a:t>
            </a:r>
            <a:endParaRPr lang="pt-PT"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2231280" y="964800"/>
            <a:ext cx="7728840" cy="1188000"/>
          </a:xfrm>
          <a:prstGeom prst="rect">
            <a:avLst/>
          </a:prstGeom>
          <a:solidFill>
            <a:srgbClr val="FFFFFF"/>
          </a:solidFill>
          <a:ln w="31680" cap="sq">
            <a:solidFill>
              <a:srgbClr val="404040"/>
            </a:solidFill>
            <a:miter/>
          </a:ln>
        </p:spPr>
        <p:txBody>
          <a:bodyPr lIns="182880" tIns="182880" rIns="182880" bIns="182880" anchor="ctr">
            <a:noAutofit/>
          </a:bodyPr>
          <a:lstStyle/>
          <a:p>
            <a:pPr algn="ctr">
              <a:lnSpc>
                <a:spcPct val="90000"/>
              </a:lnSpc>
              <a:buNone/>
            </a:pPr>
            <a:r>
              <a:rPr lang="en-GB" sz="2800" b="0" strike="noStrike" cap="all" spc="197">
                <a:solidFill>
                  <a:srgbClr val="262626"/>
                </a:solidFill>
                <a:latin typeface="Gill Sans MT"/>
              </a:rPr>
              <a:t>User interface</a:t>
            </a:r>
            <a:endParaRPr lang="pt-PT" sz="2800" b="0" strike="noStrike" spc="-1">
              <a:latin typeface="Arial"/>
            </a:endParaRPr>
          </a:p>
        </p:txBody>
      </p:sp>
      <p:sp>
        <p:nvSpPr>
          <p:cNvPr id="105" name="PlaceHolder 2"/>
          <p:cNvSpPr>
            <a:spLocks noGrp="1"/>
          </p:cNvSpPr>
          <p:nvPr>
            <p:ph/>
          </p:nvPr>
        </p:nvSpPr>
        <p:spPr>
          <a:xfrm>
            <a:off x="2231280" y="2638080"/>
            <a:ext cx="7728840" cy="3101400"/>
          </a:xfrm>
          <a:prstGeom prst="rect">
            <a:avLst/>
          </a:prstGeom>
          <a:noFill/>
          <a:ln w="0">
            <a:noFill/>
          </a:ln>
        </p:spPr>
        <p:txBody>
          <a:bodyPr lIns="90000" tIns="45000" rIns="90000" bIns="45000" anchor="t">
            <a:normAutofit fontScale="84000" lnSpcReduction="20000"/>
          </a:bodyPr>
          <a:lstStyle/>
          <a:p>
            <a:pPr marL="228600" indent="-228600">
              <a:lnSpc>
                <a:spcPct val="100000"/>
              </a:lnSpc>
              <a:spcBef>
                <a:spcPts val="1001"/>
              </a:spcBef>
              <a:buClr>
                <a:srgbClr val="9BAFB5"/>
              </a:buClr>
              <a:buFont typeface="Arial"/>
              <a:buChar char="•"/>
            </a:pPr>
            <a:r>
              <a:rPr lang="en-GB" sz="1800" b="0" strike="noStrike" spc="-1" dirty="0">
                <a:solidFill>
                  <a:srgbClr val="262626"/>
                </a:solidFill>
                <a:latin typeface="Gill Sans MT"/>
              </a:rPr>
              <a:t>The application's main menu plays the fundamental role of providing the user with a range of options for analysing and operating the water distribution network. After the initial loading process, where the data from the CSV files is read and interpreted to create specific objects and incorporate information into the graph, the main menu is presented. This menu offers the user a set of numbered options, each corresponding to different functionalities.</a:t>
            </a:r>
            <a:endParaRPr lang="pt-PT" sz="1800" b="0" strike="noStrike" spc="-1" dirty="0">
              <a:latin typeface="Arial"/>
            </a:endParaRPr>
          </a:p>
          <a:p>
            <a:pPr marL="228600" indent="-228600">
              <a:lnSpc>
                <a:spcPct val="100000"/>
              </a:lnSpc>
              <a:spcBef>
                <a:spcPts val="1001"/>
              </a:spcBef>
              <a:buClr>
                <a:srgbClr val="9BAFB5"/>
              </a:buClr>
              <a:buFont typeface="Arial"/>
              <a:buChar char="•"/>
            </a:pPr>
            <a:r>
              <a:rPr lang="en-GB" sz="1800" b="0" strike="noStrike" spc="-1" dirty="0">
                <a:solidFill>
                  <a:srgbClr val="262626"/>
                </a:solidFill>
                <a:latin typeface="Gill Sans MT"/>
              </a:rPr>
              <a:t>Within the main menu, the user has the possibility of choosing between different functionalities, such as viewing basic service metrics, checking the network's reliability and sensitivity to faults, or closing the session. Each option takes the user to a corresponding sub-menu, where additional options are available for interaction. For example, by selecting the "Basic Service Metrics" option, the user is directed to a sub-menu where they can choose from a number of options, including calculating the maximum amount of water that can be delivered to each city, checking that the network configuration matches water needs, or balancing the load on the network to optimise flow. Each sub-menu provides a series of alternatives specific to the functionality selected, giving the user an interactive experience aimed at the efficient operation and management of the water distribution network.</a:t>
            </a:r>
            <a:endParaRPr lang="pt-PT" sz="1800" b="0" strike="noStrike" spc="-1" dirty="0">
              <a:latin typeface="Arial"/>
            </a:endParaRPr>
          </a:p>
          <a:p>
            <a:pPr>
              <a:lnSpc>
                <a:spcPct val="100000"/>
              </a:lnSpc>
              <a:spcBef>
                <a:spcPts val="1001"/>
              </a:spcBef>
              <a:buNone/>
            </a:pPr>
            <a:endParaRPr lang="pt-PT" sz="18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3"/>
          <p:cNvSpPr txBox="1"/>
          <p:nvPr/>
        </p:nvSpPr>
        <p:spPr>
          <a:xfrm>
            <a:off x="2231640" y="252000"/>
            <a:ext cx="7728840" cy="1188000"/>
          </a:xfrm>
          <a:prstGeom prst="rect">
            <a:avLst/>
          </a:prstGeom>
          <a:solidFill>
            <a:srgbClr val="FFFFFF"/>
          </a:solidFill>
          <a:ln w="31680" cap="sq">
            <a:solidFill>
              <a:srgbClr val="404040"/>
            </a:solidFill>
            <a:miter/>
          </a:ln>
        </p:spPr>
        <p:txBody>
          <a:bodyPr lIns="182880" tIns="182880" rIns="182880" bIns="182880" anchor="ctr">
            <a:noAutofit/>
          </a:bodyPr>
          <a:lstStyle/>
          <a:p>
            <a:pPr algn="ctr">
              <a:lnSpc>
                <a:spcPct val="90000"/>
              </a:lnSpc>
              <a:buNone/>
            </a:pPr>
            <a:r>
              <a:rPr lang="en-GB" sz="2800" b="0" strike="noStrike" cap="all" spc="197">
                <a:solidFill>
                  <a:srgbClr val="262626"/>
                </a:solidFill>
                <a:latin typeface="Gill Sans MT"/>
              </a:rPr>
              <a:t>Time complexity</a:t>
            </a:r>
            <a:endParaRPr lang="pt-PT" sz="2800" b="0" strike="noStrike" spc="-1">
              <a:latin typeface="Arial"/>
            </a:endParaRPr>
          </a:p>
        </p:txBody>
      </p:sp>
      <p:pic>
        <p:nvPicPr>
          <p:cNvPr id="107" name="Imagem 106"/>
          <p:cNvPicPr/>
          <p:nvPr/>
        </p:nvPicPr>
        <p:blipFill>
          <a:blip r:embed="rId2"/>
          <a:stretch/>
        </p:blipFill>
        <p:spPr>
          <a:xfrm>
            <a:off x="1440000" y="1579680"/>
            <a:ext cx="9360000" cy="489204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2231280" y="964800"/>
            <a:ext cx="7728840" cy="1188000"/>
          </a:xfrm>
          <a:prstGeom prst="rect">
            <a:avLst/>
          </a:prstGeom>
          <a:solidFill>
            <a:srgbClr val="FFFFFF"/>
          </a:solidFill>
          <a:ln w="31680" cap="sq">
            <a:solidFill>
              <a:srgbClr val="404040"/>
            </a:solidFill>
            <a:miter/>
          </a:ln>
        </p:spPr>
        <p:txBody>
          <a:bodyPr lIns="182880" tIns="182880" rIns="182880" bIns="182880" anchor="ctr">
            <a:noAutofit/>
          </a:bodyPr>
          <a:lstStyle/>
          <a:p>
            <a:pPr algn="ctr">
              <a:lnSpc>
                <a:spcPct val="90000"/>
              </a:lnSpc>
              <a:buNone/>
            </a:pPr>
            <a:r>
              <a:rPr lang="en-GB" sz="2800" b="0" strike="noStrike" cap="all" spc="197">
                <a:solidFill>
                  <a:srgbClr val="262626"/>
                </a:solidFill>
                <a:latin typeface="Gill Sans MT"/>
              </a:rPr>
              <a:t>Functionality to highlight</a:t>
            </a:r>
            <a:endParaRPr lang="pt-PT" sz="2800" b="0" strike="noStrike" spc="-1">
              <a:latin typeface="Arial"/>
            </a:endParaRPr>
          </a:p>
        </p:txBody>
      </p:sp>
      <p:sp>
        <p:nvSpPr>
          <p:cNvPr id="2" name="PlaceHolder 2">
            <a:extLst>
              <a:ext uri="{FF2B5EF4-FFF2-40B4-BE49-F238E27FC236}">
                <a16:creationId xmlns:a16="http://schemas.microsoft.com/office/drawing/2014/main" id="{85042D2F-F7E8-87C3-89B0-265C31F403D2}"/>
              </a:ext>
            </a:extLst>
          </p:cNvPr>
          <p:cNvSpPr txBox="1">
            <a:spLocks/>
          </p:cNvSpPr>
          <p:nvPr/>
        </p:nvSpPr>
        <p:spPr>
          <a:xfrm>
            <a:off x="2072660" y="2921109"/>
            <a:ext cx="7728840" cy="3101400"/>
          </a:xfrm>
          <a:prstGeom prst="rect">
            <a:avLst/>
          </a:prstGeom>
          <a:noFill/>
          <a:ln w="0">
            <a:noFill/>
          </a:ln>
        </p:spPr>
        <p:txBody>
          <a:bodyPr lIns="90000" tIns="45000" rIns="90000" bIns="45000" anchor="t">
            <a:normAutofit fontScale="99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001"/>
              </a:spcBef>
              <a:buClr>
                <a:srgbClr val="9BAFB5"/>
              </a:buClr>
              <a:buFont typeface="Arial"/>
              <a:buChar char="•"/>
            </a:pPr>
            <a:r>
              <a:rPr lang="en-US" sz="1800" b="0" strike="noStrike" spc="-1" dirty="0">
                <a:solidFill>
                  <a:srgbClr val="262626"/>
                </a:solidFill>
                <a:latin typeface="Gill Sans MT"/>
              </a:rPr>
              <a:t>Our system for evaluating network resiliency features a unique capability allowing users to remove consecutive water reservoirs to simulate cascading failures. Users can reset the graph after each removal, facilitating iterative analysis of the network's response to multiple failures. This feature offers a streamlined approach for exploring various failure scenarios and understanding the impact on water supply to affected cities. There is also the possibility of just removing one reservoir then resetting the graph and running a removal again to access the impact of removing a single water reservoir.</a:t>
            </a:r>
            <a:endParaRPr lang="pt-PT" sz="1800" b="0" strike="noStrike" spc="-1" dirty="0">
              <a:latin typeface="Arial"/>
            </a:endParaRPr>
          </a:p>
          <a:p>
            <a:pPr>
              <a:lnSpc>
                <a:spcPct val="100000"/>
              </a:lnSpc>
              <a:spcBef>
                <a:spcPts val="1001"/>
              </a:spcBef>
              <a:buClr>
                <a:srgbClr val="9BAFB5"/>
              </a:buClr>
              <a:buFont typeface="Arial"/>
              <a:buChar char="•"/>
            </a:pPr>
            <a:endParaRPr lang="pt-PT" sz="1800"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2231280" y="964800"/>
            <a:ext cx="7728840" cy="1188000"/>
          </a:xfrm>
          <a:prstGeom prst="rect">
            <a:avLst/>
          </a:prstGeom>
          <a:solidFill>
            <a:srgbClr val="FFFFFF"/>
          </a:solidFill>
          <a:ln w="31680" cap="sq">
            <a:solidFill>
              <a:srgbClr val="404040"/>
            </a:solidFill>
            <a:miter/>
          </a:ln>
        </p:spPr>
        <p:txBody>
          <a:bodyPr lIns="182880" tIns="182880" rIns="182880" bIns="182880" anchor="ctr">
            <a:noAutofit/>
          </a:bodyPr>
          <a:lstStyle/>
          <a:p>
            <a:pPr algn="ctr">
              <a:lnSpc>
                <a:spcPct val="90000"/>
              </a:lnSpc>
              <a:buNone/>
            </a:pPr>
            <a:r>
              <a:rPr lang="en-GB" sz="2800" b="0" strike="noStrike" cap="all" spc="197">
                <a:solidFill>
                  <a:srgbClr val="262626"/>
                </a:solidFill>
                <a:latin typeface="Gill Sans MT"/>
              </a:rPr>
              <a:t>Main </a:t>
            </a:r>
            <a:r>
              <a:rPr lang="pt-PT" sz="2800" b="0" strike="noStrike" cap="all" spc="197">
                <a:solidFill>
                  <a:srgbClr val="262626"/>
                </a:solidFill>
                <a:latin typeface="Gill Sans MT"/>
              </a:rPr>
              <a:t>dificultes </a:t>
            </a:r>
            <a:endParaRPr lang="pt-PT" sz="2800" b="0" strike="noStrike" spc="-1">
              <a:latin typeface="Arial"/>
            </a:endParaRPr>
          </a:p>
        </p:txBody>
      </p:sp>
      <p:sp>
        <p:nvSpPr>
          <p:cNvPr id="111" name="PlaceHolder 2"/>
          <p:cNvSpPr>
            <a:spLocks noGrp="1"/>
          </p:cNvSpPr>
          <p:nvPr>
            <p:ph/>
          </p:nvPr>
        </p:nvSpPr>
        <p:spPr>
          <a:xfrm>
            <a:off x="2231280" y="2638080"/>
            <a:ext cx="7728840" cy="3101400"/>
          </a:xfrm>
          <a:prstGeom prst="rect">
            <a:avLst/>
          </a:prstGeom>
          <a:noFill/>
          <a:ln w="0">
            <a:noFill/>
          </a:ln>
        </p:spPr>
        <p:txBody>
          <a:bodyPr lIns="90000" tIns="45000" rIns="90000" bIns="45000" anchor="t">
            <a:normAutofit fontScale="94500"/>
          </a:bodyPr>
          <a:lstStyle/>
          <a:p>
            <a:pPr marL="228600" indent="-228600">
              <a:lnSpc>
                <a:spcPct val="100000"/>
              </a:lnSpc>
              <a:spcBef>
                <a:spcPts val="1001"/>
              </a:spcBef>
              <a:buClr>
                <a:srgbClr val="9BAFB5"/>
              </a:buClr>
              <a:buFont typeface="Arial"/>
              <a:buChar char="•"/>
            </a:pPr>
            <a:r>
              <a:rPr lang="en-GB" sz="1800" b="0" strike="noStrike" spc="-1">
                <a:solidFill>
                  <a:srgbClr val="262626"/>
                </a:solidFill>
                <a:latin typeface="Gill Sans MT"/>
              </a:rPr>
              <a:t>Our group faced significant difficulties when selecting the most optimal solution to challenge 4.1.3, which consisted of developing a simple algorithm or heuristic to balance the load across the network, minimising the flow differences in relation to the capacity in each pipe as much as possible. Initially, we considered approaching the problem by calculating the average flow on the adjacent edges of each vertex and redistributing this average between them. </a:t>
            </a:r>
            <a:endParaRPr lang="pt-PT" sz="1800" b="0" strike="noStrike" spc="-1">
              <a:latin typeface="Arial"/>
            </a:endParaRPr>
          </a:p>
          <a:p>
            <a:pPr marL="228600" indent="-228600">
              <a:lnSpc>
                <a:spcPct val="100000"/>
              </a:lnSpc>
              <a:spcBef>
                <a:spcPts val="1001"/>
              </a:spcBef>
              <a:buClr>
                <a:srgbClr val="9BAFB5"/>
              </a:buClr>
              <a:buFont typeface="Arial"/>
              <a:buChar char="•"/>
            </a:pPr>
            <a:r>
              <a:rPr lang="en-GB" sz="1800" b="0" strike="noStrike" spc="-1">
                <a:solidFill>
                  <a:srgbClr val="262626"/>
                </a:solidFill>
                <a:latin typeface="Gill Sans MT"/>
              </a:rPr>
              <a:t>However, when we implemented this approach, we noticed that the variance of the results increased even more, indicating a less uniform distribution of the flow. Faced with this challenge, we opted to explore other strategies, taking into account the complexity of the network and the need to minimise flow disparities in an efficient and robust way.</a:t>
            </a:r>
            <a:endParaRPr lang="pt-PT"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2231280" y="964800"/>
            <a:ext cx="7728840" cy="1188000"/>
          </a:xfrm>
          <a:prstGeom prst="rect">
            <a:avLst/>
          </a:prstGeom>
          <a:solidFill>
            <a:srgbClr val="FFFFFF"/>
          </a:solidFill>
          <a:ln w="31680" cap="sq">
            <a:solidFill>
              <a:srgbClr val="404040"/>
            </a:solidFill>
            <a:miter/>
          </a:ln>
        </p:spPr>
        <p:txBody>
          <a:bodyPr lIns="182880" tIns="182880" rIns="182880" bIns="182880" anchor="ctr">
            <a:noAutofit/>
          </a:bodyPr>
          <a:lstStyle/>
          <a:p>
            <a:pPr algn="ctr">
              <a:lnSpc>
                <a:spcPct val="90000"/>
              </a:lnSpc>
              <a:buNone/>
            </a:pPr>
            <a:r>
              <a:rPr lang="en-GB" sz="2800" b="0" strike="noStrike" cap="all" spc="197">
                <a:solidFill>
                  <a:srgbClr val="262626"/>
                </a:solidFill>
                <a:latin typeface="Gill Sans MT"/>
              </a:rPr>
              <a:t>Class diagram</a:t>
            </a:r>
            <a:endParaRPr lang="pt-PT" sz="2800" b="0" strike="noStrike" spc="-1">
              <a:latin typeface="Arial"/>
            </a:endParaRPr>
          </a:p>
        </p:txBody>
      </p:sp>
      <p:pic>
        <p:nvPicPr>
          <p:cNvPr id="85" name="Marcador de Posição de Conteúdo 3"/>
          <p:cNvPicPr/>
          <p:nvPr/>
        </p:nvPicPr>
        <p:blipFill>
          <a:blip r:embed="rId2"/>
          <a:stretch/>
        </p:blipFill>
        <p:spPr>
          <a:xfrm>
            <a:off x="3390123" y="2488163"/>
            <a:ext cx="4890482" cy="3725322"/>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2231280" y="964800"/>
            <a:ext cx="7728840" cy="1188000"/>
          </a:xfrm>
          <a:prstGeom prst="rect">
            <a:avLst/>
          </a:prstGeom>
          <a:solidFill>
            <a:srgbClr val="FFFFFF"/>
          </a:solidFill>
          <a:ln w="31680" cap="sq">
            <a:solidFill>
              <a:srgbClr val="404040"/>
            </a:solidFill>
            <a:miter/>
          </a:ln>
        </p:spPr>
        <p:txBody>
          <a:bodyPr lIns="182880" tIns="182880" rIns="182880" bIns="182880" anchor="ctr">
            <a:noAutofit/>
          </a:bodyPr>
          <a:lstStyle/>
          <a:p>
            <a:pPr algn="ctr">
              <a:lnSpc>
                <a:spcPct val="90000"/>
              </a:lnSpc>
              <a:buNone/>
            </a:pPr>
            <a:r>
              <a:rPr lang="en-GB" sz="2800" b="0" strike="noStrike" cap="all" spc="197">
                <a:solidFill>
                  <a:srgbClr val="262626"/>
                </a:solidFill>
                <a:latin typeface="Gill Sans MT"/>
              </a:rPr>
              <a:t>reading the given dataset</a:t>
            </a:r>
            <a:endParaRPr lang="pt-PT" sz="2800" b="0" strike="noStrike" spc="-1">
              <a:latin typeface="Arial"/>
            </a:endParaRPr>
          </a:p>
        </p:txBody>
      </p:sp>
      <p:sp>
        <p:nvSpPr>
          <p:cNvPr id="87" name="PlaceHolder 2"/>
          <p:cNvSpPr>
            <a:spLocks noGrp="1"/>
          </p:cNvSpPr>
          <p:nvPr>
            <p:ph/>
          </p:nvPr>
        </p:nvSpPr>
        <p:spPr>
          <a:xfrm>
            <a:off x="2231280" y="2675403"/>
            <a:ext cx="7728840" cy="3873240"/>
          </a:xfrm>
          <a:prstGeom prst="rect">
            <a:avLst/>
          </a:prstGeom>
          <a:noFill/>
          <a:ln w="0">
            <a:noFill/>
          </a:ln>
        </p:spPr>
        <p:txBody>
          <a:bodyPr lIns="90000" tIns="45000" rIns="90000" bIns="45000" anchor="t">
            <a:normAutofit fontScale="26000" lnSpcReduction="20000"/>
          </a:bodyPr>
          <a:lstStyle/>
          <a:p>
            <a:pPr marL="228600" indent="-228600">
              <a:lnSpc>
                <a:spcPct val="170000"/>
              </a:lnSpc>
              <a:spcBef>
                <a:spcPts val="1001"/>
              </a:spcBef>
              <a:buClr>
                <a:srgbClr val="9BAFB5"/>
              </a:buClr>
              <a:buFont typeface="Arial"/>
              <a:buChar char="•"/>
            </a:pPr>
            <a:r>
              <a:rPr lang="en-GB" sz="4400" b="0" strike="noStrike" spc="-1" dirty="0">
                <a:solidFill>
                  <a:srgbClr val="262626"/>
                </a:solidFill>
                <a:latin typeface="Gill Sans MT"/>
              </a:rPr>
              <a:t>The program consists of a set of functions implemented in C++ whose purpose is to read and analyse data from various CSV files in order to create specific objects and include them in a graph.</a:t>
            </a:r>
            <a:endParaRPr lang="pt-PT" sz="4400" b="0" strike="noStrike" spc="-1" dirty="0">
              <a:latin typeface="Arial"/>
            </a:endParaRPr>
          </a:p>
          <a:p>
            <a:pPr marL="228600" indent="-228600">
              <a:lnSpc>
                <a:spcPct val="170000"/>
              </a:lnSpc>
              <a:spcBef>
                <a:spcPts val="1001"/>
              </a:spcBef>
              <a:buClr>
                <a:srgbClr val="9BAFB5"/>
              </a:buClr>
              <a:buFont typeface="Arial"/>
              <a:buChar char="•"/>
            </a:pPr>
            <a:r>
              <a:rPr lang="en-GB" sz="4400" b="0" strike="noStrike" spc="-1" dirty="0">
                <a:solidFill>
                  <a:srgbClr val="262626"/>
                </a:solidFill>
                <a:latin typeface="Gill Sans MT"/>
              </a:rPr>
              <a:t>The method called </a:t>
            </a:r>
            <a:r>
              <a:rPr lang="en-GB" sz="4400" b="0" strike="noStrike" spc="-1" dirty="0" err="1">
                <a:solidFill>
                  <a:srgbClr val="262626"/>
                </a:solidFill>
                <a:latin typeface="Gill Sans MT"/>
              </a:rPr>
              <a:t>readAndParsePS</a:t>
            </a:r>
            <a:r>
              <a:rPr lang="en-GB" sz="4400" b="0" strike="noStrike" spc="-1" dirty="0">
                <a:solidFill>
                  <a:srgbClr val="262626"/>
                </a:solidFill>
                <a:latin typeface="Gill Sans MT"/>
              </a:rPr>
              <a:t>() is responsible for extracting information from the Stations.csv file in order to create objects of the Station type. Similarly, the </a:t>
            </a:r>
            <a:r>
              <a:rPr lang="en-GB" sz="4400" b="0" strike="noStrike" spc="-1" dirty="0" err="1">
                <a:solidFill>
                  <a:srgbClr val="262626"/>
                </a:solidFill>
                <a:latin typeface="Gill Sans MT"/>
              </a:rPr>
              <a:t>readAndParseDS</a:t>
            </a:r>
            <a:r>
              <a:rPr lang="en-GB" sz="4400" b="0" strike="noStrike" spc="-1" dirty="0">
                <a:solidFill>
                  <a:srgbClr val="262626"/>
                </a:solidFill>
                <a:latin typeface="Gill Sans MT"/>
              </a:rPr>
              <a:t>() method is responsible for processing the data in the Cities.csv file to generate objects of the </a:t>
            </a:r>
            <a:r>
              <a:rPr lang="en-GB" sz="4400" b="0" strike="noStrike" spc="-1" dirty="0" err="1">
                <a:solidFill>
                  <a:srgbClr val="262626"/>
                </a:solidFill>
                <a:latin typeface="Gill Sans MT"/>
              </a:rPr>
              <a:t>DeliveryStation</a:t>
            </a:r>
            <a:r>
              <a:rPr lang="en-GB" sz="4400" b="0" strike="noStrike" spc="-1" dirty="0">
                <a:solidFill>
                  <a:srgbClr val="262626"/>
                </a:solidFill>
                <a:latin typeface="Gill Sans MT"/>
              </a:rPr>
              <a:t> type. Likewise, the </a:t>
            </a:r>
            <a:r>
              <a:rPr lang="en-GB" sz="4400" b="0" strike="noStrike" spc="-1" dirty="0" err="1">
                <a:solidFill>
                  <a:srgbClr val="262626"/>
                </a:solidFill>
                <a:latin typeface="Gill Sans MT"/>
              </a:rPr>
              <a:t>readAndParseWR</a:t>
            </a:r>
            <a:r>
              <a:rPr lang="en-GB" sz="4400" b="0" strike="noStrike" spc="-1" dirty="0">
                <a:solidFill>
                  <a:srgbClr val="262626"/>
                </a:solidFill>
                <a:latin typeface="Gill Sans MT"/>
              </a:rPr>
              <a:t>() method performs the same operation, but for objects of the </a:t>
            </a:r>
            <a:r>
              <a:rPr lang="en-GB" sz="4400" b="0" strike="noStrike" spc="-1" dirty="0" err="1">
                <a:solidFill>
                  <a:srgbClr val="262626"/>
                </a:solidFill>
                <a:latin typeface="Gill Sans MT"/>
              </a:rPr>
              <a:t>WaterReservoir</a:t>
            </a:r>
            <a:r>
              <a:rPr lang="en-GB" sz="4400" b="0" strike="noStrike" spc="-1" dirty="0">
                <a:solidFill>
                  <a:srgbClr val="262626"/>
                </a:solidFill>
                <a:latin typeface="Gill Sans MT"/>
              </a:rPr>
              <a:t> type, while the </a:t>
            </a:r>
            <a:r>
              <a:rPr lang="en-GB" sz="4400" b="0" strike="noStrike" spc="-1" dirty="0" err="1">
                <a:solidFill>
                  <a:srgbClr val="262626"/>
                </a:solidFill>
                <a:latin typeface="Gill Sans MT"/>
              </a:rPr>
              <a:t>readAndParsePipes</a:t>
            </a:r>
            <a:r>
              <a:rPr lang="en-GB" sz="4400" b="0" strike="noStrike" spc="-1" dirty="0">
                <a:solidFill>
                  <a:srgbClr val="262626"/>
                </a:solidFill>
                <a:latin typeface="Gill Sans MT"/>
              </a:rPr>
              <a:t>() method establishes the connections between the stations in the graph based on the information contained in the Pipes.csv file.</a:t>
            </a:r>
            <a:endParaRPr lang="pt-PT" sz="4400" b="0" strike="noStrike" spc="-1" dirty="0">
              <a:latin typeface="Arial"/>
            </a:endParaRPr>
          </a:p>
          <a:p>
            <a:pPr marL="228600" indent="-228600">
              <a:lnSpc>
                <a:spcPct val="170000"/>
              </a:lnSpc>
              <a:spcBef>
                <a:spcPts val="1001"/>
              </a:spcBef>
              <a:buClr>
                <a:srgbClr val="9BAFB5"/>
              </a:buClr>
              <a:buFont typeface="Arial"/>
              <a:buChar char="•"/>
            </a:pPr>
            <a:r>
              <a:rPr lang="en-GB" sz="4400" b="0" strike="noStrike" spc="-1" dirty="0">
                <a:solidFill>
                  <a:srgbClr val="262626"/>
                </a:solidFill>
                <a:latin typeface="Gill Sans MT"/>
              </a:rPr>
              <a:t>Finally, the </a:t>
            </a:r>
            <a:r>
              <a:rPr lang="en-GB" sz="4400" b="0" strike="noStrike" spc="-1" dirty="0" err="1">
                <a:solidFill>
                  <a:srgbClr val="262626"/>
                </a:solidFill>
                <a:latin typeface="Gill Sans MT"/>
              </a:rPr>
              <a:t>addSuperSourceAndSink</a:t>
            </a:r>
            <a:r>
              <a:rPr lang="en-GB" sz="4400" b="0" strike="noStrike" spc="-1" dirty="0">
                <a:solidFill>
                  <a:srgbClr val="262626"/>
                </a:solidFill>
                <a:latin typeface="Gill Sans MT"/>
              </a:rPr>
              <a:t>() method is responsible for adding super source and super destination vertices to the graph, connecting them to the relevant vertices. In addition, auxiliary methods are provided for retrieving station and reservoir objects from different maps, using their codes, IDs or names as a reference.</a:t>
            </a:r>
            <a:endParaRPr lang="pt-PT" sz="4400" b="0" strike="noStrike" spc="-1" dirty="0">
              <a:latin typeface="Arial"/>
            </a:endParaRPr>
          </a:p>
          <a:p>
            <a:pPr>
              <a:lnSpc>
                <a:spcPct val="120000"/>
              </a:lnSpc>
              <a:spcBef>
                <a:spcPts val="1001"/>
              </a:spcBef>
              <a:buNone/>
              <a:tabLst>
                <a:tab pos="0" algn="l"/>
              </a:tabLst>
            </a:pPr>
            <a:endParaRPr lang="pt-PT" sz="4400" b="0" strike="noStrike" spc="-1" dirty="0">
              <a:latin typeface="Arial"/>
            </a:endParaRPr>
          </a:p>
          <a:p>
            <a:pPr>
              <a:lnSpc>
                <a:spcPct val="100000"/>
              </a:lnSpc>
              <a:spcBef>
                <a:spcPts val="1001"/>
              </a:spcBef>
              <a:buNone/>
              <a:tabLst>
                <a:tab pos="0" algn="l"/>
              </a:tabLst>
            </a:pPr>
            <a:endParaRPr lang="pt-PT" sz="18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2231280" y="964800"/>
            <a:ext cx="7728840" cy="1188000"/>
          </a:xfrm>
          <a:prstGeom prst="rect">
            <a:avLst/>
          </a:prstGeom>
          <a:solidFill>
            <a:srgbClr val="FFFFFF"/>
          </a:solidFill>
          <a:ln w="31680" cap="sq">
            <a:solidFill>
              <a:srgbClr val="404040"/>
            </a:solidFill>
            <a:miter/>
          </a:ln>
        </p:spPr>
        <p:txBody>
          <a:bodyPr lIns="182880" tIns="182880" rIns="182880" bIns="182880" anchor="ctr">
            <a:noAutofit/>
          </a:bodyPr>
          <a:lstStyle/>
          <a:p>
            <a:pPr algn="ctr">
              <a:lnSpc>
                <a:spcPct val="90000"/>
              </a:lnSpc>
              <a:buNone/>
            </a:pPr>
            <a:r>
              <a:rPr lang="en-GB" sz="2800" b="0" strike="noStrike" cap="all" spc="197">
                <a:solidFill>
                  <a:srgbClr val="262626"/>
                </a:solidFill>
                <a:latin typeface="Gill Sans MT"/>
              </a:rPr>
              <a:t>Graph</a:t>
            </a:r>
            <a:endParaRPr lang="pt-PT" sz="2800" b="0" strike="noStrike" spc="-1">
              <a:latin typeface="Arial"/>
            </a:endParaRPr>
          </a:p>
        </p:txBody>
      </p:sp>
      <p:pic>
        <p:nvPicPr>
          <p:cNvPr id="89" name="Marcador de Posição de Conteúdo 7"/>
          <p:cNvPicPr/>
          <p:nvPr/>
        </p:nvPicPr>
        <p:blipFill>
          <a:blip r:embed="rId2"/>
          <a:stretch/>
        </p:blipFill>
        <p:spPr>
          <a:xfrm>
            <a:off x="3713584" y="2600130"/>
            <a:ext cx="4304522" cy="3582784"/>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2231280" y="964800"/>
            <a:ext cx="7728840" cy="1188000"/>
          </a:xfrm>
          <a:prstGeom prst="rect">
            <a:avLst/>
          </a:prstGeom>
          <a:solidFill>
            <a:srgbClr val="FFFFFF"/>
          </a:solidFill>
          <a:ln w="31680" cap="sq">
            <a:solidFill>
              <a:srgbClr val="404040"/>
            </a:solidFill>
            <a:miter/>
          </a:ln>
        </p:spPr>
        <p:txBody>
          <a:bodyPr lIns="182880" tIns="182880" rIns="182880" bIns="182880" anchor="ctr">
            <a:normAutofit fontScale="90000"/>
          </a:bodyPr>
          <a:lstStyle/>
          <a:p>
            <a:pPr algn="ctr">
              <a:lnSpc>
                <a:spcPct val="90000"/>
              </a:lnSpc>
              <a:buNone/>
            </a:pPr>
            <a:r>
              <a:rPr lang="en-GB" sz="2800" b="0" strike="noStrike" cap="all" spc="197">
                <a:solidFill>
                  <a:srgbClr val="262626"/>
                </a:solidFill>
                <a:latin typeface="Gill Sans MT"/>
              </a:rPr>
              <a:t>Maximum Amount of Water that can reach each or a specific city </a:t>
            </a:r>
            <a:br>
              <a:rPr sz="2800"/>
            </a:br>
            <a:endParaRPr lang="pt-PT" sz="2800" b="0" strike="noStrike" spc="-1">
              <a:latin typeface="Arial"/>
            </a:endParaRPr>
          </a:p>
        </p:txBody>
      </p:sp>
      <p:sp>
        <p:nvSpPr>
          <p:cNvPr id="91" name="PlaceHolder 2"/>
          <p:cNvSpPr>
            <a:spLocks noGrp="1"/>
          </p:cNvSpPr>
          <p:nvPr>
            <p:ph/>
          </p:nvPr>
        </p:nvSpPr>
        <p:spPr>
          <a:xfrm>
            <a:off x="2231280" y="2638080"/>
            <a:ext cx="7728840" cy="3101400"/>
          </a:xfrm>
          <a:prstGeom prst="rect">
            <a:avLst/>
          </a:prstGeom>
          <a:noFill/>
          <a:ln w="0">
            <a:noFill/>
          </a:ln>
        </p:spPr>
        <p:txBody>
          <a:bodyPr lIns="90000" tIns="45000" rIns="90000" bIns="45000" anchor="t">
            <a:normAutofit fontScale="66500" lnSpcReduction="10000"/>
          </a:bodyPr>
          <a:lstStyle/>
          <a:p>
            <a:pPr marL="228600" indent="-228600">
              <a:lnSpc>
                <a:spcPct val="160000"/>
              </a:lnSpc>
              <a:spcBef>
                <a:spcPts val="1001"/>
              </a:spcBef>
              <a:buClr>
                <a:srgbClr val="9BAFB5"/>
              </a:buClr>
              <a:buFont typeface="Arial"/>
              <a:buChar char="•"/>
            </a:pPr>
            <a:r>
              <a:rPr lang="en-GB" sz="1800" b="0" strike="noStrike" spc="-1">
                <a:solidFill>
                  <a:srgbClr val="262626"/>
                </a:solidFill>
                <a:latin typeface="Gill Sans MT"/>
              </a:rPr>
              <a:t>Solving the problem of determining the maximum amount of water that can reach each city, or a specific city, involves introducing a "super source" vertex and a "super sink" vertex into the graph. The super sink is connected to all the cities via directed edges, where the weight of each edge corresponds to the demand of the corresponding city. On the other hand, the super source is connected to all the water reservoirs via directed edges, and the weight of each edge is determined by the reservoir's capacity.</a:t>
            </a:r>
            <a:endParaRPr lang="pt-PT" sz="1800" b="0" strike="noStrike" spc="-1">
              <a:latin typeface="Arial"/>
            </a:endParaRPr>
          </a:p>
          <a:p>
            <a:pPr>
              <a:lnSpc>
                <a:spcPct val="160000"/>
              </a:lnSpc>
              <a:spcBef>
                <a:spcPts val="1001"/>
              </a:spcBef>
              <a:buNone/>
            </a:pPr>
            <a:endParaRPr lang="pt-PT" sz="1800" b="0" strike="noStrike" spc="-1">
              <a:latin typeface="Arial"/>
            </a:endParaRPr>
          </a:p>
          <a:p>
            <a:pPr marL="228600" indent="-228600">
              <a:lnSpc>
                <a:spcPct val="160000"/>
              </a:lnSpc>
              <a:spcBef>
                <a:spcPts val="1001"/>
              </a:spcBef>
              <a:buClr>
                <a:srgbClr val="9BAFB5"/>
              </a:buClr>
              <a:buFont typeface="Arial"/>
              <a:buChar char="•"/>
            </a:pPr>
            <a:r>
              <a:rPr lang="en-GB" sz="1800" b="0" strike="noStrike" spc="-1">
                <a:solidFill>
                  <a:srgbClr val="262626"/>
                </a:solidFill>
                <a:latin typeface="Gill Sans MT"/>
              </a:rPr>
              <a:t>The Edmonds-Karp algorithm is then applied to find the maximum flow in the graph. Subsequently, a function called getFlowCity is used to return the maximum flow that passes through the city in question. This procedure is carried out by iterating over all the incoming edges of that city and calculating the sum of the flows. This approach makes it possible to accurately determine the maximum amount of water that can reach each city, taking into account reservoir capacities and city demands.</a:t>
            </a:r>
            <a:endParaRPr lang="pt-PT" sz="1800" b="0" strike="noStrike" spc="-1">
              <a:latin typeface="Arial"/>
            </a:endParaRPr>
          </a:p>
          <a:p>
            <a:pPr>
              <a:lnSpc>
                <a:spcPct val="160000"/>
              </a:lnSpc>
              <a:spcBef>
                <a:spcPts val="1001"/>
              </a:spcBef>
              <a:buNone/>
            </a:pPr>
            <a:endParaRPr lang="pt-PT"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2231280" y="964800"/>
            <a:ext cx="7728840" cy="1188000"/>
          </a:xfrm>
          <a:prstGeom prst="rect">
            <a:avLst/>
          </a:prstGeom>
          <a:solidFill>
            <a:srgbClr val="FFFFFF"/>
          </a:solidFill>
          <a:ln w="31680" cap="sq">
            <a:solidFill>
              <a:srgbClr val="404040"/>
            </a:solidFill>
            <a:miter/>
          </a:ln>
        </p:spPr>
        <p:txBody>
          <a:bodyPr lIns="182880" tIns="182880" rIns="182880" bIns="182880" anchor="ctr">
            <a:normAutofit fontScale="90000"/>
          </a:bodyPr>
          <a:lstStyle/>
          <a:p>
            <a:pPr algn="ctr">
              <a:lnSpc>
                <a:spcPct val="90000"/>
              </a:lnSpc>
              <a:buNone/>
            </a:pPr>
            <a:r>
              <a:rPr lang="en-GB" sz="2800" b="0" strike="noStrike" cap="all" spc="197">
                <a:solidFill>
                  <a:srgbClr val="262626"/>
                </a:solidFill>
                <a:latin typeface="Gill Sans MT"/>
              </a:rPr>
              <a:t> minimize the differences of flow to</a:t>
            </a:r>
            <a:br>
              <a:rPr sz="2800"/>
            </a:br>
            <a:r>
              <a:rPr lang="en-GB" sz="2800" b="0" strike="noStrike" cap="all" spc="197">
                <a:solidFill>
                  <a:srgbClr val="262626"/>
                </a:solidFill>
                <a:latin typeface="Gill Sans MT"/>
              </a:rPr>
              <a:t>capacity on each pipe across the entire network</a:t>
            </a:r>
            <a:endParaRPr lang="pt-PT" sz="2800" b="0" strike="noStrike" spc="-1">
              <a:latin typeface="Arial"/>
            </a:endParaRPr>
          </a:p>
        </p:txBody>
      </p:sp>
      <p:sp>
        <p:nvSpPr>
          <p:cNvPr id="93" name="PlaceHolder 2"/>
          <p:cNvSpPr>
            <a:spLocks noGrp="1"/>
          </p:cNvSpPr>
          <p:nvPr>
            <p:ph/>
          </p:nvPr>
        </p:nvSpPr>
        <p:spPr>
          <a:xfrm>
            <a:off x="2231280" y="2638080"/>
            <a:ext cx="7728840" cy="3101400"/>
          </a:xfrm>
          <a:prstGeom prst="rect">
            <a:avLst/>
          </a:prstGeom>
          <a:noFill/>
          <a:ln w="0">
            <a:noFill/>
          </a:ln>
        </p:spPr>
        <p:txBody>
          <a:bodyPr lIns="90000" tIns="45000" rIns="90000" bIns="45000" anchor="t">
            <a:normAutofit fontScale="74500" lnSpcReduction="10000"/>
          </a:bodyPr>
          <a:lstStyle/>
          <a:p>
            <a:pPr marL="228600" indent="-228600">
              <a:lnSpc>
                <a:spcPct val="100000"/>
              </a:lnSpc>
              <a:spcBef>
                <a:spcPts val="1001"/>
              </a:spcBef>
              <a:buClr>
                <a:srgbClr val="9BAFB5"/>
              </a:buClr>
              <a:buFont typeface="Arial"/>
              <a:buChar char="•"/>
            </a:pPr>
            <a:r>
              <a:rPr lang="en-GB" sz="1800" b="0" strike="noStrike" spc="-1">
                <a:solidFill>
                  <a:srgbClr val="262626"/>
                </a:solidFill>
                <a:latin typeface="Gill Sans MT"/>
              </a:rPr>
              <a:t>The proposed function addresses the challenge of minimising disparities between flow and capacity in a pipeline network. Initially, it calculates key metrics to assess the current distribution, including total differences and squared differences between capacity and flow. These metrics inform the next steps, in which pipes with a flow rate lower than capacity are identified and categorised based on the disparity. The function then redistributes the flow, prioritising pipes with significant differences above the average, while taking the variance into account for precise adjustments. By seeking a more uniform distribution of flow, the approach increases the efficiency and resilience of the network in supplying water to the destination stations, effectively optimising the use of pipe capacity.</a:t>
            </a:r>
            <a:endParaRPr lang="pt-PT" sz="1800" b="0" strike="noStrike" spc="-1">
              <a:latin typeface="Arial"/>
            </a:endParaRPr>
          </a:p>
          <a:p>
            <a:pPr>
              <a:lnSpc>
                <a:spcPct val="100000"/>
              </a:lnSpc>
              <a:spcBef>
                <a:spcPts val="1001"/>
              </a:spcBef>
              <a:buNone/>
            </a:pPr>
            <a:endParaRPr lang="pt-PT" sz="1800" b="0" strike="noStrike" spc="-1">
              <a:latin typeface="Arial"/>
            </a:endParaRPr>
          </a:p>
          <a:p>
            <a:pPr marL="228600" indent="-228600">
              <a:lnSpc>
                <a:spcPct val="100000"/>
              </a:lnSpc>
              <a:spcBef>
                <a:spcPts val="1001"/>
              </a:spcBef>
              <a:buClr>
                <a:srgbClr val="9BAFB5"/>
              </a:buClr>
              <a:buFont typeface="Arial"/>
              <a:buChar char="•"/>
            </a:pPr>
            <a:r>
              <a:rPr lang="en-GB" sz="1800" b="0" strike="noStrike" spc="-1">
                <a:solidFill>
                  <a:srgbClr val="262626"/>
                </a:solidFill>
                <a:latin typeface="Gill Sans MT"/>
              </a:rPr>
              <a:t>This method stands out for its systematic approach to identifying and rectifying flow imbalances in the network. By using metrics such as mean and variance to understand the current distribution of flow and strategically adjusting the flow in pipes with significant disparities, the solution ensures a more equitable distribution of flow. Ultimately, this approach promotes the efficient use of resources, leading to a more robust and effective water distribution network.</a:t>
            </a:r>
            <a:endParaRPr lang="pt-PT" sz="1800" b="0" strike="noStrike" spc="-1">
              <a:latin typeface="Arial"/>
            </a:endParaRPr>
          </a:p>
          <a:p>
            <a:pPr>
              <a:lnSpc>
                <a:spcPct val="100000"/>
              </a:lnSpc>
              <a:spcBef>
                <a:spcPts val="1001"/>
              </a:spcBef>
              <a:buNone/>
            </a:pPr>
            <a:endParaRPr lang="pt-PT"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231280" y="964800"/>
            <a:ext cx="7728840" cy="1188000"/>
          </a:xfrm>
          <a:prstGeom prst="rect">
            <a:avLst/>
          </a:prstGeom>
          <a:solidFill>
            <a:srgbClr val="FFFFFF"/>
          </a:solidFill>
          <a:ln w="31680" cap="sq">
            <a:solidFill>
              <a:srgbClr val="404040"/>
            </a:solidFill>
            <a:miter/>
          </a:ln>
        </p:spPr>
        <p:txBody>
          <a:bodyPr lIns="182880" tIns="182880" rIns="182880" bIns="182880" anchor="ctr">
            <a:noAutofit/>
          </a:bodyPr>
          <a:lstStyle/>
          <a:p>
            <a:pPr algn="ctr">
              <a:lnSpc>
                <a:spcPct val="90000"/>
              </a:lnSpc>
              <a:buNone/>
            </a:pPr>
            <a:r>
              <a:rPr lang="en-GB" sz="2800" b="0" strike="noStrike" cap="all" spc="197">
                <a:solidFill>
                  <a:srgbClr val="262626"/>
                </a:solidFill>
                <a:latin typeface="Gill Sans MT"/>
              </a:rPr>
              <a:t>Reliability and Sensitivity to Failures: Reservoir failure</a:t>
            </a:r>
            <a:endParaRPr lang="pt-PT" sz="2800" b="0" strike="noStrike" spc="-1">
              <a:latin typeface="Arial"/>
            </a:endParaRPr>
          </a:p>
        </p:txBody>
      </p:sp>
      <p:sp>
        <p:nvSpPr>
          <p:cNvPr id="95" name="PlaceHolder 2"/>
          <p:cNvSpPr>
            <a:spLocks noGrp="1"/>
          </p:cNvSpPr>
          <p:nvPr>
            <p:ph/>
          </p:nvPr>
        </p:nvSpPr>
        <p:spPr>
          <a:xfrm>
            <a:off x="2231280" y="2638080"/>
            <a:ext cx="7728840" cy="3101400"/>
          </a:xfrm>
          <a:prstGeom prst="rect">
            <a:avLst/>
          </a:prstGeom>
          <a:noFill/>
          <a:ln w="0">
            <a:noFill/>
          </a:ln>
        </p:spPr>
        <p:txBody>
          <a:bodyPr lIns="90000" tIns="45000" rIns="90000" bIns="45000" anchor="t">
            <a:normAutofit fontScale="93500"/>
          </a:bodyPr>
          <a:lstStyle/>
          <a:p>
            <a:pPr marL="228600" indent="-228600">
              <a:lnSpc>
                <a:spcPct val="100000"/>
              </a:lnSpc>
              <a:spcBef>
                <a:spcPts val="1001"/>
              </a:spcBef>
              <a:buClr>
                <a:srgbClr val="9BAFB5"/>
              </a:buClr>
              <a:buFont typeface="Arial"/>
              <a:buChar char="•"/>
            </a:pPr>
            <a:r>
              <a:rPr lang="en-GB" sz="1800" b="0" strike="noStrike" spc="-1" dirty="0">
                <a:solidFill>
                  <a:srgbClr val="262626"/>
                </a:solidFill>
                <a:latin typeface="Gill Sans MT"/>
              </a:rPr>
              <a:t>The methodology adopted to determine the cities affected by the deactivation of a water reservoir follows a systematic procedure. Firstly, we remove the vertex corresponding to the reservoir from the graph by setting the weight of the edge connecting the main source (</a:t>
            </a:r>
            <a:r>
              <a:rPr lang="en-GB" sz="1800" b="0" strike="noStrike" spc="-1" dirty="0" err="1">
                <a:solidFill>
                  <a:srgbClr val="262626"/>
                </a:solidFill>
                <a:latin typeface="Gill Sans MT"/>
              </a:rPr>
              <a:t>supersource</a:t>
            </a:r>
            <a:r>
              <a:rPr lang="en-GB" sz="1800" b="0" strike="noStrike" spc="-1" dirty="0">
                <a:solidFill>
                  <a:srgbClr val="262626"/>
                </a:solidFill>
                <a:latin typeface="Gill Sans MT"/>
              </a:rPr>
              <a:t>) to the deactivated reservoir to zero. We then used the Edmonds-Karp algorithm to calculate the maximum flow in each city in the system. The discrepancy between the results obtained before and after the elimination of the vertex provides significant insights into the impact of the reservoir's deactivation on adjacent cities. This rigorous, iterative process allows for an accurate assessment of the implications of the reservoir's unavailability on the water supply of the surrounding areas.(The user has the possibility to remove 1 or more water reservoirs).</a:t>
            </a:r>
            <a:endParaRPr lang="pt-PT" sz="1800" b="0" strike="noStrike" spc="-1" dirty="0">
              <a:latin typeface="Arial"/>
            </a:endParaRPr>
          </a:p>
          <a:p>
            <a:pPr>
              <a:lnSpc>
                <a:spcPct val="100000"/>
              </a:lnSpc>
              <a:spcBef>
                <a:spcPts val="1001"/>
              </a:spcBef>
              <a:buNone/>
            </a:pPr>
            <a:endParaRPr lang="pt-PT" sz="18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2231280" y="964800"/>
            <a:ext cx="7728840" cy="118800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97" name="Título 2"/>
          <p:cNvSpPr/>
          <p:nvPr/>
        </p:nvSpPr>
        <p:spPr>
          <a:xfrm>
            <a:off x="2231280" y="965160"/>
            <a:ext cx="7728840" cy="1188000"/>
          </a:xfrm>
          <a:prstGeom prst="rect">
            <a:avLst/>
          </a:prstGeom>
          <a:solidFill>
            <a:srgbClr val="FFFFFF"/>
          </a:solidFill>
          <a:ln w="31680" cap="sq">
            <a:solidFill>
              <a:srgbClr val="404040"/>
            </a:solidFill>
            <a:miter/>
          </a:ln>
        </p:spPr>
        <p:style>
          <a:lnRef idx="0">
            <a:scrgbClr r="0" g="0" b="0"/>
          </a:lnRef>
          <a:fillRef idx="0">
            <a:scrgbClr r="0" g="0" b="0"/>
          </a:fillRef>
          <a:effectRef idx="0">
            <a:scrgbClr r="0" g="0" b="0"/>
          </a:effectRef>
          <a:fontRef idx="minor"/>
        </p:style>
        <p:txBody>
          <a:bodyPr lIns="182880" tIns="182880" rIns="182880" bIns="182880" anchor="ctr">
            <a:noAutofit/>
          </a:bodyPr>
          <a:lstStyle/>
          <a:p>
            <a:pPr algn="ctr">
              <a:lnSpc>
                <a:spcPct val="90000"/>
              </a:lnSpc>
              <a:buNone/>
            </a:pPr>
            <a:r>
              <a:rPr lang="en-GB" sz="2800" b="0" strike="noStrike" cap="all" spc="197">
                <a:solidFill>
                  <a:srgbClr val="262626"/>
                </a:solidFill>
                <a:latin typeface="Gill Sans MT"/>
              </a:rPr>
              <a:t>Reservoir failure : theoretical Efficient approach</a:t>
            </a:r>
            <a:endParaRPr lang="pt-PT" sz="2800" b="0" strike="noStrike" spc="-1">
              <a:latin typeface="Arial"/>
            </a:endParaRPr>
          </a:p>
        </p:txBody>
      </p:sp>
      <p:pic>
        <p:nvPicPr>
          <p:cNvPr id="99" name="Imagem 98"/>
          <p:cNvPicPr/>
          <p:nvPr/>
        </p:nvPicPr>
        <p:blipFill>
          <a:blip r:embed="rId2"/>
          <a:stretch/>
        </p:blipFill>
        <p:spPr>
          <a:xfrm>
            <a:off x="6506547" y="2607085"/>
            <a:ext cx="4838581" cy="2699640"/>
          </a:xfrm>
          <a:prstGeom prst="rect">
            <a:avLst/>
          </a:prstGeom>
          <a:ln w="0">
            <a:noFill/>
          </a:ln>
        </p:spPr>
      </p:pic>
      <p:sp>
        <p:nvSpPr>
          <p:cNvPr id="2" name="PlaceHolder 2">
            <a:extLst>
              <a:ext uri="{FF2B5EF4-FFF2-40B4-BE49-F238E27FC236}">
                <a16:creationId xmlns:a16="http://schemas.microsoft.com/office/drawing/2014/main" id="{03329DB5-2A5E-4F4B-8F64-1083F6F835A5}"/>
              </a:ext>
            </a:extLst>
          </p:cNvPr>
          <p:cNvSpPr txBox="1">
            <a:spLocks/>
          </p:cNvSpPr>
          <p:nvPr/>
        </p:nvSpPr>
        <p:spPr>
          <a:xfrm>
            <a:off x="418031" y="2730759"/>
            <a:ext cx="5677969" cy="2924746"/>
          </a:xfrm>
          <a:prstGeom prst="rect">
            <a:avLst/>
          </a:prstGeom>
          <a:noFill/>
          <a:ln w="0">
            <a:noFill/>
          </a:ln>
        </p:spPr>
        <p:txBody>
          <a:bodyPr lIns="90000" tIns="45000" rIns="90000" bIns="45000" anchor="t">
            <a:normAutofit fontScale="93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001"/>
              </a:spcBef>
              <a:buClr>
                <a:srgbClr val="9BAFB5"/>
              </a:buClr>
              <a:buFont typeface="Arial"/>
              <a:buChar char="•"/>
            </a:pPr>
            <a:r>
              <a:rPr lang="en-US" sz="1700" b="0" strike="noStrike" spc="-1" dirty="0">
                <a:solidFill>
                  <a:srgbClr val="262626"/>
                </a:solidFill>
                <a:latin typeface="Gill Sans MT"/>
              </a:rPr>
              <a:t>Our proposal of an algorithm that would solve this efficiency issue, begins by conducting a breadth-first search (BFS) calling the </a:t>
            </a:r>
            <a:r>
              <a:rPr lang="en-US" sz="1700" b="0" strike="noStrike" spc="-1" dirty="0" err="1">
                <a:solidFill>
                  <a:srgbClr val="262626"/>
                </a:solidFill>
                <a:latin typeface="Gill Sans MT"/>
              </a:rPr>
              <a:t>findAffectedSubset</a:t>
            </a:r>
            <a:r>
              <a:rPr lang="en-US" sz="1700" b="0" strike="noStrike" spc="-1" dirty="0">
                <a:solidFill>
                  <a:srgbClr val="262626"/>
                </a:solidFill>
                <a:latin typeface="Gill Sans MT"/>
              </a:rPr>
              <a:t> function to identify the subset of the network impacted by the removal of a reservoir. This BFS starts from the affected cities and explores neighboring nodes, effectively determining the reach of the impact. Finally, the Max-Flow algorithm is applied to this reduced subset, and we check the impact it has on the delivery stations of this affected subset. This prevents inefficiency by running the max-flow algorithm on a smaller subset of the original graph.</a:t>
            </a:r>
            <a:endParaRPr lang="pt-PT" sz="1700" b="0" strike="noStrike" spc="-1" dirty="0">
              <a:latin typeface="Arial"/>
            </a:endParaRPr>
          </a:p>
          <a:p>
            <a:pPr>
              <a:lnSpc>
                <a:spcPct val="100000"/>
              </a:lnSpc>
              <a:spcBef>
                <a:spcPts val="1001"/>
              </a:spcBef>
              <a:buClr>
                <a:srgbClr val="9BAFB5"/>
              </a:buClr>
              <a:buFont typeface="Arial"/>
              <a:buChar char="•"/>
            </a:pPr>
            <a:endParaRPr lang="pt-PT" sz="1800"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2231280" y="964800"/>
            <a:ext cx="7728840" cy="1188000"/>
          </a:xfrm>
          <a:prstGeom prst="rect">
            <a:avLst/>
          </a:prstGeom>
          <a:solidFill>
            <a:srgbClr val="FFFFFF"/>
          </a:solidFill>
          <a:ln w="31680" cap="sq">
            <a:solidFill>
              <a:srgbClr val="404040"/>
            </a:solidFill>
            <a:miter/>
          </a:ln>
        </p:spPr>
        <p:txBody>
          <a:bodyPr lIns="182880" tIns="182880" rIns="182880" bIns="182880" anchor="ctr">
            <a:noAutofit/>
          </a:bodyPr>
          <a:lstStyle/>
          <a:p>
            <a:pPr algn="ctr">
              <a:lnSpc>
                <a:spcPct val="90000"/>
              </a:lnSpc>
              <a:buNone/>
            </a:pPr>
            <a:r>
              <a:rPr lang="en-GB" sz="2800" b="0" strike="noStrike" cap="all" spc="197">
                <a:solidFill>
                  <a:srgbClr val="262626"/>
                </a:solidFill>
                <a:latin typeface="Gill Sans MT"/>
              </a:rPr>
              <a:t>Reliability and Sensitivity to Failures: pumping STATIONS FAILURE</a:t>
            </a:r>
            <a:endParaRPr lang="pt-PT" sz="2800" b="0" strike="noStrike" spc="-1">
              <a:latin typeface="Arial"/>
            </a:endParaRPr>
          </a:p>
        </p:txBody>
      </p:sp>
      <p:sp>
        <p:nvSpPr>
          <p:cNvPr id="2" name="PlaceHolder 2">
            <a:extLst>
              <a:ext uri="{FF2B5EF4-FFF2-40B4-BE49-F238E27FC236}">
                <a16:creationId xmlns:a16="http://schemas.microsoft.com/office/drawing/2014/main" id="{55EB0506-86C8-1B6E-BF50-F4D63659088C}"/>
              </a:ext>
            </a:extLst>
          </p:cNvPr>
          <p:cNvSpPr txBox="1">
            <a:spLocks/>
          </p:cNvSpPr>
          <p:nvPr/>
        </p:nvSpPr>
        <p:spPr>
          <a:xfrm>
            <a:off x="2710251" y="2855167"/>
            <a:ext cx="6328002" cy="3186640"/>
          </a:xfrm>
          <a:prstGeom prst="rect">
            <a:avLst/>
          </a:prstGeom>
          <a:noFill/>
          <a:ln w="0">
            <a:noFill/>
          </a:ln>
        </p:spPr>
        <p:txBody>
          <a:bodyPr lIns="90000" tIns="45000" rIns="90000" bIns="45000" anchor="t">
            <a:normAutofit fontScale="93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001"/>
              </a:spcBef>
              <a:buClr>
                <a:srgbClr val="9BAFB5"/>
              </a:buClr>
              <a:buFont typeface="Arial"/>
              <a:buChar char="•"/>
            </a:pPr>
            <a:r>
              <a:rPr lang="en-US" sz="1800" b="0" strike="noStrike" spc="-1" dirty="0">
                <a:solidFill>
                  <a:srgbClr val="262626"/>
                </a:solidFill>
                <a:latin typeface="Gill Sans MT"/>
              </a:rPr>
              <a:t>The algorithm we have developed, examines the impact of temporarily removing pumping stations from a network by setting their incoming edges' capacity to zero. It identifies the affected cities and their water supply deficits, displaying relevant information. It aims to determine which pumping stations can be removed without causing deficits. By simulating the removal and recalculating flow using the </a:t>
            </a:r>
            <a:r>
              <a:rPr lang="en-US" sz="1800" b="0" strike="noStrike" spc="-1" dirty="0" err="1">
                <a:solidFill>
                  <a:srgbClr val="262626"/>
                </a:solidFill>
                <a:latin typeface="Gill Sans MT"/>
              </a:rPr>
              <a:t>edmonds-karp</a:t>
            </a:r>
            <a:r>
              <a:rPr lang="en-US" sz="1800" b="0" strike="noStrike" spc="-1" dirty="0">
                <a:solidFill>
                  <a:srgbClr val="262626"/>
                </a:solidFill>
                <a:latin typeface="Gill Sans MT"/>
              </a:rPr>
              <a:t> algorithm we check the impact of disabling a pumping station. Finally, it reports the number of stations that can be safely removed without water deficits.</a:t>
            </a:r>
            <a:endParaRPr lang="pt-PT" sz="1800" b="0" strike="noStrike" spc="-1" dirty="0">
              <a:latin typeface="Arial"/>
            </a:endParaRPr>
          </a:p>
          <a:p>
            <a:pPr>
              <a:lnSpc>
                <a:spcPct val="100000"/>
              </a:lnSpc>
              <a:spcBef>
                <a:spcPts val="1001"/>
              </a:spcBef>
              <a:buClr>
                <a:srgbClr val="9BAFB5"/>
              </a:buClr>
              <a:buFont typeface="Arial"/>
              <a:buChar char="•"/>
            </a:pPr>
            <a:endParaRPr lang="pt-PT" sz="1800"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Pacote</Template>
  <TotalTime>179</TotalTime>
  <Words>1640</Words>
  <Application>Microsoft Office PowerPoint</Application>
  <PresentationFormat>Ecrã Panorâmico</PresentationFormat>
  <Paragraphs>37</Paragraphs>
  <Slides>14</Slides>
  <Notes>0</Notes>
  <HiddenSlides>0</HiddenSlides>
  <MMClips>0</MMClips>
  <ScaleCrop>false</ScaleCrop>
  <HeadingPairs>
    <vt:vector size="6" baseType="variant">
      <vt:variant>
        <vt:lpstr>Tipos de letra usados</vt:lpstr>
      </vt:variant>
      <vt:variant>
        <vt:i4>5</vt:i4>
      </vt:variant>
      <vt:variant>
        <vt:lpstr>Tema</vt:lpstr>
      </vt:variant>
      <vt:variant>
        <vt:i4>2</vt:i4>
      </vt:variant>
      <vt:variant>
        <vt:lpstr>Títulos dos diapositivos</vt:lpstr>
      </vt:variant>
      <vt:variant>
        <vt:i4>14</vt:i4>
      </vt:variant>
    </vt:vector>
  </HeadingPairs>
  <TitlesOfParts>
    <vt:vector size="21" baseType="lpstr">
      <vt:lpstr>Arial</vt:lpstr>
      <vt:lpstr>Gill Sans MT</vt:lpstr>
      <vt:lpstr>Symbol</vt:lpstr>
      <vt:lpstr>Times New Roman</vt:lpstr>
      <vt:lpstr>Wingdings</vt:lpstr>
      <vt:lpstr>Office Theme</vt:lpstr>
      <vt:lpstr>Office Theme</vt:lpstr>
      <vt:lpstr> Analysis Tool for Water Supply Management</vt:lpstr>
      <vt:lpstr>Class diagram</vt:lpstr>
      <vt:lpstr>reading the given dataset</vt:lpstr>
      <vt:lpstr>Graph</vt:lpstr>
      <vt:lpstr>Maximum Amount of Water that can reach each or a specific city  </vt:lpstr>
      <vt:lpstr> minimize the differences of flow to capacity on each pipe across the entire network</vt:lpstr>
      <vt:lpstr>Reliability and Sensitivity to Failures: Reservoir failure</vt:lpstr>
      <vt:lpstr>Apresentação do PowerPoint</vt:lpstr>
      <vt:lpstr>Reliability and Sensitivity to Failures: pumping STATIONS FAILURE</vt:lpstr>
      <vt:lpstr>Reliability and Sensitivity to Failures: Pipeline failure</vt:lpstr>
      <vt:lpstr>User interface</vt:lpstr>
      <vt:lpstr>Apresentação do PowerPoint</vt:lpstr>
      <vt:lpstr>Functionality to highlight</vt:lpstr>
      <vt:lpstr>Main dificultes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Analysis Tool for Water Supply Management</dc:title>
  <dc:subject/>
  <dc:creator>David dos Santos Ferreira</dc:creator>
  <dc:description/>
  <cp:lastModifiedBy>Joao Rebelo</cp:lastModifiedBy>
  <cp:revision>7</cp:revision>
  <dcterms:created xsi:type="dcterms:W3CDTF">2024-04-04T10:03:59Z</dcterms:created>
  <dcterms:modified xsi:type="dcterms:W3CDTF">2024-04-06T22:59:49Z</dcterms:modified>
  <dc:language>pt-PT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Ecrã Panorâmico</vt:lpwstr>
  </property>
  <property fmtid="{D5CDD505-2E9C-101B-9397-08002B2CF9AE}" pid="3" name="Slides">
    <vt:i4>13</vt:i4>
  </property>
</Properties>
</file>