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7" r:id="rId5"/>
    <p:sldId id="270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el Dinar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08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91736"/>
            <a:ext cx="9603275" cy="387461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512712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4976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467872"/>
            <a:ext cx="4645152" cy="39916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467261"/>
            <a:ext cx="4645152" cy="39916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330" y="130955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oilsurvey.sc.egov.usda.gov/App/WebSoilSurvey.aspx" TargetMode="External"/><Relationship Id="rId2" Type="http://schemas.openxmlformats.org/officeDocument/2006/relationships/hyperlink" Target="https://nassgeodata.gmu.edu/CropScap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.water.ca.gov/app/boundaries/" TargetMode="External"/><Relationship Id="rId5" Type="http://schemas.openxmlformats.org/officeDocument/2006/relationships/hyperlink" Target="https://cimis.water.ca.gov/WSNReportCriteria.aspx" TargetMode="External"/><Relationship Id="rId4" Type="http://schemas.openxmlformats.org/officeDocument/2006/relationships/hyperlink" Target="https://gis.water.ca.gov/app/CADWRLandUseView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8B8E-A688-4D17-A73D-29B38660A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Managed Aquifer Recharge as Drought Resilient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0E2EF-E37E-49A7-9878-DF75AD712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6897"/>
          </a:xfrm>
        </p:spPr>
        <p:txBody>
          <a:bodyPr>
            <a:normAutofit/>
          </a:bodyPr>
          <a:lstStyle/>
          <a:p>
            <a:r>
              <a:rPr lang="en-US" dirty="0"/>
              <a:t>Ami Reznik and Ariel Dinar </a:t>
            </a:r>
          </a:p>
          <a:p>
            <a:r>
              <a:rPr lang="en-US" dirty="0"/>
              <a:t>School of Public Policy, University of California, Riverside</a:t>
            </a:r>
          </a:p>
          <a:p>
            <a:endParaRPr lang="en-US" dirty="0"/>
          </a:p>
          <a:p>
            <a:r>
              <a:rPr lang="en-US" dirty="0"/>
              <a:t>PBPL 273, UCR, February 7</a:t>
            </a:r>
          </a:p>
        </p:txBody>
      </p:sp>
    </p:spTree>
    <p:extLst>
      <p:ext uri="{BB962C8B-B14F-4D97-AF65-F5344CB8AC3E}">
        <p14:creationId xmlns:p14="http://schemas.microsoft.com/office/powerpoint/2010/main" val="255548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A13D-0B5D-42A7-AD92-64274F50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85614"/>
          </a:xfrm>
        </p:spPr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2357-A832-44CF-A1F7-67B4594D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Questions</a:t>
            </a:r>
            <a:endParaRPr lang="en-US" sz="2400" dirty="0"/>
          </a:p>
          <a:p>
            <a:r>
              <a:rPr lang="en-US" sz="2400" dirty="0"/>
              <a:t>Central Valley Focus Areas</a:t>
            </a:r>
          </a:p>
          <a:p>
            <a:r>
              <a:rPr lang="en-US" dirty="0"/>
              <a:t>Data Needs and 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98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72E2-3ABE-494B-924F-351EC3DD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 implementation as a 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8E1EBF-3867-426B-8CE5-2C34AB09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it sustainable, drought resilient?</a:t>
            </a:r>
          </a:p>
          <a:p>
            <a:pPr lvl="1"/>
            <a:r>
              <a:rPr lang="en-US" dirty="0"/>
              <a:t>How is it impacted from different institutions?</a:t>
            </a:r>
          </a:p>
          <a:p>
            <a:r>
              <a:rPr lang="en-US" dirty="0"/>
              <a:t>What are the interdependencies with other policies?</a:t>
            </a:r>
          </a:p>
          <a:p>
            <a:pPr lvl="1"/>
            <a:r>
              <a:rPr lang="en-US" dirty="0"/>
              <a:t>SGMA</a:t>
            </a:r>
          </a:p>
          <a:p>
            <a:pPr lvl="1"/>
            <a:r>
              <a:rPr lang="en-US" dirty="0"/>
              <a:t>Conservation programs</a:t>
            </a:r>
          </a:p>
          <a:p>
            <a:r>
              <a:rPr lang="en-US" dirty="0"/>
              <a:t>How much water is available?</a:t>
            </a:r>
          </a:p>
          <a:p>
            <a:r>
              <a:rPr lang="en-US" dirty="0"/>
              <a:t>What sources to use?</a:t>
            </a:r>
          </a:p>
          <a:p>
            <a:r>
              <a:rPr lang="en-US" dirty="0"/>
              <a:t>What recharge methods to adopt?</a:t>
            </a:r>
          </a:p>
          <a:p>
            <a:r>
              <a:rPr lang="en-US" dirty="0"/>
              <a:t>What is farmers’ role?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Institutions for managing the CPR-MAR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Arrangements for storage in the aquifer, operational reservoir</a:t>
            </a:r>
          </a:p>
          <a:p>
            <a:pPr lvl="1"/>
            <a:r>
              <a:rPr lang="en-US" dirty="0"/>
              <a:t>Storage rights</a:t>
            </a:r>
          </a:p>
          <a:p>
            <a:pPr lvl="1"/>
            <a:r>
              <a:rPr lang="en-US" dirty="0"/>
              <a:t>GW master</a:t>
            </a:r>
          </a:p>
          <a:p>
            <a:r>
              <a:rPr lang="en-US" dirty="0"/>
              <a:t>Inclusion of the urban sector</a:t>
            </a:r>
          </a:p>
          <a:p>
            <a:pPr lvl="1"/>
            <a:r>
              <a:rPr lang="en-US" dirty="0"/>
              <a:t>Water trade in freshwater</a:t>
            </a:r>
          </a:p>
          <a:p>
            <a:pPr lvl="1"/>
            <a:r>
              <a:rPr lang="en-US" dirty="0"/>
              <a:t>Water trade/sale of recycled wastewater</a:t>
            </a:r>
          </a:p>
        </p:txBody>
      </p:sp>
    </p:spTree>
    <p:extLst>
      <p:ext uri="{BB962C8B-B14F-4D97-AF65-F5344CB8AC3E}">
        <p14:creationId xmlns:p14="http://schemas.microsoft.com/office/powerpoint/2010/main" val="142771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9487-C6D4-4121-9FF6-A6DB19C8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Kings GW Basin		  Kern GW basin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BCD35-F0E6-41F1-8D51-7944617809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0172AC-0B66-4050-B778-81580CD611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1" descr="image003">
            <a:extLst>
              <a:ext uri="{FF2B5EF4-FFF2-40B4-BE49-F238E27FC236}">
                <a16:creationId xmlns:a16="http://schemas.microsoft.com/office/drawing/2014/main" id="{986D71BF-9D2F-44DA-BB50-2D1E68B6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396588"/>
            <a:ext cx="4647939" cy="407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 descr="image004">
            <a:extLst>
              <a:ext uri="{FF2B5EF4-FFF2-40B4-BE49-F238E27FC236}">
                <a16:creationId xmlns:a16="http://schemas.microsoft.com/office/drawing/2014/main" id="{83F9D2A9-31FC-43BF-81AC-36515B03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9" y="1396588"/>
            <a:ext cx="4721693" cy="413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1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D892E2-B7EB-4785-A70F-6F94359A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Specification and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9C42-7468-4452-BA76-2E757126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Area under main crops [CDL (</a:t>
            </a:r>
            <a:r>
              <a:rPr lang="en-US" u="sng" dirty="0">
                <a:hlinkClick r:id="rId2"/>
              </a:rPr>
              <a:t>https://nassgeodata.gmu.edu/CropScape/</a:t>
            </a:r>
            <a:r>
              <a:rPr lang="en-US" dirty="0"/>
              <a:t>)].</a:t>
            </a:r>
          </a:p>
          <a:p>
            <a:pPr lvl="0"/>
            <a:r>
              <a:rPr lang="en-US" dirty="0"/>
              <a:t>Soil type under cultivated areas [WSS/GSSURGO (</a:t>
            </a:r>
            <a:r>
              <a:rPr lang="en-US" u="sng" dirty="0">
                <a:hlinkClick r:id="rId3"/>
              </a:rPr>
              <a:t>https://websoilsurvey.sc.egov.usda.gov/App/WebSoilSurvey.aspx</a:t>
            </a:r>
            <a:r>
              <a:rPr lang="en-US" dirty="0"/>
              <a:t>)]. </a:t>
            </a:r>
          </a:p>
          <a:p>
            <a:pPr lvl="0"/>
            <a:r>
              <a:rPr lang="en-US" dirty="0"/>
              <a:t>Land suitability for on-farm recharge [SAGBI/DWR (</a:t>
            </a:r>
            <a:r>
              <a:rPr lang="en-US" dirty="0">
                <a:hlinkClick r:id="rId4"/>
              </a:rPr>
              <a:t>https://gis.water.ca.gov/app/CADWRLandUseViewer/</a:t>
            </a:r>
            <a:r>
              <a:rPr lang="en-US" dirty="0"/>
              <a:t>)] </a:t>
            </a:r>
          </a:p>
          <a:p>
            <a:pPr lvl="0"/>
            <a:r>
              <a:rPr lang="en-US" dirty="0"/>
              <a:t>Weather data e.g., precipitation (recharge), potential evapotranspiration [CIMIS (</a:t>
            </a:r>
            <a:r>
              <a:rPr lang="en-US" u="sng" dirty="0">
                <a:hlinkClick r:id="rId5"/>
              </a:rPr>
              <a:t>https://cimis.water.ca.gov/WSNReportCriteria.aspx</a:t>
            </a:r>
            <a:r>
              <a:rPr lang="en-US" dirty="0"/>
              <a:t>)] </a:t>
            </a:r>
          </a:p>
          <a:p>
            <a:pPr lvl="0"/>
            <a:r>
              <a:rPr lang="en-US" dirty="0"/>
              <a:t>Boundaries [DWR (</a:t>
            </a:r>
            <a:r>
              <a:rPr lang="en-US" dirty="0">
                <a:hlinkClick r:id="rId6"/>
              </a:rPr>
              <a:t>https://gis.water.ca.gov/app/boundaries/</a:t>
            </a:r>
            <a:r>
              <a:rPr lang="en-US" dirty="0"/>
              <a:t>)]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1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3728-4A55-43BB-BB9C-56784C3D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794E-8319-4369-BD3B-D28B4523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Distances and altitude differences between units of analysis and:</a:t>
            </a:r>
          </a:p>
          <a:p>
            <a:pPr lvl="1"/>
            <a:r>
              <a:rPr lang="en-US" dirty="0"/>
              <a:t>Surface water sources</a:t>
            </a:r>
          </a:p>
          <a:p>
            <a:pPr lvl="1"/>
            <a:r>
              <a:rPr lang="en-US" dirty="0"/>
              <a:t>Groundwater wells</a:t>
            </a:r>
          </a:p>
          <a:p>
            <a:pPr lvl="1"/>
            <a:r>
              <a:rPr lang="en-US" dirty="0"/>
              <a:t>Wastewater treatment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278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6696</TotalTime>
  <Words>271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Managed Aquifer Recharge as Drought Resilient strategy</vt:lpstr>
      <vt:lpstr>layout</vt:lpstr>
      <vt:lpstr>MAR implementation as a strategy</vt:lpstr>
      <vt:lpstr>Institutions for managing the CPR-MAR</vt:lpstr>
      <vt:lpstr>Kings GW Basin    Kern GW basin</vt:lpstr>
      <vt:lpstr>Data Specification and Sources</vt:lpstr>
      <vt:lpstr>Additional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Aquifer Management for Drought Resilience project</dc:title>
  <dc:creator>Ami Reznik</dc:creator>
  <cp:lastModifiedBy>Ami Reznik</cp:lastModifiedBy>
  <cp:revision>58</cp:revision>
  <dcterms:created xsi:type="dcterms:W3CDTF">2017-11-30T19:15:23Z</dcterms:created>
  <dcterms:modified xsi:type="dcterms:W3CDTF">2019-02-07T22:21:27Z</dcterms:modified>
</cp:coreProperties>
</file>