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2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7.svg" ContentType="image/svg+xml"/>
  <Override PartName="/ppt/media/image4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6"/>
  </p:notesMasterIdLst>
  <p:sldIdLst>
    <p:sldId id="268" r:id="rId4"/>
    <p:sldId id="293" r:id="rId5"/>
    <p:sldId id="271" r:id="rId7"/>
    <p:sldId id="273" r:id="rId8"/>
    <p:sldId id="274" r:id="rId9"/>
    <p:sldId id="275" r:id="rId10"/>
    <p:sldId id="272" r:id="rId11"/>
    <p:sldId id="277" r:id="rId12"/>
    <p:sldId id="298" r:id="rId13"/>
    <p:sldId id="302" r:id="rId14"/>
    <p:sldId id="300" r:id="rId15"/>
    <p:sldId id="295" r:id="rId16"/>
    <p:sldId id="296" r:id="rId17"/>
    <p:sldId id="301" r:id="rId18"/>
    <p:sldId id="29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3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D6C00"/>
    <a:srgbClr val="2BB7B3"/>
    <a:srgbClr val="003F43"/>
    <a:srgbClr val="06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62" y="58"/>
      </p:cViewPr>
      <p:guideLst>
        <p:guide orient="horz" pos="2168"/>
        <p:guide pos="3840"/>
        <p:guide orient="horz" pos="352"/>
        <p:guide orient="horz" pos="3974"/>
        <p:guide pos="323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6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3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E:\400px_tools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E: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Kingsoft\Desktop\aa\sup\08\subjec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9"/>
            </p:custDataLst>
          </p:nvPr>
        </p:nvCxnSpPr>
        <p:spPr>
          <a:xfrm>
            <a:off x="3355975" y="3913822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3413760" y="4117022"/>
            <a:ext cx="5365115" cy="745260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3413125" y="2379663"/>
            <a:ext cx="5365750" cy="1398905"/>
          </a:xfrm>
        </p:spPr>
        <p:txBody>
          <a:bodyPr vert="horz" wrap="square" lIns="91440" tIns="45720" rIns="9144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85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004850"/>
            <a:ext cx="720090" cy="8531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5589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4938412"/>
            <a:ext cx="1620202" cy="19195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7576"/>
            <a:ext cx="1620202" cy="1040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3107055" y="3800475"/>
            <a:ext cx="5977890" cy="1103630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1000" y="1953895"/>
            <a:ext cx="6350000" cy="144018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-20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11"/>
            </p:custDataLst>
          </p:nvPr>
        </p:nvCxnSpPr>
        <p:spPr>
          <a:xfrm>
            <a:off x="3107055" y="359727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326328"/>
            <a:ext cx="4064000" cy="25316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2803525"/>
            <a:ext cx="5767705" cy="83566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20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3722371"/>
            <a:ext cx="5767705" cy="787671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12" y="1234440"/>
            <a:ext cx="3527488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4850"/>
            <a:ext cx="720090" cy="85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8531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6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3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0.wmf"/><Relationship Id="rId4" Type="http://schemas.openxmlformats.org/officeDocument/2006/relationships/package" Target="../embeddings/Document2.docx"/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package" Target="../embeddings/Document1.docx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svg"/><Relationship Id="rId3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4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1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228" y="763676"/>
            <a:ext cx="9796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基于大语言模型（</a:t>
            </a: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LLM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）阅读文献的训练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分析探究</a:t>
            </a:r>
            <a:endParaRPr kumimoji="0" lang="zh-CN" altLang="en-US" sz="32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37983" y="1425368"/>
            <a:ext cx="7140668" cy="57822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7220" y="3603792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内容占位符 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09590" y="316992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Word.Document.12">
                  <p:embed/>
                </p:oleObj>
              </mc:Choice>
              <mc:Fallback>
                <p:oleObj name="" showAsIcon="1" r:id="rId1" imgW="971550" imgH="9525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9590" y="316992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upload_post_object_v2_40310204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6" y="694203"/>
            <a:ext cx="10474861" cy="590550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4085" y="122110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4" imgW="971550" imgH="952500" progId="Word.Document.12">
                  <p:embed/>
                </p:oleObj>
              </mc:Choice>
              <mc:Fallback>
                <p:oleObj name="" showAsIcon="1" r:id="rId4" imgW="971550" imgH="952500" progId="Word.Documen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4085" y="122110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形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" name="任意多边形: 形状 48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1557" y="1031140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训练过程（部分输出结果）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23" name="图片 22" descr="upload_post_object_v2_157487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55" y="2526265"/>
            <a:ext cx="4222851" cy="938345"/>
          </a:xfrm>
          <a:prstGeom prst="rect">
            <a:avLst/>
          </a:prstGeom>
        </p:spPr>
      </p:pic>
      <p:pic>
        <p:nvPicPr>
          <p:cNvPr id="27" name="图片 26" descr="upload_post_object_v2_32633925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59" y="2526265"/>
            <a:ext cx="4236127" cy="978648"/>
          </a:xfrm>
          <a:prstGeom prst="rect">
            <a:avLst/>
          </a:prstGeom>
        </p:spPr>
      </p:pic>
      <p:pic>
        <p:nvPicPr>
          <p:cNvPr id="28" name="图片 27" descr="upload_post_object_v2_14635157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35" y="3961134"/>
            <a:ext cx="4236071" cy="956224"/>
          </a:xfrm>
          <a:prstGeom prst="rect">
            <a:avLst/>
          </a:prstGeom>
        </p:spPr>
      </p:pic>
      <p:pic>
        <p:nvPicPr>
          <p:cNvPr id="29" name="图片 28" descr="upload_post_object_v2_37382185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859" y="4005059"/>
            <a:ext cx="4236162" cy="9562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98797" y="5347397"/>
            <a:ext cx="1564957" cy="133578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7873" y="727390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charset="0"/>
                <a:ea typeface="思源黑体 CN Bold" charset="0"/>
              </a:rPr>
              <a:t>结果分析</a:t>
            </a:r>
            <a:endParaRPr lang="zh-CN" altLang="en-US" sz="3600" spc="300" dirty="0">
              <a:solidFill>
                <a:srgbClr val="2F2E41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81274" y="1918516"/>
            <a:ext cx="3248163" cy="349325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蓝线代表未经训练的数据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红线代表训练的数据。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因此，我们可以推断训练对</a:t>
            </a:r>
            <a:r>
              <a:rPr lang="en-US" altLang="zh-CN">
                <a:solidFill>
                  <a:schemeClr val="tx1"/>
                </a:solidFill>
              </a:rPr>
              <a:t>Gpt</a:t>
            </a:r>
            <a:r>
              <a:rPr lang="zh-CN" altLang="en-US">
                <a:solidFill>
                  <a:schemeClr val="tx1"/>
                </a:solidFill>
              </a:rPr>
              <a:t>的表现有一些积极的影响。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 descr="upload_post_object_v2_31015428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6" y="1271454"/>
            <a:ext cx="7000622" cy="5251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98797" y="5347397"/>
            <a:ext cx="1564957" cy="133578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7873" y="727390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charset="0"/>
                <a:ea typeface="思源黑体 CN Bold" charset="0"/>
              </a:rPr>
              <a:t>模型评价</a:t>
            </a:r>
            <a:endParaRPr lang="zh-CN" altLang="en-US" sz="3600" spc="300" dirty="0">
              <a:solidFill>
                <a:srgbClr val="2F2E41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81281" y="1854109"/>
            <a:ext cx="7608856" cy="349325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局限性：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 实验对象单一：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只针对了</a:t>
            </a:r>
            <a:r>
              <a:rPr lang="en-US" altLang="zh-CN">
                <a:solidFill>
                  <a:schemeClr val="tx1"/>
                </a:solidFill>
              </a:rPr>
              <a:t>Chatgpt4</a:t>
            </a:r>
            <a:r>
              <a:rPr lang="zh-CN" altLang="en-US">
                <a:solidFill>
                  <a:schemeClr val="tx1"/>
                </a:solidFill>
              </a:rPr>
              <a:t>进行了研究，不能代表所有的大语言模型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 使用了多种评价方法：BLEU 分数、Jaccard 距离、余弦相似度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98797" y="5347397"/>
            <a:ext cx="1564957" cy="133578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7873" y="727390"/>
            <a:ext cx="2929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charset="0"/>
                <a:ea typeface="思源黑体 CN Bold" charset="0"/>
              </a:rPr>
              <a:t>Reference</a:t>
            </a:r>
            <a:r>
              <a:rPr lang="en-US" altLang="zh-CN" sz="3600" spc="300" dirty="0">
                <a:solidFill>
                  <a:srgbClr val="2F2E41"/>
                </a:solidFill>
                <a:latin typeface="思源黑体 CN Bold" charset="0"/>
                <a:ea typeface="思源黑体 CN Bold" charset="0"/>
              </a:rPr>
              <a:t>:</a:t>
            </a:r>
            <a:endParaRPr lang="en-US" altLang="zh-CN" sz="3600" spc="300" dirty="0">
              <a:solidFill>
                <a:srgbClr val="2F2E41"/>
              </a:solidFill>
              <a:latin typeface="思源黑体 CN Bold" charset="0"/>
              <a:ea typeface="思源黑体 CN Bold" charset="0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81281" y="1854109"/>
            <a:ext cx="9620115" cy="349325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[1]</a:t>
            </a:r>
            <a:r>
              <a:rPr lang="zh-CN" altLang="en-US">
                <a:solidFill>
                  <a:schemeClr val="tx1"/>
                </a:solidFill>
              </a:rPr>
              <a:t>X. Zhang, S. Dadkhah, A. G. Weismann, M. A. Kanaani, and A. A. Ghorbani, “Multimodal fake news analysis based on image–text similarity,” IEEE Transactions on Computational Social Systems, vol. 11, no. 1, pp. 959–972, 2024. DOI: 10.1109/TCSS.2023.3244068.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38007" y="2470270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您的观看和收听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76903" y="4319151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5808" y="925975"/>
            <a:ext cx="6299125" cy="500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848677" y="1827530"/>
            <a:ext cx="4398010" cy="787400"/>
            <a:chOff x="2891" y="2630"/>
            <a:chExt cx="6926" cy="1240"/>
          </a:xfrm>
        </p:grpSpPr>
        <p:sp>
          <p:nvSpPr>
            <p:cNvPr id="90" name="文本框 89"/>
            <p:cNvSpPr txBox="1"/>
            <p:nvPr>
              <p:custDataLst>
                <p:tags r:id="rId2"/>
              </p:custDataLst>
            </p:nvPr>
          </p:nvSpPr>
          <p:spPr>
            <a:xfrm>
              <a:off x="4407" y="2869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00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问题重述及研究原理</a:t>
              </a:r>
              <a:endPara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3"/>
              </p:custDataLst>
            </p:nvPr>
          </p:nvSpPr>
          <p:spPr>
            <a:xfrm>
              <a:off x="2891" y="2719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+mj-lt"/>
                  <a:sym typeface="Arial" panose="020B0604020202020204" pitchFamily="34" charset="0"/>
                </a:rPr>
                <a:t>01</a:t>
              </a:r>
              <a:endPara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j-lt"/>
                <a:sym typeface="Arial" panose="020B0604020202020204" pitchFamily="34" charset="0"/>
              </a:endParaRPr>
            </a:p>
          </p:txBody>
        </p:sp>
        <p:cxnSp>
          <p:nvCxnSpPr>
            <p:cNvPr id="89" name="直接连接符 88"/>
            <p:cNvCxnSpPr/>
            <p:nvPr>
              <p:custDataLst>
                <p:tags r:id="rId4"/>
              </p:custDataLst>
            </p:nvPr>
          </p:nvCxnSpPr>
          <p:spPr>
            <a:xfrm>
              <a:off x="4075" y="2630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848677" y="3041015"/>
            <a:ext cx="4398010" cy="787400"/>
            <a:chOff x="2891" y="4575"/>
            <a:chExt cx="6926" cy="1240"/>
          </a:xfrm>
        </p:grpSpPr>
        <p:sp>
          <p:nvSpPr>
            <p:cNvPr id="75" name="文本框 74"/>
            <p:cNvSpPr txBox="1"/>
            <p:nvPr>
              <p:custDataLst>
                <p:tags r:id="rId6"/>
              </p:custDataLst>
            </p:nvPr>
          </p:nvSpPr>
          <p:spPr>
            <a:xfrm>
              <a:off x="2891" y="4784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+mj-lt"/>
                  <a:sym typeface="Arial" panose="020B0604020202020204" pitchFamily="34" charset="0"/>
                </a:rPr>
                <a:t>02</a:t>
              </a:r>
              <a:endPara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j-lt"/>
                <a:sym typeface="Arial" panose="020B0604020202020204" pitchFamily="34" charset="0"/>
              </a:endParaRPr>
            </a:p>
          </p:txBody>
        </p:sp>
        <p:cxnSp>
          <p:nvCxnSpPr>
            <p:cNvPr id="76" name="直接连接符 75"/>
            <p:cNvCxnSpPr/>
            <p:nvPr>
              <p:custDataLst>
                <p:tags r:id="rId7"/>
              </p:custDataLst>
            </p:nvPr>
          </p:nvCxnSpPr>
          <p:spPr>
            <a:xfrm>
              <a:off x="4075" y="4575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>
              <p:custDataLst>
                <p:tags r:id="rId8"/>
              </p:custDataLst>
            </p:nvPr>
          </p:nvSpPr>
          <p:spPr>
            <a:xfrm>
              <a:off x="4407" y="4926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00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文本分析</a:t>
              </a:r>
              <a:endPara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848677" y="4255135"/>
            <a:ext cx="4398010" cy="787400"/>
            <a:chOff x="2891" y="6520"/>
            <a:chExt cx="6926" cy="1240"/>
          </a:xfrm>
        </p:grpSpPr>
        <p:sp>
          <p:nvSpPr>
            <p:cNvPr id="68" name="文本框 67"/>
            <p:cNvSpPr txBox="1"/>
            <p:nvPr>
              <p:custDataLst>
                <p:tags r:id="rId10"/>
              </p:custDataLst>
            </p:nvPr>
          </p:nvSpPr>
          <p:spPr>
            <a:xfrm>
              <a:off x="2891" y="6729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+mj-lt"/>
                  <a:sym typeface="Arial" panose="020B0604020202020204" pitchFamily="34" charset="0"/>
                </a:rPr>
                <a:t>03</a:t>
              </a:r>
              <a:endPara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j-lt"/>
                <a:sym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11"/>
              </p:custDataLst>
            </p:nvPr>
          </p:nvCxnSpPr>
          <p:spPr>
            <a:xfrm>
              <a:off x="4075" y="6520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>
              <p:custDataLst>
                <p:tags r:id="rId12"/>
              </p:custDataLst>
            </p:nvPr>
          </p:nvSpPr>
          <p:spPr>
            <a:xfrm>
              <a:off x="4407" y="6880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00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训练过程</a:t>
              </a:r>
              <a:endPara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3"/>
            </p:custDataLst>
          </p:nvPr>
        </p:nvGrpSpPr>
        <p:grpSpPr>
          <a:xfrm>
            <a:off x="848677" y="5468620"/>
            <a:ext cx="4398010" cy="787400"/>
            <a:chOff x="2891" y="8465"/>
            <a:chExt cx="6926" cy="1240"/>
          </a:xfrm>
        </p:grpSpPr>
        <p:sp>
          <p:nvSpPr>
            <p:cNvPr id="61" name="文本框 60"/>
            <p:cNvSpPr txBox="1"/>
            <p:nvPr>
              <p:custDataLst>
                <p:tags r:id="rId14"/>
              </p:custDataLst>
            </p:nvPr>
          </p:nvSpPr>
          <p:spPr>
            <a:xfrm>
              <a:off x="2891" y="8674"/>
              <a:ext cx="1120" cy="822"/>
            </a:xfrm>
            <a:prstGeom prst="rect">
              <a:avLst/>
            </a:prstGeom>
            <a:noFill/>
          </p:spPr>
          <p:txBody>
            <a:bodyPr wrap="square" rtlCol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+mj-lt"/>
                  <a:sym typeface="Arial" panose="020B0604020202020204" pitchFamily="34" charset="0"/>
                </a:rPr>
                <a:t>04</a:t>
              </a:r>
              <a:endPara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+mj-lt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>
              <p:custDataLst>
                <p:tags r:id="rId15"/>
              </p:custDataLst>
            </p:nvPr>
          </p:nvCxnSpPr>
          <p:spPr>
            <a:xfrm>
              <a:off x="4075" y="8465"/>
              <a:ext cx="0" cy="1240"/>
            </a:xfrm>
            <a:prstGeom prst="line">
              <a:avLst/>
            </a:prstGeom>
            <a:ln w="698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>
              <p:custDataLst>
                <p:tags r:id="rId16"/>
              </p:custDataLst>
            </p:nvPr>
          </p:nvSpPr>
          <p:spPr>
            <a:xfrm>
              <a:off x="4407" y="8824"/>
              <a:ext cx="5410" cy="521"/>
            </a:xfrm>
            <a:prstGeom prst="rect">
              <a:avLst/>
            </a:prstGeom>
            <a:noFill/>
          </p:spPr>
          <p:txBody>
            <a:bodyPr wrap="square" lIns="91440" tIns="45720" rIns="91440" bIns="0" anchor="b">
              <a:normAutofit fontScale="90000" lnSpcReduction="1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b="1" spc="2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结果分析及模型评价</a:t>
              </a:r>
              <a:endPara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1600835" y="611505"/>
            <a:ext cx="1659890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zh-CN" alt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000" spc="6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5017162" y="2641857"/>
            <a:ext cx="7174838" cy="4216143"/>
          </a:xfrm>
          <a:custGeom>
            <a:avLst/>
            <a:gdLst>
              <a:gd name="connsiteX0" fmla="*/ 7174838 w 7174838"/>
              <a:gd name="connsiteY0" fmla="*/ 0 h 4216143"/>
              <a:gd name="connsiteX1" fmla="*/ 7174838 w 7174838"/>
              <a:gd name="connsiteY1" fmla="*/ 4216143 h 4216143"/>
              <a:gd name="connsiteX2" fmla="*/ 0 w 7174838"/>
              <a:gd name="connsiteY2" fmla="*/ 4216143 h 4216143"/>
              <a:gd name="connsiteX3" fmla="*/ 14784 w 7174838"/>
              <a:gd name="connsiteY3" fmla="*/ 4173405 h 4216143"/>
              <a:gd name="connsiteX4" fmla="*/ 1444696 w 7174838"/>
              <a:gd name="connsiteY4" fmla="*/ 2786670 h 4216143"/>
              <a:gd name="connsiteX5" fmla="*/ 4847653 w 7174838"/>
              <a:gd name="connsiteY5" fmla="*/ 1976442 h 4216143"/>
              <a:gd name="connsiteX6" fmla="*/ 7110594 w 7174838"/>
              <a:gd name="connsiteY6" fmla="*/ 57424 h 421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4838" h="4216143">
                <a:moveTo>
                  <a:pt x="7174838" y="0"/>
                </a:moveTo>
                <a:lnTo>
                  <a:pt x="7174838" y="4216143"/>
                </a:lnTo>
                <a:lnTo>
                  <a:pt x="0" y="4216143"/>
                </a:lnTo>
                <a:lnTo>
                  <a:pt x="14784" y="4173405"/>
                </a:lnTo>
                <a:cubicBezTo>
                  <a:pt x="214916" y="3712072"/>
                  <a:pt x="900927" y="3094364"/>
                  <a:pt x="1444696" y="2786670"/>
                </a:cubicBezTo>
                <a:cubicBezTo>
                  <a:pt x="2235633" y="2339116"/>
                  <a:pt x="3850301" y="2474153"/>
                  <a:pt x="4847653" y="1976442"/>
                </a:cubicBezTo>
                <a:cubicBezTo>
                  <a:pt x="5658002" y="1572052"/>
                  <a:pt x="6561317" y="564014"/>
                  <a:pt x="7110594" y="5742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938" y="549275"/>
            <a:ext cx="18789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6551A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OUTLINE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6551A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96397" y="-12533"/>
            <a:ext cx="3057110" cy="561730"/>
          </a:xfrm>
          <a:prstGeom prst="rect">
            <a:avLst/>
          </a:prstGeom>
        </p:spPr>
      </p:pic>
      <p:pic>
        <p:nvPicPr>
          <p:cNvPr id="4" name="图片 3" descr="屏幕截图 2024-04-09 2256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" y="934085"/>
            <a:ext cx="5738495" cy="569341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266815" y="1113155"/>
            <a:ext cx="1403350" cy="22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684770" y="882015"/>
            <a:ext cx="321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讲述研究目的，欲探究提升语言模型阅读科研文献的</a:t>
            </a:r>
            <a:r>
              <a:rPr lang="zh-CN" altLang="en-US"/>
              <a:t>能力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185535" y="1577975"/>
            <a:ext cx="1259205" cy="26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81900" y="1628775"/>
            <a:ext cx="277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介绍语言模型和文本</a:t>
            </a:r>
            <a:r>
              <a:rPr lang="zh-CN" altLang="en-US">
                <a:solidFill>
                  <a:schemeClr val="tx1"/>
                </a:solidFill>
              </a:rPr>
              <a:t>分析</a:t>
            </a:r>
            <a:r>
              <a:rPr lang="zh-CN" altLang="en-US"/>
              <a:t>的一些</a:t>
            </a:r>
            <a:r>
              <a:rPr lang="zh-CN" altLang="en-US"/>
              <a:t>基本原理</a:t>
            </a:r>
            <a:endParaRPr lang="zh-CN" altLang="en-US"/>
          </a:p>
        </p:txBody>
      </p:sp>
      <p:sp>
        <p:nvSpPr>
          <p:cNvPr id="17" name="右箭头标注 16"/>
          <p:cNvSpPr/>
          <p:nvPr/>
        </p:nvSpPr>
        <p:spPr>
          <a:xfrm>
            <a:off x="6097905" y="1974215"/>
            <a:ext cx="2176780" cy="3971290"/>
          </a:xfrm>
          <a:prstGeom prst="rightArrowCallo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274685" y="3736340"/>
            <a:ext cx="3218815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设计可行的窗口训练方式，根据文本分析制定相关反馈评分，训练并得出数据、分析数据，评估训练</a:t>
            </a:r>
            <a:r>
              <a:rPr lang="zh-CN" altLang="en-US"/>
              <a:t>成果。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229350" y="6083300"/>
            <a:ext cx="1584325" cy="100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63840" y="5953125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局限性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6255" y="560070"/>
            <a:ext cx="3197860" cy="1097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问题重述（动机和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目的）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6195" y="1656715"/>
            <a:ext cx="7001510" cy="2212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科研文献动则几十上百页，在以粗略想要知道文章内容结构为目的时，人工阅读极为</a:t>
            </a:r>
            <a:r>
              <a:rPr lang="zh-CN" altLang="en-US"/>
              <a:t>费时费力。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06195" y="2661285"/>
            <a:ext cx="7595870" cy="2256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但是这是一个</a:t>
            </a:r>
            <a:r>
              <a:rPr lang="en-US" altLang="zh-CN"/>
              <a:t>“</a:t>
            </a:r>
            <a:r>
              <a:rPr lang="zh-CN" altLang="en-US"/>
              <a:t>新时代</a:t>
            </a:r>
            <a:r>
              <a:rPr lang="en-US" altLang="zh-CN"/>
              <a:t>”</a:t>
            </a:r>
            <a:r>
              <a:rPr lang="zh-CN" altLang="en-US"/>
              <a:t>，我们能够利用手头的大语言模型工具，诸如</a:t>
            </a:r>
            <a:r>
              <a:rPr lang="en-US" altLang="zh-CN"/>
              <a:t>Chatgpt</a:t>
            </a:r>
            <a:r>
              <a:rPr lang="zh-CN" altLang="en-US"/>
              <a:t>，</a:t>
            </a:r>
            <a:r>
              <a:rPr lang="en-US" altLang="zh-CN"/>
              <a:t>Claude</a:t>
            </a:r>
            <a:r>
              <a:rPr lang="zh-CN" altLang="en-US"/>
              <a:t>，文心一言，</a:t>
            </a:r>
            <a:r>
              <a:rPr lang="en-US" altLang="zh-CN"/>
              <a:t>Gemini</a:t>
            </a:r>
            <a:r>
              <a:rPr lang="zh-CN" altLang="en-US"/>
              <a:t>等，以及一些专门用来写作、读文章内容的语言模型，如</a:t>
            </a:r>
            <a:r>
              <a:rPr lang="en-US" altLang="zh-CN"/>
              <a:t>Kimi</a:t>
            </a:r>
            <a:r>
              <a:rPr lang="zh-CN" altLang="en-US"/>
              <a:t>，</a:t>
            </a:r>
            <a:r>
              <a:rPr lang="en-US" altLang="zh-CN"/>
              <a:t>misaka-writer(</a:t>
            </a:r>
            <a:r>
              <a:rPr lang="zh-CN" altLang="en-US"/>
              <a:t>私人训练开源模型</a:t>
            </a:r>
            <a:r>
              <a:rPr lang="en-US" altLang="zh-CN"/>
              <a:t>)</a:t>
            </a:r>
            <a:r>
              <a:rPr lang="zh-CN" altLang="en-US"/>
              <a:t>等，我们试图对预训练模型进行</a:t>
            </a:r>
            <a:r>
              <a:rPr lang="zh-CN" altLang="en-US"/>
              <a:t>平凡的训练使得提升它们的阅读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414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语言模型</a:t>
            </a: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基本原理</a:t>
            </a:r>
            <a:endParaRPr lang="zh-CN" altLang="en-US" sz="36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666420" y="1685316"/>
            <a:ext cx="5525537" cy="3743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" y="1146175"/>
            <a:ext cx="3796030" cy="558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8945" y="1974215"/>
            <a:ext cx="308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初看很复杂，但细看</a:t>
            </a:r>
            <a:r>
              <a:rPr lang="zh-CN" altLang="en-US"/>
              <a:t>更复杂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80" y="1321435"/>
            <a:ext cx="2125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</a:t>
            </a:r>
            <a:r>
              <a:rPr lang="zh-CN" altLang="en-US"/>
              <a:t>神经网络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3080" y="5273040"/>
            <a:ext cx="3747135" cy="1562735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6" idx="3"/>
          </p:cNvCxnSpPr>
          <p:nvPr/>
        </p:nvCxnSpPr>
        <p:spPr>
          <a:xfrm>
            <a:off x="4260215" y="6054725"/>
            <a:ext cx="853440" cy="57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86045" y="59677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38020" y="1146175"/>
            <a:ext cx="2054860" cy="66548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>
            <a:off x="3992880" y="1478915"/>
            <a:ext cx="1012190" cy="29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9685" y="139573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802005" y="2791460"/>
            <a:ext cx="116205" cy="499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39090" y="2423160"/>
            <a:ext cx="1483360" cy="709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编码器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601720" y="3522345"/>
            <a:ext cx="752475" cy="202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04995" y="3442970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解码器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956914" y="5796880"/>
            <a:ext cx="292072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解码器的输入是编码器的输出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38" y="560070"/>
            <a:ext cx="117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charset="0"/>
                <a:ea typeface="思源黑体 CN Bold" charset="0"/>
              </a:rPr>
              <a:t>输入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967" y="4192663"/>
            <a:ext cx="832757" cy="2185987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32265" y="1314150"/>
            <a:ext cx="468600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2400"/>
              <a:t>Embedding</a:t>
            </a:r>
            <a:r>
              <a:rPr lang="zh-CN" altLang="en-US" sz="2400"/>
              <a:t>，</a:t>
            </a:r>
            <a:r>
              <a:rPr lang="en-US" altLang="zh-CN" sz="2400"/>
              <a:t>Positional Encoding</a:t>
            </a:r>
            <a:endParaRPr lang="zh-CN" altLang="en-US" sz="2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18274" y="2790562"/>
            <a:ext cx="298492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将输入的句子转化为最小单元（</a:t>
            </a:r>
            <a:r>
              <a:rPr lang="en-US" altLang="zh-CN"/>
              <a:t>token</a:t>
            </a:r>
            <a:r>
              <a:rPr lang="zh-CN" altLang="en-US"/>
              <a:t>）后进行向量化，使计算机能够读懂</a:t>
            </a:r>
            <a:endParaRPr lang="zh-CN" altLang="en-US"/>
          </a:p>
          <a:p>
            <a:r>
              <a:rPr lang="zh-CN" altLang="en-US"/>
              <a:t>即用向量代表一个</a:t>
            </a:r>
            <a:r>
              <a:rPr lang="zh-CN" altLang="en-US">
                <a:solidFill>
                  <a:schemeClr val="tx1"/>
                </a:solidFill>
              </a:rPr>
              <a:t>文字序列</a:t>
            </a:r>
            <a:endParaRPr lang="zh-CN" altLang="en-US"/>
          </a:p>
          <a:p>
            <a:r>
              <a:rPr lang="zh-CN" altLang="en-US"/>
              <a:t>类似图像处理中</a:t>
            </a:r>
            <a:r>
              <a:rPr lang="zh-CN" altLang="en-US">
                <a:solidFill>
                  <a:schemeClr val="tx1"/>
                </a:solidFill>
              </a:rPr>
              <a:t>将图像转换为向量（一个矩阵，每个元素取值【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255</a:t>
            </a:r>
            <a:r>
              <a:rPr lang="zh-CN" altLang="en-US">
                <a:solidFill>
                  <a:schemeClr val="tx1"/>
                </a:solidFill>
              </a:rPr>
              <a:t>】）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8274" y="2127693"/>
            <a:ext cx="38515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000"/>
              <a:t>词嵌入</a:t>
            </a:r>
            <a:endParaRPr lang="zh-CN" altLang="en-US" sz="2000"/>
          </a:p>
        </p:txBody>
      </p:sp>
      <p:pic>
        <p:nvPicPr>
          <p:cNvPr id="16" name="图片 15" descr="upload_post_object_v2_1079852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537" y="4571101"/>
            <a:ext cx="4857183" cy="126244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618274" y="4271521"/>
            <a:ext cx="1477062" cy="40620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位置编码</a:t>
            </a:r>
            <a:endParaRPr lang="zh-CN" altLang="en-US" sz="20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347720" y="4977329"/>
            <a:ext cx="3753279" cy="3683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用于表示一个单词在句子中的位置</a:t>
            </a:r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330075" y="5989456"/>
            <a:ext cx="256767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位置编码向量+输入词向量</a:t>
            </a:r>
            <a:endParaRPr lang="zh-CN" altLang="en-US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5229406" y="6203429"/>
            <a:ext cx="1106976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 userDrawn="1"/>
        </p:nvSpPr>
        <p:spPr>
          <a:xfrm>
            <a:off x="6336377" y="5989420"/>
            <a:ext cx="123034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既包含词语信息又包含位置信息的输入表示</a:t>
            </a:r>
            <a:endParaRPr lang="zh-CN" altLang="en-US"/>
          </a:p>
          <a:p>
            <a:pPr algn="l"/>
            <a:r>
              <a:rPr lang="zh-CN" altLang="en-US"/>
              <a:t>可避免语义理解的错误。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43150" y="2502535"/>
            <a:ext cx="1113790" cy="267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64230" y="2220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分词）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612002" y="4262810"/>
            <a:ext cx="3405806" cy="4164853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4885" y="1372517"/>
            <a:ext cx="1624289" cy="314706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8797" y="5347397"/>
            <a:ext cx="1564957" cy="133578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8253" y="403033"/>
            <a:ext cx="3999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Encoder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编码器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" name="图片 2" descr="upload_post_object_v2_38744658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789" y="1150189"/>
            <a:ext cx="1925755" cy="271745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971993" y="1592314"/>
            <a:ext cx="293142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Add</a:t>
            </a:r>
            <a:r>
              <a:rPr lang="zh-CN" altLang="en-US"/>
              <a:t>为残差网络模块，优化了传统神经网络因随着网络层</a:t>
            </a:r>
            <a:endParaRPr lang="zh-CN" altLang="en-US"/>
          </a:p>
          <a:p>
            <a:r>
              <a:rPr lang="zh-CN" altLang="en-US"/>
              <a:t>的叠加导致训练时出现梯度消失或爆炸的情况（简单说就是为了方便训练）</a:t>
            </a:r>
            <a:endParaRPr lang="zh-CN" altLang="en-US"/>
          </a:p>
        </p:txBody>
      </p:sp>
      <p:pic>
        <p:nvPicPr>
          <p:cNvPr id="9" name="图片 8" descr="upload_post_object_v2_5038106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467" y="2272819"/>
            <a:ext cx="1688425" cy="19157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4619566" y="2480302"/>
            <a:ext cx="3412866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如果训练的好那就按照新的输入，</a:t>
            </a:r>
            <a:endParaRPr lang="zh-CN" altLang="en-US"/>
          </a:p>
          <a:p>
            <a:r>
              <a:rPr lang="zh-CN" altLang="en-US"/>
              <a:t>如果不好我们还有原始数据</a:t>
            </a:r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3089678" y="3372835"/>
            <a:ext cx="181876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/>
              <a:t>Norm</a:t>
            </a:r>
            <a:r>
              <a:rPr lang="zh-CN" altLang="en-US"/>
              <a:t>作用简单说</a:t>
            </a:r>
            <a:r>
              <a:rPr lang="en-US" altLang="zh-CN"/>
              <a:t>是对输入数据归一化，</a:t>
            </a:r>
            <a:endParaRPr lang="en-US" altLang="zh-CN"/>
          </a:p>
          <a:p>
            <a:pPr algn="l"/>
            <a:r>
              <a:rPr lang="en-US" altLang="zh-CN"/>
              <a:t>作用是在前向传播过程中通过规范化输入数据的</a:t>
            </a:r>
            <a:endParaRPr lang="en-US" altLang="zh-CN"/>
          </a:p>
          <a:p>
            <a:pPr algn="l"/>
            <a:r>
              <a:rPr lang="en-US" altLang="zh-CN"/>
              <a:t>分布来加速训练</a:t>
            </a:r>
            <a:r>
              <a:rPr lang="zh-CN" altLang="en-US"/>
              <a:t>（如概统中学习到的正态分布用</a:t>
            </a:r>
            <a:endParaRPr lang="zh-CN" altLang="en-US"/>
          </a:p>
          <a:p>
            <a:pPr algn="l"/>
            <a:r>
              <a:rPr lang="en-US" altLang="zh-CN"/>
              <a:t>X</a:t>
            </a:r>
            <a:r>
              <a:rPr lang="zh-CN" altLang="en-US"/>
              <a:t>-</a:t>
            </a:r>
            <a:r>
              <a:rPr lang="en-US" altLang="zh-CN"/>
              <a:t>u/σ</a:t>
            </a:r>
            <a:r>
              <a:rPr lang="zh-CN" altLang="en-US"/>
              <a:t>得到标准正态分布）</a:t>
            </a:r>
            <a:endParaRPr lang="en-US" altLang="zh-CN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623964" y="5026578"/>
            <a:ext cx="1604796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/>
              <a:t>Attention </a:t>
            </a:r>
            <a:r>
              <a:rPr lang="zh-CN" altLang="en-US"/>
              <a:t>注意力机制，简而言之，自注意力机制允许模型在处理序列数据时自动学习每个位</a:t>
            </a:r>
            <a:endParaRPr lang="zh-CN" altLang="en-US"/>
          </a:p>
          <a:p>
            <a:pPr algn="l"/>
            <a:r>
              <a:rPr lang="zh-CN" altLang="en-US"/>
              <a:t>置之间的依赖关系，从而更好地捕捉序列中的长距离依赖关系，</a:t>
            </a:r>
            <a:endParaRPr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2147304" y="5958832"/>
            <a:ext cx="700405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Multi</a:t>
            </a:r>
            <a:r>
              <a:rPr lang="zh-CN" altLang="en-US"/>
              <a:t>-</a:t>
            </a:r>
            <a:r>
              <a:rPr lang="en-US" altLang="zh-CN"/>
              <a:t>Head Attention</a:t>
            </a:r>
            <a:r>
              <a:rPr lang="zh-CN" altLang="en-US"/>
              <a:t>多个注意力机制的叠加（可以并行多种注意力）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$ḻiḓè"/>
          <p:cNvSpPr/>
          <p:nvPr/>
        </p:nvSpPr>
        <p:spPr>
          <a:xfrm flipV="1">
            <a:off x="-85589" y="3275040"/>
            <a:ext cx="12192000" cy="358300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-1" fmla="*/ 0 w 21600"/>
              <a:gd name="connsiteY0-2" fmla="*/ 0 h 28567"/>
              <a:gd name="connsiteX1-3" fmla="*/ 21600 w 21600"/>
              <a:gd name="connsiteY1-4" fmla="*/ 0 h 28567"/>
              <a:gd name="connsiteX2-5" fmla="*/ 21600 w 21600"/>
              <a:gd name="connsiteY2-6" fmla="*/ 17322 h 28567"/>
              <a:gd name="connsiteX3-7" fmla="*/ 0 w 21600"/>
              <a:gd name="connsiteY3-8" fmla="*/ 20172 h 28567"/>
              <a:gd name="connsiteX4-9" fmla="*/ 0 w 21600"/>
              <a:gd name="connsiteY4-10" fmla="*/ 0 h 28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8567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8" y="40601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5938" y="469432"/>
            <a:ext cx="3057110" cy="56173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80130" y="103113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spc="300" dirty="0">
                <a:solidFill>
                  <a:srgbClr val="2F2E41"/>
                </a:solidFill>
              </a:rPr>
              <a:t>文本分析</a:t>
            </a:r>
            <a:endParaRPr kumimoji="0" lang="zh-CN" altLang="en-US" sz="1600" b="1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68" name="iṧḷídê"/>
          <p:cNvSpPr/>
          <p:nvPr/>
        </p:nvSpPr>
        <p:spPr bwMode="auto">
          <a:xfrm>
            <a:off x="3664585" y="4375150"/>
            <a:ext cx="290830" cy="257810"/>
          </a:xfrm>
          <a:custGeom>
            <a:avLst/>
            <a:gdLst>
              <a:gd name="T0" fmla="*/ 5671 w 8338"/>
              <a:gd name="T1" fmla="*/ 507 h 7390"/>
              <a:gd name="T2" fmla="*/ 5673 w 8338"/>
              <a:gd name="T3" fmla="*/ 480 h 7390"/>
              <a:gd name="T4" fmla="*/ 5301 w 8338"/>
              <a:gd name="T5" fmla="*/ 23 h 7390"/>
              <a:gd name="T6" fmla="*/ 4843 w 8338"/>
              <a:gd name="T7" fmla="*/ 396 h 7390"/>
              <a:gd name="T8" fmla="*/ 4843 w 8338"/>
              <a:gd name="T9" fmla="*/ 396 h 7390"/>
              <a:gd name="T10" fmla="*/ 1455 w 8338"/>
              <a:gd name="T11" fmla="*/ 3428 h 7390"/>
              <a:gd name="T12" fmla="*/ 1416 w 8338"/>
              <a:gd name="T13" fmla="*/ 3804 h 7390"/>
              <a:gd name="T14" fmla="*/ 2812 w 8338"/>
              <a:gd name="T15" fmla="*/ 3905 h 7390"/>
              <a:gd name="T16" fmla="*/ 4465 w 8338"/>
              <a:gd name="T17" fmla="*/ 4407 h 7390"/>
              <a:gd name="T18" fmla="*/ 2837 w 8338"/>
              <a:gd name="T19" fmla="*/ 4142 h 7390"/>
              <a:gd name="T20" fmla="*/ 1952 w 8338"/>
              <a:gd name="T21" fmla="*/ 4157 h 7390"/>
              <a:gd name="T22" fmla="*/ 1203 w 8338"/>
              <a:gd name="T23" fmla="*/ 4294 h 7390"/>
              <a:gd name="T24" fmla="*/ 1202 w 8338"/>
              <a:gd name="T25" fmla="*/ 4291 h 7390"/>
              <a:gd name="T26" fmla="*/ 95 w 8338"/>
              <a:gd name="T27" fmla="*/ 6049 h 7390"/>
              <a:gd name="T28" fmla="*/ 91 w 8338"/>
              <a:gd name="T29" fmla="*/ 6506 h 7390"/>
              <a:gd name="T30" fmla="*/ 498 w 8338"/>
              <a:gd name="T31" fmla="*/ 6714 h 7390"/>
              <a:gd name="T32" fmla="*/ 2652 w 8338"/>
              <a:gd name="T33" fmla="*/ 6591 h 7390"/>
              <a:gd name="T34" fmla="*/ 5386 w 8338"/>
              <a:gd name="T35" fmla="*/ 7277 h 7390"/>
              <a:gd name="T36" fmla="*/ 5634 w 8338"/>
              <a:gd name="T37" fmla="*/ 7387 h 7390"/>
              <a:gd name="T38" fmla="*/ 5745 w 8338"/>
              <a:gd name="T39" fmla="*/ 7384 h 7390"/>
              <a:gd name="T40" fmla="*/ 6054 w 8338"/>
              <a:gd name="T41" fmla="*/ 7173 h 7390"/>
              <a:gd name="T42" fmla="*/ 7630 w 8338"/>
              <a:gd name="T43" fmla="*/ 5180 h 7390"/>
              <a:gd name="T44" fmla="*/ 8005 w 8338"/>
              <a:gd name="T45" fmla="*/ 4950 h 7390"/>
              <a:gd name="T46" fmla="*/ 8140 w 8338"/>
              <a:gd name="T47" fmla="*/ 4656 h 7390"/>
              <a:gd name="T48" fmla="*/ 8167 w 8338"/>
              <a:gd name="T49" fmla="*/ 4111 h 7390"/>
              <a:gd name="T50" fmla="*/ 5671 w 8338"/>
              <a:gd name="T51" fmla="*/ 507 h 7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38" h="7390">
                <a:moveTo>
                  <a:pt x="5671" y="507"/>
                </a:moveTo>
                <a:lnTo>
                  <a:pt x="5673" y="480"/>
                </a:lnTo>
                <a:cubicBezTo>
                  <a:pt x="5697" y="251"/>
                  <a:pt x="5530" y="46"/>
                  <a:pt x="5301" y="23"/>
                </a:cubicBezTo>
                <a:cubicBezTo>
                  <a:pt x="5071" y="0"/>
                  <a:pt x="4867" y="167"/>
                  <a:pt x="4843" y="396"/>
                </a:cubicBezTo>
                <a:lnTo>
                  <a:pt x="4843" y="396"/>
                </a:lnTo>
                <a:cubicBezTo>
                  <a:pt x="3118" y="378"/>
                  <a:pt x="1633" y="1678"/>
                  <a:pt x="1455" y="3428"/>
                </a:cubicBezTo>
                <a:lnTo>
                  <a:pt x="1416" y="3804"/>
                </a:lnTo>
                <a:cubicBezTo>
                  <a:pt x="1881" y="3769"/>
                  <a:pt x="2360" y="3822"/>
                  <a:pt x="2812" y="3905"/>
                </a:cubicBezTo>
                <a:cubicBezTo>
                  <a:pt x="3382" y="4010"/>
                  <a:pt x="3927" y="4194"/>
                  <a:pt x="4465" y="4407"/>
                </a:cubicBezTo>
                <a:cubicBezTo>
                  <a:pt x="3926" y="4275"/>
                  <a:pt x="3391" y="4179"/>
                  <a:pt x="2837" y="4142"/>
                </a:cubicBezTo>
                <a:cubicBezTo>
                  <a:pt x="2543" y="4122"/>
                  <a:pt x="2245" y="4129"/>
                  <a:pt x="1952" y="4157"/>
                </a:cubicBezTo>
                <a:cubicBezTo>
                  <a:pt x="1700" y="4181"/>
                  <a:pt x="1445" y="4216"/>
                  <a:pt x="1203" y="4294"/>
                </a:cubicBezTo>
                <a:cubicBezTo>
                  <a:pt x="1203" y="4293"/>
                  <a:pt x="1202" y="4292"/>
                  <a:pt x="1202" y="4291"/>
                </a:cubicBezTo>
                <a:lnTo>
                  <a:pt x="95" y="6049"/>
                </a:lnTo>
                <a:cubicBezTo>
                  <a:pt x="0" y="6184"/>
                  <a:pt x="5" y="6365"/>
                  <a:pt x="91" y="6506"/>
                </a:cubicBezTo>
                <a:cubicBezTo>
                  <a:pt x="176" y="6647"/>
                  <a:pt x="325" y="6747"/>
                  <a:pt x="498" y="6714"/>
                </a:cubicBezTo>
                <a:cubicBezTo>
                  <a:pt x="538" y="6706"/>
                  <a:pt x="1360" y="6460"/>
                  <a:pt x="2652" y="6591"/>
                </a:cubicBezTo>
                <a:cubicBezTo>
                  <a:pt x="4785" y="6808"/>
                  <a:pt x="5386" y="7277"/>
                  <a:pt x="5386" y="7277"/>
                </a:cubicBezTo>
                <a:cubicBezTo>
                  <a:pt x="5386" y="7277"/>
                  <a:pt x="5526" y="7378"/>
                  <a:pt x="5634" y="7387"/>
                </a:cubicBezTo>
                <a:cubicBezTo>
                  <a:pt x="5671" y="7390"/>
                  <a:pt x="5708" y="7390"/>
                  <a:pt x="5745" y="7384"/>
                </a:cubicBezTo>
                <a:cubicBezTo>
                  <a:pt x="5875" y="7364"/>
                  <a:pt x="5969" y="7278"/>
                  <a:pt x="6054" y="7173"/>
                </a:cubicBezTo>
                <a:cubicBezTo>
                  <a:pt x="6054" y="7173"/>
                  <a:pt x="7406" y="5466"/>
                  <a:pt x="7630" y="5180"/>
                </a:cubicBezTo>
                <a:cubicBezTo>
                  <a:pt x="7731" y="5051"/>
                  <a:pt x="7862" y="5037"/>
                  <a:pt x="8005" y="4950"/>
                </a:cubicBezTo>
                <a:cubicBezTo>
                  <a:pt x="8129" y="4875"/>
                  <a:pt x="8140" y="4730"/>
                  <a:pt x="8140" y="4656"/>
                </a:cubicBezTo>
                <a:lnTo>
                  <a:pt x="8167" y="4111"/>
                </a:lnTo>
                <a:cubicBezTo>
                  <a:pt x="8338" y="2435"/>
                  <a:pt x="7251" y="921"/>
                  <a:pt x="5671" y="5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2" name="云形 1"/>
          <p:cNvSpPr/>
          <p:nvPr userDrawn="1"/>
        </p:nvSpPr>
        <p:spPr>
          <a:xfrm>
            <a:off x="609716" y="1919149"/>
            <a:ext cx="813097" cy="449343"/>
          </a:xfrm>
          <a:prstGeom prst="clou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709554" y="1919122"/>
            <a:ext cx="39992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关键信息提取准确性评分（</a:t>
            </a:r>
            <a:r>
              <a:rPr lang="en-US" altLang="zh-CN"/>
              <a:t>Accuarcy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云形 7"/>
          <p:cNvSpPr/>
          <p:nvPr userDrawn="1"/>
        </p:nvSpPr>
        <p:spPr>
          <a:xfrm>
            <a:off x="580080" y="2961740"/>
            <a:ext cx="791699" cy="513535"/>
          </a:xfrm>
          <a:prstGeom prst="clou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709570" y="3033763"/>
            <a:ext cx="395287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语言表达的准确性评分（BLEU 分数）</a:t>
            </a:r>
            <a:endParaRPr lang="zh-CN" altLang="en-US"/>
          </a:p>
        </p:txBody>
      </p:sp>
      <p:sp>
        <p:nvSpPr>
          <p:cNvPr id="10" name="云形 9"/>
          <p:cNvSpPr/>
          <p:nvPr userDrawn="1"/>
        </p:nvSpPr>
        <p:spPr>
          <a:xfrm>
            <a:off x="580080" y="3987426"/>
            <a:ext cx="791699" cy="513535"/>
          </a:xfrm>
          <a:prstGeom prst="clou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09570" y="4060050"/>
            <a:ext cx="234300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信息的完整性评分（Jaccard 距离）</a:t>
            </a:r>
            <a:endParaRPr lang="zh-CN" altLang="en-US"/>
          </a:p>
        </p:txBody>
      </p:sp>
      <p:sp>
        <p:nvSpPr>
          <p:cNvPr id="12" name="云形 11"/>
          <p:cNvSpPr/>
          <p:nvPr userDrawn="1"/>
        </p:nvSpPr>
        <p:spPr>
          <a:xfrm>
            <a:off x="558683" y="4841884"/>
            <a:ext cx="813097" cy="449343"/>
          </a:xfrm>
          <a:prstGeom prst="clou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623198" y="4882405"/>
            <a:ext cx="2803044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主题相关性评分（余弦相似度）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371780" y="2432657"/>
            <a:ext cx="3305880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通过计算自动生成的</a:t>
            </a:r>
            <a:r>
              <a:rPr lang="zh-CN" altLang="en-US">
                <a:solidFill>
                  <a:schemeClr val="tx1"/>
                </a:solidFill>
              </a:rPr>
              <a:t>文本</a:t>
            </a:r>
            <a:r>
              <a:rPr lang="zh-CN" altLang="en-US"/>
              <a:t>中与</a:t>
            </a:r>
            <a:r>
              <a:rPr lang="zh-CN" altLang="en-US">
                <a:solidFill>
                  <a:schemeClr val="tx1"/>
                </a:solidFill>
              </a:rPr>
              <a:t>原文</a:t>
            </a:r>
            <a:r>
              <a:rPr lang="zh-CN" altLang="en-US"/>
              <a:t>重叠的词语数量与</a:t>
            </a:r>
            <a:r>
              <a:rPr lang="zh-CN" altLang="en-US">
                <a:solidFill>
                  <a:schemeClr val="tx1"/>
                </a:solidFill>
              </a:rPr>
              <a:t>原文</a:t>
            </a:r>
            <a:r>
              <a:rPr lang="zh-CN" altLang="en-US"/>
              <a:t>总词数的比例来衡量准确性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85320" y="3403345"/>
            <a:ext cx="198994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1400"/>
              <a:t>BLEU 算法将自动</a:t>
            </a:r>
            <a:r>
              <a:rPr lang="zh-CN" altLang="en-US" sz="1400">
                <a:solidFill>
                  <a:schemeClr val="tx1"/>
                </a:solidFill>
              </a:rPr>
              <a:t>生成</a:t>
            </a:r>
            <a:r>
              <a:rPr lang="zh-CN" altLang="en-US" sz="1400"/>
              <a:t>的连续短语与它在</a:t>
            </a:r>
            <a:r>
              <a:rPr lang="zh-CN" altLang="en-US" sz="1400">
                <a:solidFill>
                  <a:schemeClr val="tx1"/>
                </a:solidFill>
              </a:rPr>
              <a:t>原文</a:t>
            </a:r>
            <a:r>
              <a:rPr lang="zh-CN" altLang="en-US" sz="1400"/>
              <a:t>中找到的连续短语进行比较，并以加权方式对匹配项数进行计数。</a:t>
            </a:r>
            <a:endParaRPr lang="zh-CN" altLang="en-US" sz="1400"/>
          </a:p>
          <a:p>
            <a:pPr algn="l"/>
            <a:r>
              <a:rPr lang="zh-CN" altLang="en-US" sz="1400"/>
              <a:t> 这些匹配项与位置无关。 匹配度越高表示与</a:t>
            </a:r>
            <a:r>
              <a:rPr lang="zh-CN" altLang="en-US" sz="1400">
                <a:solidFill>
                  <a:schemeClr val="tx1"/>
                </a:solidFill>
              </a:rPr>
              <a:t>原文</a:t>
            </a:r>
            <a:r>
              <a:rPr lang="zh-CN" altLang="en-US" sz="1400"/>
              <a:t>的相似度越高，分数也越高，但不考虑可理解性和语法正确性。</a:t>
            </a:r>
            <a:endParaRPr lang="zh-CN" altLang="en-US" sz="1400"/>
          </a:p>
        </p:txBody>
      </p:sp>
      <p:pic>
        <p:nvPicPr>
          <p:cNvPr id="7" name="图片 6" descr="upload_post_object_v2_42633456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61" y="4152237"/>
            <a:ext cx="2203253" cy="95353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7540313" y="4667684"/>
            <a:ext cx="213972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可用来</a:t>
            </a:r>
            <a:r>
              <a:rPr lang="zh-CN" altLang="en-US">
                <a:solidFill>
                  <a:schemeClr val="tx1"/>
                </a:solidFill>
              </a:rPr>
              <a:t>计算</a:t>
            </a:r>
            <a:r>
              <a:rPr lang="zh-CN" altLang="en-US"/>
              <a:t>两个集合相似度，适用文本检索</a:t>
            </a:r>
            <a:endParaRPr lang="zh-CN" altLang="en-US"/>
          </a:p>
        </p:txBody>
      </p:sp>
      <p:pic>
        <p:nvPicPr>
          <p:cNvPr id="16" name="图片 15" descr="upload_post_object_v2_22975350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24" y="5463796"/>
            <a:ext cx="6479053" cy="1416186"/>
          </a:xfrm>
          <a:prstGeom prst="rect">
            <a:avLst/>
          </a:prstGeom>
        </p:spPr>
      </p:pic>
      <p:pic>
        <p:nvPicPr>
          <p:cNvPr id="18" name="图片 17" descr="upload_post_object_v2_7857758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13" y="5423248"/>
            <a:ext cx="4352169" cy="555238"/>
          </a:xfrm>
          <a:prstGeom prst="rect">
            <a:avLst/>
          </a:prstGeom>
        </p:spPr>
      </p:pic>
      <p:pic>
        <p:nvPicPr>
          <p:cNvPr id="19" name="图片 18" descr="upload_post_object_v2_25883590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931" y="6046016"/>
            <a:ext cx="2955932" cy="742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677629" y="2687359"/>
            <a:ext cx="313719" cy="60209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033641" y="2687359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6" idx="6"/>
          </p:cNvCxnSpPr>
          <p:nvPr/>
        </p:nvCxnSpPr>
        <p:spPr>
          <a:xfrm>
            <a:off x="8907178" y="1628800"/>
            <a:ext cx="328482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56" y="4174270"/>
            <a:ext cx="904168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7" idx="6"/>
          </p:cNvCxnSpPr>
          <p:nvPr/>
        </p:nvCxnSpPr>
        <p:spPr>
          <a:xfrm flipV="1">
            <a:off x="4122952" y="3518443"/>
            <a:ext cx="418587" cy="87673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83832" y="3518442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15778" y="4479273"/>
            <a:ext cx="313719" cy="60209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4978" y="4479273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904570" flipH="1" flipV="1">
            <a:off x="698103" y="3718739"/>
            <a:ext cx="684666" cy="1566450"/>
          </a:xfrm>
          <a:prstGeom prst="line">
            <a:avLst/>
          </a:prstGeom>
          <a:ln w="254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íşľïḓê"/>
          <p:cNvSpPr/>
          <p:nvPr/>
        </p:nvSpPr>
        <p:spPr>
          <a:xfrm rot="171317">
            <a:off x="734286" y="3989390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4" name="iṡ1iďe"/>
          <p:cNvSpPr/>
          <p:nvPr/>
        </p:nvSpPr>
        <p:spPr>
          <a:xfrm rot="10904570">
            <a:off x="911458" y="4791638"/>
            <a:ext cx="755703" cy="755703"/>
          </a:xfrm>
          <a:prstGeom prst="ellipse">
            <a:avLst/>
          </a:prstGeom>
          <a:solidFill>
            <a:srgbClr val="2BB7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4" name="iŝḷidè"/>
          <p:cNvSpPr/>
          <p:nvPr/>
        </p:nvSpPr>
        <p:spPr bwMode="auto">
          <a:xfrm>
            <a:off x="1113904" y="4944094"/>
            <a:ext cx="350810" cy="450788"/>
          </a:xfrm>
          <a:custGeom>
            <a:avLst/>
            <a:gdLst>
              <a:gd name="T0" fmla="*/ 3038 w 3734"/>
              <a:gd name="T1" fmla="*/ 759 h 4806"/>
              <a:gd name="T2" fmla="*/ 612 w 3734"/>
              <a:gd name="T3" fmla="*/ 759 h 4806"/>
              <a:gd name="T4" fmla="*/ 464 w 3734"/>
              <a:gd name="T5" fmla="*/ 612 h 4806"/>
              <a:gd name="T6" fmla="*/ 612 w 3734"/>
              <a:gd name="T7" fmla="*/ 464 h 4806"/>
              <a:gd name="T8" fmla="*/ 3258 w 3734"/>
              <a:gd name="T9" fmla="*/ 464 h 4806"/>
              <a:gd name="T10" fmla="*/ 3490 w 3734"/>
              <a:gd name="T11" fmla="*/ 232 h 4806"/>
              <a:gd name="T12" fmla="*/ 3258 w 3734"/>
              <a:gd name="T13" fmla="*/ 0 h 4806"/>
              <a:gd name="T14" fmla="*/ 612 w 3734"/>
              <a:gd name="T15" fmla="*/ 0 h 4806"/>
              <a:gd name="T16" fmla="*/ 0 w 3734"/>
              <a:gd name="T17" fmla="*/ 612 h 4806"/>
              <a:gd name="T18" fmla="*/ 0 w 3734"/>
              <a:gd name="T19" fmla="*/ 4110 h 4806"/>
              <a:gd name="T20" fmla="*/ 696 w 3734"/>
              <a:gd name="T21" fmla="*/ 4806 h 4806"/>
              <a:gd name="T22" fmla="*/ 3038 w 3734"/>
              <a:gd name="T23" fmla="*/ 4806 h 4806"/>
              <a:gd name="T24" fmla="*/ 3734 w 3734"/>
              <a:gd name="T25" fmla="*/ 4110 h 4806"/>
              <a:gd name="T26" fmla="*/ 3734 w 3734"/>
              <a:gd name="T27" fmla="*/ 1455 h 4806"/>
              <a:gd name="T28" fmla="*/ 3038 w 3734"/>
              <a:gd name="T29" fmla="*/ 759 h 4806"/>
              <a:gd name="T30" fmla="*/ 997 w 3734"/>
              <a:gd name="T31" fmla="*/ 3900 h 4806"/>
              <a:gd name="T32" fmla="*/ 812 w 3734"/>
              <a:gd name="T33" fmla="*/ 4085 h 4806"/>
              <a:gd name="T34" fmla="*/ 626 w 3734"/>
              <a:gd name="T35" fmla="*/ 3900 h 4806"/>
              <a:gd name="T36" fmla="*/ 626 w 3734"/>
              <a:gd name="T37" fmla="*/ 1486 h 4806"/>
              <a:gd name="T38" fmla="*/ 812 w 3734"/>
              <a:gd name="T39" fmla="*/ 1300 h 4806"/>
              <a:gd name="T40" fmla="*/ 997 w 3734"/>
              <a:gd name="T41" fmla="*/ 1486 h 4806"/>
              <a:gd name="T42" fmla="*/ 997 w 3734"/>
              <a:gd name="T43" fmla="*/ 3900 h 4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34" h="4806">
                <a:moveTo>
                  <a:pt x="3038" y="759"/>
                </a:moveTo>
                <a:lnTo>
                  <a:pt x="612" y="759"/>
                </a:lnTo>
                <a:cubicBezTo>
                  <a:pt x="530" y="759"/>
                  <a:pt x="464" y="693"/>
                  <a:pt x="464" y="612"/>
                </a:cubicBezTo>
                <a:cubicBezTo>
                  <a:pt x="464" y="530"/>
                  <a:pt x="530" y="464"/>
                  <a:pt x="612" y="464"/>
                </a:cubicBezTo>
                <a:lnTo>
                  <a:pt x="3258" y="464"/>
                </a:lnTo>
                <a:cubicBezTo>
                  <a:pt x="3386" y="464"/>
                  <a:pt x="3490" y="360"/>
                  <a:pt x="3490" y="232"/>
                </a:cubicBezTo>
                <a:cubicBezTo>
                  <a:pt x="3490" y="104"/>
                  <a:pt x="3386" y="0"/>
                  <a:pt x="3258" y="0"/>
                </a:cubicBezTo>
                <a:lnTo>
                  <a:pt x="612" y="0"/>
                </a:lnTo>
                <a:cubicBezTo>
                  <a:pt x="275" y="0"/>
                  <a:pt x="0" y="274"/>
                  <a:pt x="0" y="612"/>
                </a:cubicBezTo>
                <a:lnTo>
                  <a:pt x="0" y="4110"/>
                </a:lnTo>
                <a:cubicBezTo>
                  <a:pt x="0" y="4494"/>
                  <a:pt x="312" y="4806"/>
                  <a:pt x="696" y="4806"/>
                </a:cubicBezTo>
                <a:lnTo>
                  <a:pt x="3038" y="4806"/>
                </a:lnTo>
                <a:cubicBezTo>
                  <a:pt x="3422" y="4806"/>
                  <a:pt x="3734" y="4494"/>
                  <a:pt x="3734" y="4110"/>
                </a:cubicBezTo>
                <a:lnTo>
                  <a:pt x="3734" y="1455"/>
                </a:lnTo>
                <a:cubicBezTo>
                  <a:pt x="3734" y="1072"/>
                  <a:pt x="3422" y="759"/>
                  <a:pt x="3038" y="759"/>
                </a:cubicBezTo>
                <a:close/>
                <a:moveTo>
                  <a:pt x="997" y="3900"/>
                </a:moveTo>
                <a:cubicBezTo>
                  <a:pt x="997" y="4002"/>
                  <a:pt x="914" y="4085"/>
                  <a:pt x="812" y="4085"/>
                </a:cubicBezTo>
                <a:cubicBezTo>
                  <a:pt x="709" y="4085"/>
                  <a:pt x="626" y="4002"/>
                  <a:pt x="626" y="3900"/>
                </a:cubicBezTo>
                <a:lnTo>
                  <a:pt x="626" y="1486"/>
                </a:lnTo>
                <a:cubicBezTo>
                  <a:pt x="626" y="1383"/>
                  <a:pt x="709" y="1300"/>
                  <a:pt x="812" y="1300"/>
                </a:cubicBezTo>
                <a:cubicBezTo>
                  <a:pt x="914" y="1300"/>
                  <a:pt x="997" y="1383"/>
                  <a:pt x="997" y="1486"/>
                </a:cubicBezTo>
                <a:lnTo>
                  <a:pt x="997" y="3900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3510217" y="3289455"/>
            <a:ext cx="684666" cy="1566450"/>
          </a:xfrm>
          <a:prstGeom prst="line">
            <a:avLst/>
          </a:prstGeom>
          <a:ln w="25400">
            <a:solidFill>
              <a:srgbClr val="ED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ŝľîḍé"/>
          <p:cNvSpPr/>
          <p:nvPr/>
        </p:nvSpPr>
        <p:spPr>
          <a:xfrm rot="183234">
            <a:off x="3837747" y="4308613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Impact" panose="020B0806030902050204" pitchFamily="34" charset="0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8" name="î$1íḋe"/>
          <p:cNvSpPr/>
          <p:nvPr/>
        </p:nvSpPr>
        <p:spPr>
          <a:xfrm>
            <a:off x="3205639" y="3035182"/>
            <a:ext cx="755703" cy="755703"/>
          </a:xfrm>
          <a:prstGeom prst="ellipse">
            <a:avLst/>
          </a:prstGeom>
          <a:solidFill>
            <a:srgbClr val="ED6C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6" name="íṣľíḑe"/>
          <p:cNvSpPr/>
          <p:nvPr/>
        </p:nvSpPr>
        <p:spPr bwMode="auto">
          <a:xfrm>
            <a:off x="3358096" y="3237750"/>
            <a:ext cx="450788" cy="350566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cxnSp>
        <p:nvCxnSpPr>
          <p:cNvPr id="20" name="直接连接符 19"/>
          <p:cNvCxnSpPr/>
          <p:nvPr/>
        </p:nvCxnSpPr>
        <p:spPr>
          <a:xfrm rot="10904570" flipH="1" flipV="1">
            <a:off x="5818295" y="2034719"/>
            <a:ext cx="684666" cy="1566450"/>
          </a:xfrm>
          <a:prstGeom prst="line">
            <a:avLst/>
          </a:prstGeom>
          <a:ln w="25400">
            <a:solidFill>
              <a:srgbClr val="003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śḷiḓe"/>
          <p:cNvSpPr/>
          <p:nvPr/>
        </p:nvSpPr>
        <p:spPr>
          <a:xfrm rot="171317">
            <a:off x="5854478" y="2305370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Akrobat Black" panose="00000A00000000000000" pitchFamily="50" charset="0"/>
              </a:rPr>
              <a:t>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Akrobat Black" panose="00000A00000000000000" pitchFamily="50" charset="0"/>
            </a:endParaRPr>
          </a:p>
        </p:txBody>
      </p:sp>
      <p:sp>
        <p:nvSpPr>
          <p:cNvPr id="22" name="íṧḻiḓé"/>
          <p:cNvSpPr/>
          <p:nvPr/>
        </p:nvSpPr>
        <p:spPr>
          <a:xfrm rot="10904570">
            <a:off x="6031650" y="3107618"/>
            <a:ext cx="755703" cy="755703"/>
          </a:xfrm>
          <a:prstGeom prst="ellipse">
            <a:avLst/>
          </a:prstGeom>
          <a:solidFill>
            <a:srgbClr val="003F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7" name="iśļîḓé"/>
          <p:cNvSpPr/>
          <p:nvPr/>
        </p:nvSpPr>
        <p:spPr bwMode="auto">
          <a:xfrm>
            <a:off x="6184107" y="3260608"/>
            <a:ext cx="450788" cy="449723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8456053" y="1505221"/>
            <a:ext cx="684666" cy="1566450"/>
          </a:xfrm>
          <a:prstGeom prst="line">
            <a:avLst/>
          </a:prstGeom>
          <a:ln w="254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ŝľïḋé"/>
          <p:cNvSpPr/>
          <p:nvPr/>
        </p:nvSpPr>
        <p:spPr>
          <a:xfrm rot="183234">
            <a:off x="8783583" y="2524379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26" name="ïš1ïḓe"/>
          <p:cNvSpPr/>
          <p:nvPr/>
        </p:nvSpPr>
        <p:spPr>
          <a:xfrm>
            <a:off x="8151475" y="1250948"/>
            <a:ext cx="755703" cy="755703"/>
          </a:xfrm>
          <a:prstGeom prst="ellipse">
            <a:avLst/>
          </a:prstGeom>
          <a:solidFill>
            <a:srgbClr val="2BB7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8" name="ïṣlïďê"/>
          <p:cNvSpPr/>
          <p:nvPr/>
        </p:nvSpPr>
        <p:spPr bwMode="auto">
          <a:xfrm>
            <a:off x="8303932" y="1486376"/>
            <a:ext cx="450788" cy="284846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sp>
        <p:nvSpPr>
          <p:cNvPr id="36" name="文本框 35"/>
          <p:cNvSpPr txBox="1"/>
          <p:nvPr/>
        </p:nvSpPr>
        <p:spPr>
          <a:xfrm>
            <a:off x="1041557" y="1031140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训练过程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716993" y="5054193"/>
            <a:ext cx="239011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有反馈的训练</a:t>
            </a:r>
            <a:endParaRPr lang="zh-CN" altLang="en-US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模型被设定了特定任务，并在每一轮结束后根据一系列评估指标获得反馈。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29354" y="4322662"/>
            <a:ext cx="2390118" cy="87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无反馈训练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不提供反馈，而是连续进行多轮文献阅读和总结任务。。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32326" y="3302786"/>
            <a:ext cx="239011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比较结果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两种训练方法都在最后一轮中使用第一轮的文档进行比较。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176544" y="2515990"/>
            <a:ext cx="239011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得出</a:t>
            </a:r>
            <a:r>
              <a:rPr lang="zh-CN" altLang="en-US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结论</a:t>
            </a:r>
            <a:endParaRPr lang="zh-CN" altLang="en-US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通过比较第十轮与第一轮的评分，能够量化训练过程中的性能提升。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336" y="4640537"/>
            <a:ext cx="2268726" cy="16873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11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11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11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3、14、15、16、18、22、23、2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117_4*i*1"/>
  <p:tag name="KSO_WM_TEMPLATE_CATEGORY" val="custom"/>
  <p:tag name="KSO_WM_TEMPLATE_INDEX" val="20206117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a*1_1_1"/>
  <p:tag name="KSO_WM_UNIT_ISNUMDGMTITLE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1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1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6117_4*i*2"/>
  <p:tag name="KSO_WM_TEMPLATE_CATEGORY" val="custom"/>
  <p:tag name="KSO_WM_TEMPLATE_INDEX" val="20206117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2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2_2"/>
</p:tagLst>
</file>

<file path=ppt/tags/tag15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a*1_2_1"/>
  <p:tag name="KSO_WM_UNIT_ISNUMDGMTITLE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6117_4*i*3"/>
  <p:tag name="KSO_WM_TEMPLATE_CATEGORY" val="custom"/>
  <p:tag name="KSO_WM_TEMPLATE_INDEX" val="20206117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3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3_2"/>
</p:tagLst>
</file>

<file path=ppt/tags/tag15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a*1_3_1"/>
  <p:tag name="KSO_WM_UNIT_ISNUMDGMTITLE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6117_4*i*4"/>
  <p:tag name="KSO_WM_TEMPLATE_CATEGORY" val="custom"/>
  <p:tag name="KSO_WM_TEMPLATE_INDEX" val="20206117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4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i*1_4_2"/>
</p:tagLst>
</file>

<file path=ppt/tags/tag15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6117"/>
  <p:tag name="KSO_WM_UNIT_ID" val="custom20206117_4*l_h_a*1_4_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6117"/>
  <p:tag name="KSO_WM_UNIT_ID" val="custom20206117_4*a*1"/>
  <p:tag name="KSO_WM_UNIT_ISNUMDGMTITLE" val="0"/>
</p:tagLst>
</file>

<file path=ppt/tags/tag16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6117"/>
  <p:tag name="KSO_WM_SLIDE_ID" val="custom20206117_4"/>
</p:tagLst>
</file>

<file path=ppt/tags/tag162.xml><?xml version="1.0" encoding="utf-8"?>
<p:tagLst xmlns:p="http://schemas.openxmlformats.org/presentationml/2006/main">
  <p:tag name="commondata" val="eyJoZGlkIjoiNmMxZDRkNjQ3ZWJlMjliZDE0Y2JjNDU0YzczZDU5YzI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FEC"/>
      </a:dk2>
      <a:lt2>
        <a:srgbClr val="FCFDFC"/>
      </a:lt2>
      <a:accent1>
        <a:srgbClr val="5B9852"/>
      </a:accent1>
      <a:accent2>
        <a:srgbClr val="319472"/>
      </a:accent2>
      <a:accent3>
        <a:srgbClr val="1F8A98"/>
      </a:accent3>
      <a:accent4>
        <a:srgbClr val="267AB3"/>
      </a:accent4>
      <a:accent5>
        <a:srgbClr val="4466B3"/>
      </a:accent5>
      <a:accent6>
        <a:srgbClr val="6D53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155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幼圆</vt:lpstr>
      <vt:lpstr>汉仪乐喵体W</vt:lpstr>
      <vt:lpstr>微软雅黑</vt:lpstr>
      <vt:lpstr>思源黑体 CN Light</vt:lpstr>
      <vt:lpstr>黑体</vt:lpstr>
      <vt:lpstr>Open Sans</vt:lpstr>
      <vt:lpstr>等线</vt:lpstr>
      <vt:lpstr>Akrobat</vt:lpstr>
      <vt:lpstr>Segoe Print</vt:lpstr>
      <vt:lpstr>思源黑体 CN Bold</vt:lpstr>
      <vt:lpstr>思源黑体 CN Bold</vt:lpstr>
      <vt:lpstr>Impact</vt:lpstr>
      <vt:lpstr>Akrobat Black</vt:lpstr>
      <vt:lpstr>Arial Unicode MS</vt:lpstr>
      <vt:lpstr>Calibri</vt:lpstr>
      <vt:lpstr>已停用母版样式</vt:lpstr>
      <vt:lpstr>1_Office 主题​​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Corleone</cp:lastModifiedBy>
  <cp:revision>3</cp:revision>
  <dcterms:created xsi:type="dcterms:W3CDTF">2024-04-10T15:35:00Z</dcterms:created>
  <dcterms:modified xsi:type="dcterms:W3CDTF">2024-12-14T12:42:54Z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9B7F1351013E4ADA9D4DF9AAFB5C3A6E_12</vt:lpwstr>
  </property>
  <property fmtid="{D5CDD505-2E9C-101B-9397-08002B2CF9AE}" pid="3" name="KSOProductBuildVer">
    <vt:lpwstr>2052-12.1.0.19302</vt:lpwstr>
  </property>
</Properties>
</file>