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5143500" cx="9144000"/>
  <p:notesSz cx="6858000" cy="9144000"/>
  <p:embeddedFontLst>
    <p:embeddedFont>
      <p:font typeface="Open Sans ExtraBold"/>
      <p:bold r:id="rId69"/>
      <p:boldItalic r:id="rId70"/>
    </p:embeddedFont>
    <p:embeddedFont>
      <p:font typeface="Roboto Mono"/>
      <p:regular r:id="rId71"/>
      <p:bold r:id="rId72"/>
      <p:italic r:id="rId73"/>
      <p:boldItalic r:id="rId74"/>
    </p:embeddedFont>
    <p:embeddedFont>
      <p:font typeface="Open Sans"/>
      <p:regular r:id="rId75"/>
      <p:bold r:id="rId76"/>
      <p:italic r:id="rId77"/>
      <p:boldItalic r:id="rId7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15D335-9C75-4E10-B344-8A23FA4E1669}">
  <a:tblStyle styleId="{3815D335-9C75-4E10-B344-8A23FA4E16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Mono-italic.fntdata"/><Relationship Id="rId72" Type="http://schemas.openxmlformats.org/officeDocument/2006/relationships/font" Target="fonts/RobotoMono-bold.fntdata"/><Relationship Id="rId31" Type="http://schemas.openxmlformats.org/officeDocument/2006/relationships/slide" Target="slides/slide26.xml"/><Relationship Id="rId75" Type="http://schemas.openxmlformats.org/officeDocument/2006/relationships/font" Target="fonts/OpenSans-regular.fntdata"/><Relationship Id="rId30" Type="http://schemas.openxmlformats.org/officeDocument/2006/relationships/slide" Target="slides/slide25.xml"/><Relationship Id="rId74" Type="http://schemas.openxmlformats.org/officeDocument/2006/relationships/font" Target="fonts/RobotoMono-boldItalic.fntdata"/><Relationship Id="rId33" Type="http://schemas.openxmlformats.org/officeDocument/2006/relationships/slide" Target="slides/slide28.xml"/><Relationship Id="rId77" Type="http://schemas.openxmlformats.org/officeDocument/2006/relationships/font" Target="fonts/OpenSans-italic.fntdata"/><Relationship Id="rId32" Type="http://schemas.openxmlformats.org/officeDocument/2006/relationships/slide" Target="slides/slide27.xml"/><Relationship Id="rId76" Type="http://schemas.openxmlformats.org/officeDocument/2006/relationships/font" Target="fonts/OpenSans-bold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8" Type="http://schemas.openxmlformats.org/officeDocument/2006/relationships/font" Target="fonts/OpenSans-boldItalic.fntdata"/><Relationship Id="rId71" Type="http://schemas.openxmlformats.org/officeDocument/2006/relationships/font" Target="fonts/RobotoMono-regular.fntdata"/><Relationship Id="rId70" Type="http://schemas.openxmlformats.org/officeDocument/2006/relationships/font" Target="fonts/OpenSansExtraBold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penSansExtraBold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1252d9d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1252d9d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cfb4cbaf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cfb4cbaf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cfb4cbaf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cfb4cbaf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cfb4cbaf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cfb4cbaf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cfb4cbaf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cfb4cbaf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cfb4cbaf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cfb4cbaf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cfb4cbaf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cfb4cbaf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cfb4cbaf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cfb4cbaf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cfb4cbaf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cfb4cbaf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cfb4cbaf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cfb4cbaf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cfb4cbaf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cfb4cbaf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5118ed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5118ed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cfb4cbaf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cfb4cbaf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cfb4cbaf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cfb4cbaf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cfb4cbaf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cfb4cbaf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cfb4cbaf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cfb4cbaf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cfb4cbaf1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cfb4cbaf1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cfb4cbaf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cfb4cbaf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cfb4cbaf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cfb4cbaf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cfb4cbaf1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cfb4cbaf1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cfb4cbaf1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cfb4cbaf1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cfb4cbaf1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cfb4cbaf1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a52e461bf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a52e461bf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cfb4cbaf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cfb4cbaf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5cfb4cbaf1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5cfb4cbaf1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cfb4cbaf1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cfb4cbaf1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d011ecd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d011ecd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d011ecdc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d011ecdc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5d011ecdc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5d011ecdc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d011ecdc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d011ecdc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5d011ecdc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5d011ecdc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5d011ecdc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5d011ecdc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d011ecdce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5d011ecdce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cfb4cba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cfb4cba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5d011ecdce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5d011ecdc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5d011ecdce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5d011ecdce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5d011ecdce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5d011ecdce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35d011ecdc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35d011ecdc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5d011ecdce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35d011ecdce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d011ecdce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d011ecdce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5d011ecdce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5d011ecdce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5d011ecdc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35d011ecdc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5d011ecdce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35d011ecdce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5d011ecdce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5d011ecdce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cfb4cbaf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cfb4cbaf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5d011ecdce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5d011ecdce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d011ecdce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35d011ecdce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d011ecdce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5d011ecdce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35d011ecdce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35d011ecdce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35d011ecdce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35d011ecdce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35d011ecdce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35d011ecdce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d011ecdce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d011ecdce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35d011ecdce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35d011ecdce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35d011ecdce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35d011ecdce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35d011ecdce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35d011ecdce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cfb4cbaf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cfb4cbaf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35d011ecdce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35d011ecdce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35d011ecdce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35d011ecdce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35d011ecdce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35d011ecdce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5db4368e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35db4368e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cfb4cbaf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cfb4cbaf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cfb4cbaf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cfb4cbaf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cfb4cbaf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cfb4cbaf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0933" y="1378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Open Sans ExtraBold"/>
                <a:ea typeface="Open Sans ExtraBold"/>
                <a:cs typeface="Open Sans ExtraBold"/>
                <a:sym typeface="Open Sans ExtraBold"/>
              </a:rPr>
              <a:t>Algoritmos</a:t>
            </a:r>
            <a:endParaRPr sz="300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Open Sans"/>
                <a:ea typeface="Open Sans"/>
                <a:cs typeface="Open Sans"/>
                <a:sym typeface="Open Sans"/>
              </a:rPr>
              <a:t>Ponteiros I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3105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Prof. Alisson Zanetti</a:t>
            </a:r>
            <a:endParaRPr sz="18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alisson.zanetti@ifc.edu.br</a:t>
            </a:r>
            <a:endParaRPr sz="1400"/>
          </a:p>
        </p:txBody>
      </p:sp>
      <p:sp>
        <p:nvSpPr>
          <p:cNvPr id="56" name="Google Shape;56;p13"/>
          <p:cNvSpPr/>
          <p:nvPr/>
        </p:nvSpPr>
        <p:spPr>
          <a:xfrm>
            <a:off x="1099475" y="2540250"/>
            <a:ext cx="7063500" cy="63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Supomos que um novo morador, chamado BINLADEN, se mudou para a cidade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A companhia telefônica demora para instalar o telefone na casa de </a:t>
            </a:r>
            <a:r>
              <a:rPr lang="pt-BR" sz="2000"/>
              <a:t>BINLADEN</a:t>
            </a:r>
            <a:r>
              <a:rPr lang="pt-BR" sz="2000"/>
              <a:t>, mas ele tem urgência em fazer chamadas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BINLADEN </a:t>
            </a:r>
            <a:r>
              <a:rPr lang="pt-BR" sz="2000"/>
              <a:t>faz amizade com João, que deixa utilizar o seu telefone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BINLADEN </a:t>
            </a:r>
            <a:r>
              <a:rPr lang="pt-BR" sz="2000"/>
              <a:t>não vai ter um número de telefone, mas sim o endereço da casa de </a:t>
            </a:r>
            <a:r>
              <a:rPr lang="pt-BR" sz="2000"/>
              <a:t>João</a:t>
            </a:r>
            <a:br>
              <a:rPr lang="pt-BR" sz="2000"/>
            </a:b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23"/>
          <p:cNvGrpSpPr/>
          <p:nvPr/>
        </p:nvGrpSpPr>
        <p:grpSpPr>
          <a:xfrm>
            <a:off x="518750" y="540250"/>
            <a:ext cx="2506800" cy="2046300"/>
            <a:chOff x="-100" y="1679700"/>
            <a:chExt cx="2506800" cy="2046300"/>
          </a:xfrm>
        </p:grpSpPr>
        <p:sp>
          <p:nvSpPr>
            <p:cNvPr id="143" name="Google Shape;143;p23"/>
            <p:cNvSpPr/>
            <p:nvPr/>
          </p:nvSpPr>
          <p:spPr>
            <a:xfrm>
              <a:off x="740200" y="2144700"/>
              <a:ext cx="1622700" cy="9963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789 45 61</a:t>
              </a:r>
              <a:endPara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596500" y="1679700"/>
              <a:ext cx="1910100" cy="465000"/>
            </a:xfrm>
            <a:prstGeom prst="triangle">
              <a:avLst>
                <a:gd fmla="val 51504" name="adj"/>
              </a:avLst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3"/>
            <p:cNvSpPr txBox="1"/>
            <p:nvPr/>
          </p:nvSpPr>
          <p:spPr>
            <a:xfrm>
              <a:off x="-100" y="3141000"/>
              <a:ext cx="2506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Rua dos Amores, Lote 12, 2o Dto</a:t>
              </a:r>
              <a:endPara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6" name="Google Shape;146;p23"/>
            <p:cNvSpPr txBox="1"/>
            <p:nvPr/>
          </p:nvSpPr>
          <p:spPr>
            <a:xfrm>
              <a:off x="0" y="2467800"/>
              <a:ext cx="740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João</a:t>
              </a:r>
              <a:endParaRPr b="1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47" name="Google Shape;147;p23"/>
          <p:cNvGrpSpPr/>
          <p:nvPr/>
        </p:nvGrpSpPr>
        <p:grpSpPr>
          <a:xfrm>
            <a:off x="6320813" y="499000"/>
            <a:ext cx="2506800" cy="2046300"/>
            <a:chOff x="0" y="1679700"/>
            <a:chExt cx="2506800" cy="2046300"/>
          </a:xfrm>
        </p:grpSpPr>
        <p:sp>
          <p:nvSpPr>
            <p:cNvPr id="148" name="Google Shape;148;p23"/>
            <p:cNvSpPr/>
            <p:nvPr/>
          </p:nvSpPr>
          <p:spPr>
            <a:xfrm>
              <a:off x="740200" y="2144700"/>
              <a:ext cx="1622700" cy="9963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456 78 12</a:t>
              </a:r>
              <a:endPara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596500" y="1679700"/>
              <a:ext cx="1910100" cy="465000"/>
            </a:xfrm>
            <a:prstGeom prst="triangle">
              <a:avLst>
                <a:gd fmla="val 51504" name="adj"/>
              </a:avLst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3"/>
            <p:cNvSpPr txBox="1"/>
            <p:nvPr/>
          </p:nvSpPr>
          <p:spPr>
            <a:xfrm>
              <a:off x="0" y="3141000"/>
              <a:ext cx="2506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Calçada da Amizade, n° 23, 7o B</a:t>
              </a:r>
              <a:endPara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51" name="Google Shape;151;p23"/>
            <p:cNvSpPr txBox="1"/>
            <p:nvPr/>
          </p:nvSpPr>
          <p:spPr>
            <a:xfrm>
              <a:off x="0" y="2467800"/>
              <a:ext cx="740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Ana</a:t>
              </a:r>
              <a:endParaRPr b="1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52" name="Google Shape;152;p23"/>
          <p:cNvGrpSpPr/>
          <p:nvPr/>
        </p:nvGrpSpPr>
        <p:grpSpPr>
          <a:xfrm>
            <a:off x="6007675" y="3192075"/>
            <a:ext cx="2506725" cy="1846200"/>
            <a:chOff x="0" y="1679700"/>
            <a:chExt cx="2506725" cy="1846200"/>
          </a:xfrm>
        </p:grpSpPr>
        <p:sp>
          <p:nvSpPr>
            <p:cNvPr id="153" name="Google Shape;153;p23"/>
            <p:cNvSpPr/>
            <p:nvPr/>
          </p:nvSpPr>
          <p:spPr>
            <a:xfrm>
              <a:off x="740200" y="2144700"/>
              <a:ext cx="1622700" cy="9963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321 65 98</a:t>
              </a:r>
              <a:endPara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>
              <a:off x="596500" y="1679700"/>
              <a:ext cx="1910100" cy="465000"/>
            </a:xfrm>
            <a:prstGeom prst="triangle">
              <a:avLst>
                <a:gd fmla="val 51504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 txBox="1"/>
            <p:nvPr/>
          </p:nvSpPr>
          <p:spPr>
            <a:xfrm>
              <a:off x="247125" y="3141000"/>
              <a:ext cx="22596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Av. da Paixão, n° 34</a:t>
              </a:r>
              <a:endPara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56" name="Google Shape;156;p23"/>
            <p:cNvSpPr txBox="1"/>
            <p:nvPr/>
          </p:nvSpPr>
          <p:spPr>
            <a:xfrm>
              <a:off x="0" y="2467800"/>
              <a:ext cx="740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Pedro</a:t>
              </a:r>
              <a:endParaRPr b="1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57" name="Google Shape;157;p23"/>
          <p:cNvGrpSpPr/>
          <p:nvPr/>
        </p:nvGrpSpPr>
        <p:grpSpPr>
          <a:xfrm>
            <a:off x="181650" y="3192075"/>
            <a:ext cx="2762975" cy="1846200"/>
            <a:chOff x="-256275" y="1679700"/>
            <a:chExt cx="2762975" cy="1846200"/>
          </a:xfrm>
        </p:grpSpPr>
        <p:sp>
          <p:nvSpPr>
            <p:cNvPr id="158" name="Google Shape;158;p23"/>
            <p:cNvSpPr/>
            <p:nvPr/>
          </p:nvSpPr>
          <p:spPr>
            <a:xfrm>
              <a:off x="740200" y="2144700"/>
              <a:ext cx="1622700" cy="99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596500" y="1679700"/>
              <a:ext cx="1910100" cy="465000"/>
            </a:xfrm>
            <a:prstGeom prst="triangle">
              <a:avLst>
                <a:gd fmla="val 5150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 txBox="1"/>
            <p:nvPr/>
          </p:nvSpPr>
          <p:spPr>
            <a:xfrm>
              <a:off x="-100" y="3141000"/>
              <a:ext cx="25068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Praça Já Enganei, +1</a:t>
              </a:r>
              <a:endPara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61" name="Google Shape;161;p23"/>
            <p:cNvSpPr txBox="1"/>
            <p:nvPr/>
          </p:nvSpPr>
          <p:spPr>
            <a:xfrm>
              <a:off x="-256275" y="2450400"/>
              <a:ext cx="987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BINLADEN</a:t>
              </a:r>
              <a:endParaRPr b="1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162" name="Google Shape;162;p23"/>
          <p:cNvCxnSpPr>
            <a:stCxn id="163" idx="3"/>
            <a:endCxn id="143" idx="3"/>
          </p:cNvCxnSpPr>
          <p:nvPr/>
        </p:nvCxnSpPr>
        <p:spPr>
          <a:xfrm flipH="1" rot="10800000">
            <a:off x="2668050" y="1503350"/>
            <a:ext cx="213600" cy="2751600"/>
          </a:xfrm>
          <a:prstGeom prst="curvedConnector3">
            <a:avLst>
              <a:gd fmla="val 679752" name="adj1"/>
            </a:avLst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2825" y="3472500"/>
            <a:ext cx="682725" cy="6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1168650" y="3862400"/>
            <a:ext cx="1499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Rua dos Amores, Lote 12, 2o Dto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A casa de </a:t>
            </a:r>
            <a:r>
              <a:rPr lang="pt-BR" sz="2000"/>
              <a:t>BINLADEN </a:t>
            </a:r>
            <a:r>
              <a:rPr lang="pt-BR" sz="2000"/>
              <a:t>é um pouco diferente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Ao invés de utilizar essa sintaxe: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Telefone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João, Ana, Pedro;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BINLADEN</a:t>
            </a:r>
            <a:r>
              <a:rPr lang="pt-BR" sz="2000"/>
              <a:t> terá que ser declarada como uma casa que contém o endereço de outra casa 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Isto é, </a:t>
            </a:r>
            <a:r>
              <a:rPr lang="pt-BR" sz="2000"/>
              <a:t>BINLADEN </a:t>
            </a:r>
            <a:r>
              <a:rPr b="1" lang="pt-BR" sz="2000"/>
              <a:t>aponta</a:t>
            </a:r>
            <a:r>
              <a:rPr lang="pt-BR" sz="2000"/>
              <a:t> para uma casa com telefone: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Telefone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*BINLADEN;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2000"/>
            </a:b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Um ponteiro é uma variável que aponta sempre para outra variável de um determinado tipo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Para indicar que uma variável é do tipo ponteiro, coloca-se um asterisco antes dela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2000"/>
            </a:b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1498300" y="724600"/>
            <a:ext cx="73893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/>
              <a:t>Se BINLADEN contém o endereço de João, deve ser definido:</a:t>
            </a:r>
            <a:endParaRPr sz="19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BINLADEN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9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9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pt-BR" sz="19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João</a:t>
            </a:r>
            <a:r>
              <a:rPr lang="pt-BR" sz="19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9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6" name="Google Shape;186;p26"/>
          <p:cNvGraphicFramePr/>
          <p:nvPr/>
        </p:nvGraphicFramePr>
        <p:xfrm>
          <a:off x="2002950" y="20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{3815D335-9C75-4E10-B344-8A23FA4E1669}</a:tableStyleId>
              </a:tblPr>
              <a:tblGrid>
                <a:gridCol w="1543225"/>
                <a:gridCol w="4520325"/>
              </a:tblGrid>
              <a:tr h="20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Expressão</a:t>
                      </a:r>
                      <a:endParaRPr b="1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Endereço</a:t>
                      </a:r>
                      <a:endParaRPr b="1"/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João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789 45 61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&amp;</a:t>
                      </a: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João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Rua dos Amores, Lote 12, 2o Dto.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BINLADEN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Rua dos Amores, Lote 12, 2o Dto.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&amp;</a:t>
                      </a: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BINLADEN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Praça Já Enganei, +1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Note que falar de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BINLADEN</a:t>
            </a:r>
            <a:r>
              <a:rPr lang="pt-BR" sz="2000"/>
              <a:t> é o mesmo que falar de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oão</a:t>
            </a:r>
            <a:r>
              <a:rPr lang="pt-BR" sz="2000"/>
              <a:t>, pois a variável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BINLADEN</a:t>
            </a:r>
            <a:r>
              <a:rPr lang="pt-BR" sz="2000"/>
              <a:t> </a:t>
            </a:r>
            <a:r>
              <a:rPr lang="pt-BR" sz="2000"/>
              <a:t>contém o valor do endereço de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João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O endereço de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BINLADEN</a:t>
            </a:r>
            <a:r>
              <a:rPr lang="pt-BR" sz="2000"/>
              <a:t> é o local onde fica a sua casa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2000"/>
            </a:b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Se a variável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pt-BR" sz="2000"/>
              <a:t> contém o endereço da variável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pt-BR" sz="2000"/>
              <a:t>, é possível acessar o valor de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pt-BR" sz="2000"/>
              <a:t> a partir de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pt-BR" sz="2000"/>
              <a:t> colocando um asterisco antes da variável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pt-BR" sz="2000"/>
              <a:t> (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pt-BR" sz="2000"/>
              <a:t>). Esse operador denomina-se </a:t>
            </a:r>
            <a:r>
              <a:rPr b="1" lang="pt-BR" sz="2000"/>
              <a:t>apontado por</a:t>
            </a:r>
            <a:endParaRPr b="1"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BINLADEN </a:t>
            </a:r>
            <a:r>
              <a:rPr lang="pt-BR" sz="2000"/>
              <a:t>representa o valor que está colocado no endereço armazenado em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 BINLADEN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2000"/>
            </a:b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1498300" y="724600"/>
            <a:ext cx="73893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/>
              <a:t>Se BINLADEN contém o endereço de João, eis a tabela completa:</a:t>
            </a:r>
            <a:endParaRPr sz="19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8" name="Google Shape;208;p29"/>
          <p:cNvGraphicFramePr/>
          <p:nvPr/>
        </p:nvGraphicFramePr>
        <p:xfrm>
          <a:off x="1498300" y="181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{3815D335-9C75-4E10-B344-8A23FA4E1669}</a:tableStyleId>
              </a:tblPr>
              <a:tblGrid>
                <a:gridCol w="1348250"/>
                <a:gridCol w="4070550"/>
                <a:gridCol w="2039725"/>
              </a:tblGrid>
              <a:tr h="20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Expressão</a:t>
                      </a:r>
                      <a:endParaRPr b="1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Endereço</a:t>
                      </a:r>
                      <a:endParaRPr b="1"/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Descrição</a:t>
                      </a:r>
                      <a:endParaRPr b="1"/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João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789 45 61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Valor de João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&amp;João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Rua dos Amores, Lote 12, 2o Dto.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Endereço de João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BINLADEN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Rua dos Amores, Lote 12, 2o Dto.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Valor de BINLADEN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&amp;BINLADEN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Praça Já Enganei, +1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Endereço </a:t>
                      </a: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 BINLADEN</a:t>
                      </a:r>
                      <a:endParaRPr sz="2000">
                        <a:solidFill>
                          <a:srgbClr val="1AB1CD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*BINLADEN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789 45 61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Valor apontado por BINLADEN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João ficou desconfiado da quantidade de vezes que BINLADEN usava seu telefone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Ao ligar para a empresa de telefonia, </a:t>
            </a:r>
            <a:r>
              <a:rPr lang="pt-BR" sz="2000"/>
              <a:t>João </a:t>
            </a:r>
            <a:r>
              <a:rPr lang="pt-BR" sz="2000"/>
              <a:t>descobriu que BINLADEN era um bandido perigoso e que não seria instalado um telefone para ele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João proibiu BINLADEN de usar o seu telefone 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BINLADEN, foi até Ana e pediu para usar o telefone dela. Ana, não sabendo da história, permitiu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2000"/>
            </a:b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1498300" y="724600"/>
            <a:ext cx="73893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/>
              <a:t>Os dados de Ana são:</a:t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Ana 	456 78 12	Calçada da Amizade, N°23, T B</a:t>
            </a:r>
            <a:endParaRPr sz="19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BINLADEN deverá usar o endereço de Ana: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BINLADEN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Ana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Alterando a tabela: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3" name="Google Shape;223;p31"/>
          <p:cNvGraphicFramePr/>
          <p:nvPr/>
        </p:nvGraphicFramePr>
        <p:xfrm>
          <a:off x="1463688" y="332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{3815D335-9C75-4E10-B344-8A23FA4E1669}</a:tableStyleId>
              </a:tblPr>
              <a:tblGrid>
                <a:gridCol w="1253350"/>
                <a:gridCol w="3719425"/>
                <a:gridCol w="2485750"/>
              </a:tblGrid>
              <a:tr h="20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Expressão</a:t>
                      </a:r>
                      <a:endParaRPr b="1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Endereço</a:t>
                      </a:r>
                      <a:endParaRPr b="1"/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Descrição</a:t>
                      </a:r>
                      <a:endParaRPr b="1"/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BINLADEN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Calçada da Amizade, N°23, 7o B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Valor de BINLADEN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&amp;BINLADEN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Praça Já Enganei, +1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Endereço de BINLADEN</a:t>
                      </a:r>
                      <a:endParaRPr sz="2000">
                        <a:solidFill>
                          <a:srgbClr val="1AB1CD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*BINLADEN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456 78 12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Valor apontado por BINLADEN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1983200" y="828850"/>
            <a:ext cx="692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Objetivos</a:t>
            </a:r>
            <a:endParaRPr b="1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983200" y="1587500"/>
            <a:ext cx="692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Introdução ao conceitos básicos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Noção de variável, endereço e ponteiro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Operadores *(apontado por) e &amp;(endereço)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Noção de NULL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Declaração de carga inicial de ponteiros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Aritmética de ponteiros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Relação entre ponteiros e vetores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Passagem de vetores para funções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Ponteiro de ponteiros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Conceitos Básicos</a:t>
            </a:r>
            <a:endParaRPr b="1"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A maioria das ações no computador ocorre na memória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Quando falamos de memória, normalmente nos referimos à memória RAM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É na RAM que são carregados programas, jogos e arquivos em uso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Também é na RAM que ficam as variáveis dos nossos programas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2000"/>
            </a:b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1961825" y="724600"/>
            <a:ext cx="6925800" cy="23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A RAM pode ser vista como um grande vetor de </a:t>
            </a:r>
            <a:r>
              <a:rPr i="1" lang="pt-BR" sz="2000"/>
              <a:t>bytes</a:t>
            </a:r>
            <a:r>
              <a:rPr lang="pt-BR" sz="2000"/>
              <a:t> consecutivos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Conceitos Básicos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239" name="Google Shape;239;p33"/>
          <p:cNvSpPr/>
          <p:nvPr/>
        </p:nvSpPr>
        <p:spPr>
          <a:xfrm>
            <a:off x="1459325" y="17934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0" name="Google Shape;240;p33"/>
          <p:cNvSpPr/>
          <p:nvPr/>
        </p:nvSpPr>
        <p:spPr>
          <a:xfrm>
            <a:off x="2409413" y="17934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1" name="Google Shape;241;p33"/>
          <p:cNvSpPr/>
          <p:nvPr/>
        </p:nvSpPr>
        <p:spPr>
          <a:xfrm>
            <a:off x="3312535" y="17934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2" name="Google Shape;242;p33"/>
          <p:cNvSpPr/>
          <p:nvPr/>
        </p:nvSpPr>
        <p:spPr>
          <a:xfrm>
            <a:off x="4231650" y="17934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3" name="Google Shape;243;p33"/>
          <p:cNvSpPr/>
          <p:nvPr/>
        </p:nvSpPr>
        <p:spPr>
          <a:xfrm>
            <a:off x="5189225" y="17934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4" name="Google Shape;244;p33"/>
          <p:cNvSpPr/>
          <p:nvPr/>
        </p:nvSpPr>
        <p:spPr>
          <a:xfrm>
            <a:off x="6143350" y="17934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5" name="Google Shape;245;p33"/>
          <p:cNvSpPr txBox="1"/>
          <p:nvPr/>
        </p:nvSpPr>
        <p:spPr>
          <a:xfrm>
            <a:off x="1498325" y="23687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7104925" y="17934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7" name="Google Shape;247;p33"/>
          <p:cNvSpPr/>
          <p:nvPr/>
        </p:nvSpPr>
        <p:spPr>
          <a:xfrm>
            <a:off x="8055050" y="17934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8" name="Google Shape;248;p33"/>
          <p:cNvSpPr txBox="1"/>
          <p:nvPr/>
        </p:nvSpPr>
        <p:spPr>
          <a:xfrm>
            <a:off x="2401425" y="23687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3330700" y="23687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0" name="Google Shape;250;p33"/>
          <p:cNvSpPr txBox="1"/>
          <p:nvPr/>
        </p:nvSpPr>
        <p:spPr>
          <a:xfrm>
            <a:off x="4215650" y="23687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5186588" y="23687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6135338" y="23687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8055050" y="23687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7104925" y="235747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1945675" y="568500"/>
            <a:ext cx="6925800" cy="23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Cada </a:t>
            </a:r>
            <a:r>
              <a:rPr i="1" lang="pt-BR" sz="1700"/>
              <a:t>byte</a:t>
            </a:r>
            <a:r>
              <a:rPr lang="pt-BR" sz="1700"/>
              <a:t> na RAM ocupa uma posição única, identificada por um número (endereço)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/>
              <a:t>Os endereços variam de 0 até o total de </a:t>
            </a:r>
            <a:r>
              <a:rPr i="1" lang="pt-BR" sz="1700"/>
              <a:t>bytes</a:t>
            </a:r>
            <a:r>
              <a:rPr lang="pt-BR" sz="1700"/>
              <a:t> da RAM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/>
              <a:t>Ao declarar uma variável, informamos o tipo e o identificador:</a:t>
            </a:r>
            <a:br>
              <a:rPr lang="pt-BR" sz="1700"/>
            </a:br>
            <a:r>
              <a:rPr lang="pt-BR" sz="1700"/>
              <a:t>	</a:t>
            </a:r>
            <a:r>
              <a:rPr lang="pt-BR" sz="17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ch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/>
              <a:t>A variável 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ch</a:t>
            </a:r>
            <a:r>
              <a:rPr lang="pt-BR" sz="1700"/>
              <a:t> ocupa o </a:t>
            </a:r>
            <a:r>
              <a:rPr i="1" lang="pt-BR" sz="1700"/>
              <a:t>byte</a:t>
            </a:r>
            <a:r>
              <a:rPr lang="pt-BR" sz="1700"/>
              <a:t> de memória número 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5000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Conceitos Básicos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1459325" y="3165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4" name="Google Shape;264;p34"/>
          <p:cNvSpPr/>
          <p:nvPr/>
        </p:nvSpPr>
        <p:spPr>
          <a:xfrm>
            <a:off x="2409413" y="31650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5" name="Google Shape;265;p34"/>
          <p:cNvSpPr/>
          <p:nvPr/>
        </p:nvSpPr>
        <p:spPr>
          <a:xfrm>
            <a:off x="3312535" y="31650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6" name="Google Shape;266;p34"/>
          <p:cNvSpPr/>
          <p:nvPr/>
        </p:nvSpPr>
        <p:spPr>
          <a:xfrm>
            <a:off x="4231650" y="3165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7" name="Google Shape;267;p34"/>
          <p:cNvSpPr/>
          <p:nvPr/>
        </p:nvSpPr>
        <p:spPr>
          <a:xfrm>
            <a:off x="5189225" y="3165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8" name="Google Shape;268;p34"/>
          <p:cNvSpPr/>
          <p:nvPr/>
        </p:nvSpPr>
        <p:spPr>
          <a:xfrm>
            <a:off x="6143350" y="3165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9" name="Google Shape;269;p34"/>
          <p:cNvSpPr txBox="1"/>
          <p:nvPr/>
        </p:nvSpPr>
        <p:spPr>
          <a:xfrm>
            <a:off x="1498325" y="3740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0" name="Google Shape;270;p34"/>
          <p:cNvSpPr/>
          <p:nvPr/>
        </p:nvSpPr>
        <p:spPr>
          <a:xfrm>
            <a:off x="7104925" y="3165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71" name="Google Shape;271;p34"/>
          <p:cNvSpPr/>
          <p:nvPr/>
        </p:nvSpPr>
        <p:spPr>
          <a:xfrm>
            <a:off x="8055050" y="3165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72" name="Google Shape;272;p34"/>
          <p:cNvSpPr txBox="1"/>
          <p:nvPr/>
        </p:nvSpPr>
        <p:spPr>
          <a:xfrm>
            <a:off x="2401425" y="37403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3330700" y="37403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4215650" y="3740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5" name="Google Shape;275;p34"/>
          <p:cNvSpPr txBox="1"/>
          <p:nvPr/>
        </p:nvSpPr>
        <p:spPr>
          <a:xfrm>
            <a:off x="5186588" y="3740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6135338" y="3740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8055050" y="3740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7104925" y="372907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9" name="Google Shape;279;p34"/>
          <p:cNvSpPr txBox="1"/>
          <p:nvPr/>
        </p:nvSpPr>
        <p:spPr>
          <a:xfrm>
            <a:off x="5189225" y="270337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ch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5"/>
          <p:cNvSpPr txBox="1"/>
          <p:nvPr>
            <p:ph idx="1" type="body"/>
          </p:nvPr>
        </p:nvSpPr>
        <p:spPr>
          <a:xfrm>
            <a:off x="1945675" y="568500"/>
            <a:ext cx="6925800" cy="23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Como programadores, usamos o nome da variável em vez do endereço real da memória:</a:t>
            </a:r>
            <a:br>
              <a:rPr lang="pt-BR" sz="1700"/>
            </a:br>
            <a:r>
              <a:rPr lang="pt-BR" sz="1700"/>
              <a:t> 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ch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/>
              <a:t>O compilador traduz para </a:t>
            </a:r>
            <a:r>
              <a:rPr b="1" lang="pt-BR" sz="1700"/>
              <a:t>"Coloque o caractere </a:t>
            </a:r>
            <a:r>
              <a:rPr lang="pt-BR" sz="1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r>
              <a:rPr b="1" lang="pt-BR" sz="1700"/>
              <a:t> no endereço 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5000</a:t>
            </a:r>
            <a:r>
              <a:rPr b="1" lang="pt-BR" sz="1700"/>
              <a:t> da RAM"</a:t>
            </a:r>
            <a:r>
              <a:rPr lang="pt-BR" sz="1700"/>
              <a:t> (ou outro endereço correspondente).</a:t>
            </a:r>
            <a:endParaRPr sz="17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/>
              <a:t>O compilador cuida da conversão entre nome e endereço</a:t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86" name="Google Shape;28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5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Conceitos Básicos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288" name="Google Shape;288;p35"/>
          <p:cNvSpPr/>
          <p:nvPr/>
        </p:nvSpPr>
        <p:spPr>
          <a:xfrm>
            <a:off x="1459325" y="3165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89" name="Google Shape;289;p35"/>
          <p:cNvSpPr/>
          <p:nvPr/>
        </p:nvSpPr>
        <p:spPr>
          <a:xfrm>
            <a:off x="2409413" y="31650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0" name="Google Shape;290;p35"/>
          <p:cNvSpPr/>
          <p:nvPr/>
        </p:nvSpPr>
        <p:spPr>
          <a:xfrm>
            <a:off x="3312535" y="31650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1" name="Google Shape;291;p35"/>
          <p:cNvSpPr/>
          <p:nvPr/>
        </p:nvSpPr>
        <p:spPr>
          <a:xfrm>
            <a:off x="4231650" y="3165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2" name="Google Shape;292;p35"/>
          <p:cNvSpPr/>
          <p:nvPr/>
        </p:nvSpPr>
        <p:spPr>
          <a:xfrm>
            <a:off x="5189225" y="3165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endParaRPr b="1"/>
          </a:p>
        </p:txBody>
      </p:sp>
      <p:sp>
        <p:nvSpPr>
          <p:cNvPr id="293" name="Google Shape;293;p35"/>
          <p:cNvSpPr/>
          <p:nvPr/>
        </p:nvSpPr>
        <p:spPr>
          <a:xfrm>
            <a:off x="6143350" y="3165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0101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4" name="Google Shape;294;p35"/>
          <p:cNvSpPr txBox="1"/>
          <p:nvPr/>
        </p:nvSpPr>
        <p:spPr>
          <a:xfrm>
            <a:off x="1498325" y="3740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35"/>
          <p:cNvSpPr/>
          <p:nvPr/>
        </p:nvSpPr>
        <p:spPr>
          <a:xfrm>
            <a:off x="7104925" y="3165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6" name="Google Shape;296;p35"/>
          <p:cNvSpPr/>
          <p:nvPr/>
        </p:nvSpPr>
        <p:spPr>
          <a:xfrm>
            <a:off x="8055050" y="3165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97" name="Google Shape;297;p35"/>
          <p:cNvSpPr txBox="1"/>
          <p:nvPr/>
        </p:nvSpPr>
        <p:spPr>
          <a:xfrm>
            <a:off x="2401425" y="37403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8" name="Google Shape;298;p35"/>
          <p:cNvSpPr txBox="1"/>
          <p:nvPr/>
        </p:nvSpPr>
        <p:spPr>
          <a:xfrm>
            <a:off x="3330700" y="37403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4215650" y="3740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0" name="Google Shape;300;p35"/>
          <p:cNvSpPr txBox="1"/>
          <p:nvPr/>
        </p:nvSpPr>
        <p:spPr>
          <a:xfrm>
            <a:off x="5186588" y="3740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6135338" y="3740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2" name="Google Shape;302;p35"/>
          <p:cNvSpPr txBox="1"/>
          <p:nvPr/>
        </p:nvSpPr>
        <p:spPr>
          <a:xfrm>
            <a:off x="8055050" y="3740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3" name="Google Shape;303;p35"/>
          <p:cNvSpPr txBox="1"/>
          <p:nvPr/>
        </p:nvSpPr>
        <p:spPr>
          <a:xfrm>
            <a:off x="7104925" y="372907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" name="Google Shape;304;p35"/>
          <p:cNvSpPr txBox="1"/>
          <p:nvPr/>
        </p:nvSpPr>
        <p:spPr>
          <a:xfrm>
            <a:off x="5187500" y="270337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ch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6"/>
          <p:cNvSpPr txBox="1"/>
          <p:nvPr>
            <p:ph idx="1" type="body"/>
          </p:nvPr>
        </p:nvSpPr>
        <p:spPr>
          <a:xfrm>
            <a:off x="1945675" y="568500"/>
            <a:ext cx="6925800" cy="23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Ponteiros permitem acessar e manipular dados diretamente em endereços de memória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Um ponteiro armazena o endereço de outra variável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Assim como outras variáveis, o ponteiro também ocupa uma posição na RAM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11" name="Google Shape;31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6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Conceitos Básicos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7"/>
          <p:cNvSpPr txBox="1"/>
          <p:nvPr>
            <p:ph idx="1" type="body"/>
          </p:nvPr>
        </p:nvSpPr>
        <p:spPr>
          <a:xfrm>
            <a:off x="1945675" y="568500"/>
            <a:ext cx="6925800" cy="5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1700"/>
              <a:t>Vamos criar um ponteiro, chamado 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 sz="1700"/>
              <a:t>:</a:t>
            </a:r>
            <a:endParaRPr sz="1700"/>
          </a:p>
        </p:txBody>
      </p:sp>
      <p:pic>
        <p:nvPicPr>
          <p:cNvPr id="319" name="Google Shape;31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7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Conceitos Básicos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321" name="Google Shape;321;p37"/>
          <p:cNvSpPr/>
          <p:nvPr/>
        </p:nvSpPr>
        <p:spPr>
          <a:xfrm>
            <a:off x="1459325" y="15648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2" name="Google Shape;322;p37"/>
          <p:cNvSpPr/>
          <p:nvPr/>
        </p:nvSpPr>
        <p:spPr>
          <a:xfrm>
            <a:off x="2409413" y="15648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3" name="Google Shape;323;p37"/>
          <p:cNvSpPr/>
          <p:nvPr/>
        </p:nvSpPr>
        <p:spPr>
          <a:xfrm>
            <a:off x="3312535" y="15648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4" name="Google Shape;324;p37"/>
          <p:cNvSpPr/>
          <p:nvPr/>
        </p:nvSpPr>
        <p:spPr>
          <a:xfrm>
            <a:off x="4231650" y="15648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5" name="Google Shape;325;p37"/>
          <p:cNvSpPr/>
          <p:nvPr/>
        </p:nvSpPr>
        <p:spPr>
          <a:xfrm>
            <a:off x="5189225" y="15648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endParaRPr b="1"/>
          </a:p>
        </p:txBody>
      </p:sp>
      <p:sp>
        <p:nvSpPr>
          <p:cNvPr id="326" name="Google Shape;326;p37"/>
          <p:cNvSpPr/>
          <p:nvPr/>
        </p:nvSpPr>
        <p:spPr>
          <a:xfrm>
            <a:off x="6143350" y="15648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0101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1498325" y="21401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8" name="Google Shape;328;p37"/>
          <p:cNvSpPr/>
          <p:nvPr/>
        </p:nvSpPr>
        <p:spPr>
          <a:xfrm>
            <a:off x="7104925" y="15648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9" name="Google Shape;329;p37"/>
          <p:cNvSpPr/>
          <p:nvPr/>
        </p:nvSpPr>
        <p:spPr>
          <a:xfrm>
            <a:off x="8055050" y="15648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30" name="Google Shape;330;p37"/>
          <p:cNvSpPr txBox="1"/>
          <p:nvPr/>
        </p:nvSpPr>
        <p:spPr>
          <a:xfrm>
            <a:off x="2401425" y="21401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1" name="Google Shape;331;p37"/>
          <p:cNvSpPr txBox="1"/>
          <p:nvPr/>
        </p:nvSpPr>
        <p:spPr>
          <a:xfrm>
            <a:off x="3330700" y="21401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2" name="Google Shape;332;p37"/>
          <p:cNvSpPr txBox="1"/>
          <p:nvPr/>
        </p:nvSpPr>
        <p:spPr>
          <a:xfrm>
            <a:off x="4215650" y="21401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3" name="Google Shape;333;p37"/>
          <p:cNvSpPr txBox="1"/>
          <p:nvPr/>
        </p:nvSpPr>
        <p:spPr>
          <a:xfrm>
            <a:off x="5186588" y="21401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4" name="Google Shape;334;p37"/>
          <p:cNvSpPr txBox="1"/>
          <p:nvPr/>
        </p:nvSpPr>
        <p:spPr>
          <a:xfrm>
            <a:off x="6135338" y="21401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5" name="Google Shape;335;p37"/>
          <p:cNvSpPr txBox="1"/>
          <p:nvPr/>
        </p:nvSpPr>
        <p:spPr>
          <a:xfrm>
            <a:off x="8055050" y="21401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6" name="Google Shape;336;p37"/>
          <p:cNvSpPr txBox="1"/>
          <p:nvPr/>
        </p:nvSpPr>
        <p:spPr>
          <a:xfrm>
            <a:off x="7104925" y="212887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7" name="Google Shape;337;p37"/>
          <p:cNvSpPr txBox="1"/>
          <p:nvPr/>
        </p:nvSpPr>
        <p:spPr>
          <a:xfrm>
            <a:off x="5189225" y="10919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ch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38" name="Google Shape;338;p37"/>
          <p:cNvSpPr txBox="1"/>
          <p:nvPr/>
        </p:nvSpPr>
        <p:spPr>
          <a:xfrm>
            <a:off x="2389925" y="10919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8"/>
          <p:cNvSpPr txBox="1"/>
          <p:nvPr>
            <p:ph idx="1" type="body"/>
          </p:nvPr>
        </p:nvSpPr>
        <p:spPr>
          <a:xfrm>
            <a:off x="1945675" y="568500"/>
            <a:ext cx="6925800" cy="23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/>
              <a:t>Um ponteiro armazena o endereço de outra variável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/>
              <a:t>O endereço é o número da "casa" ocupada pela variável na memória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/>
              <a:t>Para fazer 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 sz="1700"/>
              <a:t> apontar para 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ch</a:t>
            </a:r>
            <a:r>
              <a:rPr lang="pt-BR" sz="1700"/>
              <a:t>, usamos o operador </a:t>
            </a:r>
            <a:r>
              <a:rPr b="1" lang="pt-BR" sz="1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pt-BR" sz="1700"/>
              <a:t> (endereço de):</a:t>
            </a:r>
            <a:br>
              <a:rPr lang="pt-BR" sz="1700"/>
            </a:br>
            <a:r>
              <a:rPr lang="pt-BR" sz="1700"/>
              <a:t>	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1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ch</a:t>
            </a:r>
            <a:r>
              <a:rPr lang="pt-BR" sz="17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7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/>
              <a:t>Agora, 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 sz="1700"/>
              <a:t> contém o endereço de </a:t>
            </a:r>
            <a:r>
              <a:rPr lang="pt-BR" sz="1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ch</a:t>
            </a:r>
            <a:r>
              <a:rPr lang="pt-BR" sz="1700"/>
              <a:t>, por exemplo, </a:t>
            </a:r>
            <a:r>
              <a:rPr lang="pt-BR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5000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345" name="Google Shape;34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8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Conceitos Básicos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347" name="Google Shape;347;p38"/>
          <p:cNvSpPr/>
          <p:nvPr/>
        </p:nvSpPr>
        <p:spPr>
          <a:xfrm>
            <a:off x="1459325" y="3165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48" name="Google Shape;348;p38"/>
          <p:cNvSpPr/>
          <p:nvPr/>
        </p:nvSpPr>
        <p:spPr>
          <a:xfrm>
            <a:off x="2409413" y="31650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9" name="Google Shape;349;p38"/>
          <p:cNvSpPr/>
          <p:nvPr/>
        </p:nvSpPr>
        <p:spPr>
          <a:xfrm>
            <a:off x="3312535" y="31650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50" name="Google Shape;350;p38"/>
          <p:cNvSpPr/>
          <p:nvPr/>
        </p:nvSpPr>
        <p:spPr>
          <a:xfrm>
            <a:off x="4231650" y="3165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51" name="Google Shape;351;p38"/>
          <p:cNvSpPr/>
          <p:nvPr/>
        </p:nvSpPr>
        <p:spPr>
          <a:xfrm>
            <a:off x="5189225" y="3165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'A'</a:t>
            </a:r>
            <a:endParaRPr sz="2000">
              <a:solidFill>
                <a:srgbClr val="A0101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52" name="Google Shape;352;p38"/>
          <p:cNvSpPr/>
          <p:nvPr/>
        </p:nvSpPr>
        <p:spPr>
          <a:xfrm>
            <a:off x="6143350" y="3165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0101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3" name="Google Shape;353;p38"/>
          <p:cNvSpPr txBox="1"/>
          <p:nvPr/>
        </p:nvSpPr>
        <p:spPr>
          <a:xfrm>
            <a:off x="1498325" y="3740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4" name="Google Shape;354;p38"/>
          <p:cNvSpPr/>
          <p:nvPr/>
        </p:nvSpPr>
        <p:spPr>
          <a:xfrm>
            <a:off x="7104925" y="3165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55" name="Google Shape;355;p38"/>
          <p:cNvSpPr/>
          <p:nvPr/>
        </p:nvSpPr>
        <p:spPr>
          <a:xfrm>
            <a:off x="8055050" y="3165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56" name="Google Shape;356;p38"/>
          <p:cNvSpPr txBox="1"/>
          <p:nvPr/>
        </p:nvSpPr>
        <p:spPr>
          <a:xfrm>
            <a:off x="2401425" y="37403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7" name="Google Shape;357;p38"/>
          <p:cNvSpPr txBox="1"/>
          <p:nvPr/>
        </p:nvSpPr>
        <p:spPr>
          <a:xfrm>
            <a:off x="3330700" y="37403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8" name="Google Shape;358;p38"/>
          <p:cNvSpPr txBox="1"/>
          <p:nvPr/>
        </p:nvSpPr>
        <p:spPr>
          <a:xfrm>
            <a:off x="4215650" y="3740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9" name="Google Shape;359;p38"/>
          <p:cNvSpPr txBox="1"/>
          <p:nvPr/>
        </p:nvSpPr>
        <p:spPr>
          <a:xfrm>
            <a:off x="5186588" y="3740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0" name="Google Shape;360;p38"/>
          <p:cNvSpPr txBox="1"/>
          <p:nvPr/>
        </p:nvSpPr>
        <p:spPr>
          <a:xfrm>
            <a:off x="6135338" y="3740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1" name="Google Shape;361;p38"/>
          <p:cNvSpPr txBox="1"/>
          <p:nvPr/>
        </p:nvSpPr>
        <p:spPr>
          <a:xfrm>
            <a:off x="8055050" y="3740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2" name="Google Shape;362;p38"/>
          <p:cNvSpPr txBox="1"/>
          <p:nvPr/>
        </p:nvSpPr>
        <p:spPr>
          <a:xfrm>
            <a:off x="7104925" y="372907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3" name="Google Shape;363;p38"/>
          <p:cNvSpPr txBox="1"/>
          <p:nvPr/>
        </p:nvSpPr>
        <p:spPr>
          <a:xfrm>
            <a:off x="5189225" y="26921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ch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4" name="Google Shape;364;p38"/>
          <p:cNvSpPr txBox="1"/>
          <p:nvPr/>
        </p:nvSpPr>
        <p:spPr>
          <a:xfrm>
            <a:off x="2389925" y="26921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5" name="Google Shape;365;p38"/>
          <p:cNvSpPr/>
          <p:nvPr/>
        </p:nvSpPr>
        <p:spPr>
          <a:xfrm>
            <a:off x="2687975" y="3866500"/>
            <a:ext cx="322500" cy="1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8"/>
          <p:cNvSpPr/>
          <p:nvPr/>
        </p:nvSpPr>
        <p:spPr>
          <a:xfrm flipH="1" rot="10800000">
            <a:off x="5489300" y="3857014"/>
            <a:ext cx="322500" cy="1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" name="Google Shape;367;p38"/>
          <p:cNvCxnSpPr>
            <a:stCxn id="365" idx="2"/>
            <a:endCxn id="366" idx="0"/>
          </p:cNvCxnSpPr>
          <p:nvPr/>
        </p:nvCxnSpPr>
        <p:spPr>
          <a:xfrm rot="-5400000">
            <a:off x="4245125" y="2566000"/>
            <a:ext cx="9600" cy="2801400"/>
          </a:xfrm>
          <a:prstGeom prst="bentConnector3">
            <a:avLst>
              <a:gd fmla="val -248046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9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Declaração de ponteiros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Ponteiros são variáveis que armazenam endereços (números)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Como ocupam espaço na memória, precisam ser declarados.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Sintaxe: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tipo *ptr;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Onde: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tipo</a:t>
            </a:r>
            <a:r>
              <a:rPr lang="pt-BR"/>
              <a:t>: tipo da variável apontada</a:t>
            </a:r>
            <a:br>
              <a:rPr lang="pt-BR"/>
            </a:br>
            <a:r>
              <a:rPr lang="pt-BR"/>
              <a:t>	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/>
              <a:t>: indica que é um ponteiro</a:t>
            </a:r>
            <a:br>
              <a:rPr lang="pt-BR"/>
            </a:br>
            <a:r>
              <a:rPr lang="pt-BR"/>
              <a:t>	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/>
              <a:t>: nome do ponteiro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2000"/>
            </a:b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74" name="Google Shape;37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0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Uma declaração de ponteiros válida: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	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idade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p_idade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O asterisco 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/>
              <a:t> tem dois significados, dependendo do contexto</a:t>
            </a:r>
            <a:endParaRPr sz="20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Na declaração</a:t>
            </a:r>
            <a:r>
              <a:rPr lang="pt-BR" sz="2000"/>
              <a:t>: indica que a variável é um ponteiro</a:t>
            </a:r>
            <a:br>
              <a:rPr lang="pt-BR" sz="2000"/>
            </a:br>
            <a:r>
              <a:rPr lang="pt-BR" sz="2000"/>
              <a:t>	</a:t>
            </a:r>
            <a:r>
              <a:rPr b="1" lang="pt-BR" sz="2000"/>
              <a:t>Na operação</a:t>
            </a:r>
            <a:r>
              <a:rPr lang="pt-BR" sz="2000"/>
              <a:t>: é o símbolo de multiplicação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Não há confusão, pois o compilador entende o significado conforme o contexto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2000"/>
            </a:b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81" name="Google Shape;38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0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Declaração de ponteiros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1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Em C, existem três formas de declarar o ponteiro:</a:t>
            </a:r>
            <a:endParaRPr sz="20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int*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As três formas são equivalentes e são equivalentes para o compilador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Para não induzir ao erro, a terceira opção (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2000"/>
              <a:t>) é sempre a preferível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2000"/>
            </a:b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89" name="Google Shape;38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1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Declaração de ponteiros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Suponhamos que exista um país fictício, onde cada habitante tem um telefone fixo em casa e este é o principal meio de comunicação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Não existem telefones públicos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Cada casa tem um endereço único, como no mundo real 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Os habitantes, como no mundo real, não referenciam o endereço completo das pessoas, mas o seu nome:</a:t>
            </a:r>
            <a:endParaRPr sz="2000"/>
          </a:p>
          <a:p>
            <a:pPr indent="-355600" lvl="0" marL="457200" rtl="0" algn="just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Bom dia, já foi à casa do João?</a:t>
            </a: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pt-BR" sz="2000"/>
              <a:t>Não mas venho agora mesmo da casa do Pedro. 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2000"/>
            </a:b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2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Carga inicial de ponteiros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carga inicial de ponteiros se faz através do operador </a:t>
            </a:r>
            <a:r>
              <a:rPr b="1" lang="pt-BR"/>
              <a:t>endereço de</a:t>
            </a:r>
            <a:r>
              <a:rPr lang="pt-BR"/>
              <a:t> (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pt-BR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Uma boa prática é sempre dar a carga inicial dos ponteiros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pi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3.14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ptr_x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pointer_to_pi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pi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2000"/>
            </a:b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97" name="Google Shape;39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3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Às vezes, declaramos um ponteiro sem apontar para nenhuma variável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Para isso, usamos a constante simbólica </a:t>
            </a:r>
            <a:r>
              <a:rPr lang="pt-BR" sz="2000">
                <a:solidFill>
                  <a:srgbClr val="20109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Um ponteiro com valor </a:t>
            </a:r>
            <a:r>
              <a:rPr lang="pt-BR" sz="2000">
                <a:solidFill>
                  <a:srgbClr val="20109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pt-BR" sz="2000"/>
              <a:t> significa que este não aponta para lugar nenhum:</a:t>
            </a:r>
            <a:endParaRPr sz="20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20109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Usar </a:t>
            </a:r>
            <a:r>
              <a:rPr lang="pt-BR" sz="2000">
                <a:solidFill>
                  <a:srgbClr val="20109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pt-BR" sz="2000"/>
              <a:t> é uma forma segura de inicializar ponteiros até que recebam um endereço válido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2000"/>
            </a:b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404" name="Google Shape;40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3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Carga inicial de ponteiros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4"/>
          <p:cNvSpPr txBox="1"/>
          <p:nvPr>
            <p:ph idx="1" type="body"/>
          </p:nvPr>
        </p:nvSpPr>
        <p:spPr>
          <a:xfrm>
            <a:off x="1945675" y="568500"/>
            <a:ext cx="6925800" cy="28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Operações com ponteiros</a:t>
            </a:r>
            <a:endParaRPr b="1"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Ponteiros podem ser manipulados quase como inteiros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Porém, seu principal propósito é acessar e manipular dados localizados em endereços de memória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20109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12" name="Google Shape;41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4"/>
          <p:cNvSpPr/>
          <p:nvPr/>
        </p:nvSpPr>
        <p:spPr>
          <a:xfrm>
            <a:off x="1459325" y="3927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20109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endParaRPr b="1"/>
          </a:p>
        </p:txBody>
      </p:sp>
      <p:sp>
        <p:nvSpPr>
          <p:cNvPr id="414" name="Google Shape;414;p44"/>
          <p:cNvSpPr/>
          <p:nvPr/>
        </p:nvSpPr>
        <p:spPr>
          <a:xfrm>
            <a:off x="2409413" y="39270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15" name="Google Shape;415;p44"/>
          <p:cNvSpPr/>
          <p:nvPr/>
        </p:nvSpPr>
        <p:spPr>
          <a:xfrm>
            <a:off x="3312535" y="39270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1"/>
          </a:p>
        </p:txBody>
      </p:sp>
      <p:sp>
        <p:nvSpPr>
          <p:cNvPr id="416" name="Google Shape;416;p44"/>
          <p:cNvSpPr/>
          <p:nvPr/>
        </p:nvSpPr>
        <p:spPr>
          <a:xfrm>
            <a:off x="4231650" y="3927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17" name="Google Shape;417;p44"/>
          <p:cNvSpPr/>
          <p:nvPr/>
        </p:nvSpPr>
        <p:spPr>
          <a:xfrm>
            <a:off x="5189225" y="3927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18" name="Google Shape;418;p44"/>
          <p:cNvSpPr/>
          <p:nvPr/>
        </p:nvSpPr>
        <p:spPr>
          <a:xfrm>
            <a:off x="6143350" y="3927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2000">
              <a:solidFill>
                <a:srgbClr val="0080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9" name="Google Shape;419;p44"/>
          <p:cNvSpPr txBox="1"/>
          <p:nvPr/>
        </p:nvSpPr>
        <p:spPr>
          <a:xfrm>
            <a:off x="1498325" y="4502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0" name="Google Shape;420;p44"/>
          <p:cNvSpPr/>
          <p:nvPr/>
        </p:nvSpPr>
        <p:spPr>
          <a:xfrm>
            <a:off x="7104925" y="3927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21" name="Google Shape;421;p44"/>
          <p:cNvSpPr/>
          <p:nvPr/>
        </p:nvSpPr>
        <p:spPr>
          <a:xfrm>
            <a:off x="8055050" y="3927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22" name="Google Shape;422;p44"/>
          <p:cNvSpPr txBox="1"/>
          <p:nvPr/>
        </p:nvSpPr>
        <p:spPr>
          <a:xfrm>
            <a:off x="2401425" y="45023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3" name="Google Shape;423;p44"/>
          <p:cNvSpPr txBox="1"/>
          <p:nvPr/>
        </p:nvSpPr>
        <p:spPr>
          <a:xfrm>
            <a:off x="3330700" y="45023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4" name="Google Shape;424;p44"/>
          <p:cNvSpPr txBox="1"/>
          <p:nvPr/>
        </p:nvSpPr>
        <p:spPr>
          <a:xfrm>
            <a:off x="4215650" y="4502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5" name="Google Shape;425;p44"/>
          <p:cNvSpPr txBox="1"/>
          <p:nvPr/>
        </p:nvSpPr>
        <p:spPr>
          <a:xfrm>
            <a:off x="5186588" y="4502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6" name="Google Shape;426;p44"/>
          <p:cNvSpPr txBox="1"/>
          <p:nvPr/>
        </p:nvSpPr>
        <p:spPr>
          <a:xfrm>
            <a:off x="6135338" y="4502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7" name="Google Shape;427;p44"/>
          <p:cNvSpPr txBox="1"/>
          <p:nvPr/>
        </p:nvSpPr>
        <p:spPr>
          <a:xfrm>
            <a:off x="8055050" y="4502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8" name="Google Shape;428;p44"/>
          <p:cNvSpPr txBox="1"/>
          <p:nvPr/>
        </p:nvSpPr>
        <p:spPr>
          <a:xfrm>
            <a:off x="7104925" y="449107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9" name="Google Shape;429;p44"/>
          <p:cNvSpPr txBox="1"/>
          <p:nvPr/>
        </p:nvSpPr>
        <p:spPr>
          <a:xfrm>
            <a:off x="3311200" y="34541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0" name="Google Shape;430;p44"/>
          <p:cNvSpPr txBox="1"/>
          <p:nvPr/>
        </p:nvSpPr>
        <p:spPr>
          <a:xfrm>
            <a:off x="1459325" y="34541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1" name="Google Shape;431;p44"/>
          <p:cNvSpPr txBox="1"/>
          <p:nvPr/>
        </p:nvSpPr>
        <p:spPr>
          <a:xfrm>
            <a:off x="6143350" y="34541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5"/>
          <p:cNvSpPr txBox="1"/>
          <p:nvPr>
            <p:ph idx="1" type="body"/>
          </p:nvPr>
        </p:nvSpPr>
        <p:spPr>
          <a:xfrm>
            <a:off x="1945675" y="568500"/>
            <a:ext cx="69258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Para colocar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 sz="2000"/>
              <a:t> apontado para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2000"/>
              <a:t>: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 		</a:t>
            </a:r>
            <a:r>
              <a:rPr b="1"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→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2000">
              <a:solidFill>
                <a:srgbClr val="00805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b="1"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→	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1002  </a:t>
            </a:r>
            <a:r>
              <a:rPr i="1" lang="pt-BR" sz="2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 endereço de a */</a:t>
            </a:r>
            <a:endParaRPr i="1" sz="2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b="1"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→	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5		</a:t>
            </a:r>
            <a:r>
              <a:rPr i="1" lang="pt-BR" sz="2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 aquilo que está em 1002 */</a:t>
            </a:r>
            <a:endParaRPr sz="2000">
              <a:solidFill>
                <a:srgbClr val="0080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38" name="Google Shape;43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5"/>
          <p:cNvSpPr/>
          <p:nvPr/>
        </p:nvSpPr>
        <p:spPr>
          <a:xfrm>
            <a:off x="1459325" y="17934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1002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40" name="Google Shape;440;p45"/>
          <p:cNvSpPr/>
          <p:nvPr/>
        </p:nvSpPr>
        <p:spPr>
          <a:xfrm>
            <a:off x="2409413" y="17934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41" name="Google Shape;441;p45"/>
          <p:cNvSpPr/>
          <p:nvPr/>
        </p:nvSpPr>
        <p:spPr>
          <a:xfrm>
            <a:off x="3312535" y="17934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1"/>
          </a:p>
        </p:txBody>
      </p:sp>
      <p:sp>
        <p:nvSpPr>
          <p:cNvPr id="442" name="Google Shape;442;p45"/>
          <p:cNvSpPr/>
          <p:nvPr/>
        </p:nvSpPr>
        <p:spPr>
          <a:xfrm>
            <a:off x="4231650" y="17934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43" name="Google Shape;443;p45"/>
          <p:cNvSpPr/>
          <p:nvPr/>
        </p:nvSpPr>
        <p:spPr>
          <a:xfrm>
            <a:off x="5189225" y="17934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44" name="Google Shape;444;p45"/>
          <p:cNvSpPr/>
          <p:nvPr/>
        </p:nvSpPr>
        <p:spPr>
          <a:xfrm>
            <a:off x="6143350" y="17934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2000">
              <a:solidFill>
                <a:srgbClr val="0080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5" name="Google Shape;445;p45"/>
          <p:cNvSpPr txBox="1"/>
          <p:nvPr/>
        </p:nvSpPr>
        <p:spPr>
          <a:xfrm>
            <a:off x="1498325" y="23687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6" name="Google Shape;446;p45"/>
          <p:cNvSpPr/>
          <p:nvPr/>
        </p:nvSpPr>
        <p:spPr>
          <a:xfrm>
            <a:off x="7104925" y="17934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47" name="Google Shape;447;p45"/>
          <p:cNvSpPr/>
          <p:nvPr/>
        </p:nvSpPr>
        <p:spPr>
          <a:xfrm>
            <a:off x="8055050" y="17934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48" name="Google Shape;448;p45"/>
          <p:cNvSpPr txBox="1"/>
          <p:nvPr/>
        </p:nvSpPr>
        <p:spPr>
          <a:xfrm>
            <a:off x="2401425" y="23687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9" name="Google Shape;449;p45"/>
          <p:cNvSpPr txBox="1"/>
          <p:nvPr/>
        </p:nvSpPr>
        <p:spPr>
          <a:xfrm>
            <a:off x="3330700" y="23687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0" name="Google Shape;450;p45"/>
          <p:cNvSpPr txBox="1"/>
          <p:nvPr/>
        </p:nvSpPr>
        <p:spPr>
          <a:xfrm>
            <a:off x="4215650" y="23687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1" name="Google Shape;451;p45"/>
          <p:cNvSpPr txBox="1"/>
          <p:nvPr/>
        </p:nvSpPr>
        <p:spPr>
          <a:xfrm>
            <a:off x="5186588" y="23687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2" name="Google Shape;452;p45"/>
          <p:cNvSpPr txBox="1"/>
          <p:nvPr/>
        </p:nvSpPr>
        <p:spPr>
          <a:xfrm>
            <a:off x="6135338" y="23687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3" name="Google Shape;453;p45"/>
          <p:cNvSpPr txBox="1"/>
          <p:nvPr/>
        </p:nvSpPr>
        <p:spPr>
          <a:xfrm>
            <a:off x="8055050" y="23687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4" name="Google Shape;454;p45"/>
          <p:cNvSpPr txBox="1"/>
          <p:nvPr/>
        </p:nvSpPr>
        <p:spPr>
          <a:xfrm>
            <a:off x="7104925" y="235747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5" name="Google Shape;455;p45"/>
          <p:cNvSpPr txBox="1"/>
          <p:nvPr/>
        </p:nvSpPr>
        <p:spPr>
          <a:xfrm>
            <a:off x="3311200" y="13205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6" name="Google Shape;456;p45"/>
          <p:cNvSpPr txBox="1"/>
          <p:nvPr/>
        </p:nvSpPr>
        <p:spPr>
          <a:xfrm>
            <a:off x="1459325" y="13205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7" name="Google Shape;457;p45"/>
          <p:cNvSpPr txBox="1"/>
          <p:nvPr/>
        </p:nvSpPr>
        <p:spPr>
          <a:xfrm>
            <a:off x="6143350" y="13205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8" name="Google Shape;458;p45"/>
          <p:cNvSpPr/>
          <p:nvPr/>
        </p:nvSpPr>
        <p:spPr>
          <a:xfrm>
            <a:off x="1831213" y="2570175"/>
            <a:ext cx="2373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5"/>
          <p:cNvSpPr/>
          <p:nvPr/>
        </p:nvSpPr>
        <p:spPr>
          <a:xfrm>
            <a:off x="3645425" y="2570175"/>
            <a:ext cx="2373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0" name="Google Shape;460;p45"/>
          <p:cNvCxnSpPr>
            <a:stCxn id="458" idx="2"/>
            <a:endCxn id="459" idx="2"/>
          </p:cNvCxnSpPr>
          <p:nvPr/>
        </p:nvCxnSpPr>
        <p:spPr>
          <a:xfrm flipH="1" rot="-5400000">
            <a:off x="2856613" y="1789125"/>
            <a:ext cx="600" cy="1814100"/>
          </a:xfrm>
          <a:prstGeom prst="bentConnector3">
            <a:avLst>
              <a:gd fmla="val 6285833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1" name="Google Shape;461;p45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Operações com ponteiros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46"/>
          <p:cNvSpPr txBox="1"/>
          <p:nvPr>
            <p:ph idx="1" type="body"/>
          </p:nvPr>
        </p:nvSpPr>
        <p:spPr>
          <a:xfrm>
            <a:off x="1945675" y="568500"/>
            <a:ext cx="6925800" cy="44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Se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 sz="2000"/>
              <a:t> é um ponteiro, então 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 sz="2000"/>
              <a:t> nos permite obter o valor que é apontado por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endParaRPr sz="20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Isto é, o valor da variável cujo endereço está armazenado em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 ptr</a:t>
            </a:r>
            <a:endParaRPr sz="20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 sz="2000"/>
              <a:t> lê-se "O APONTADO POR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 sz="2000"/>
              <a:t>"</a:t>
            </a:r>
            <a:endParaRPr sz="2000"/>
          </a:p>
        </p:txBody>
      </p:sp>
      <p:pic>
        <p:nvPicPr>
          <p:cNvPr id="468" name="Google Shape;46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6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Operações com ponteiros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7"/>
          <p:cNvSpPr txBox="1"/>
          <p:nvPr>
            <p:ph idx="1" type="body"/>
          </p:nvPr>
        </p:nvSpPr>
        <p:spPr>
          <a:xfrm>
            <a:off x="1945675" y="568500"/>
            <a:ext cx="6925800" cy="21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Dessa forma:</a:t>
            </a:r>
            <a:endParaRPr sz="20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"%d"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É equivalente a:</a:t>
            </a:r>
            <a:endParaRPr sz="2000"/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%d"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000"/>
              <a:t>Pois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 sz="2000"/>
              <a:t> aponta para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2000"/>
              <a:t> e 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 sz="2000"/>
              <a:t> corresponde ao valor de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2000"/>
          </a:p>
        </p:txBody>
      </p:sp>
      <p:pic>
        <p:nvPicPr>
          <p:cNvPr id="476" name="Google Shape;47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7"/>
          <p:cNvSpPr/>
          <p:nvPr/>
        </p:nvSpPr>
        <p:spPr>
          <a:xfrm>
            <a:off x="1459325" y="3165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1002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78" name="Google Shape;478;p47"/>
          <p:cNvSpPr/>
          <p:nvPr/>
        </p:nvSpPr>
        <p:spPr>
          <a:xfrm>
            <a:off x="2409413" y="31650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79" name="Google Shape;479;p47"/>
          <p:cNvSpPr/>
          <p:nvPr/>
        </p:nvSpPr>
        <p:spPr>
          <a:xfrm>
            <a:off x="3312535" y="31650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1"/>
          </a:p>
        </p:txBody>
      </p:sp>
      <p:sp>
        <p:nvSpPr>
          <p:cNvPr id="480" name="Google Shape;480;p47"/>
          <p:cNvSpPr/>
          <p:nvPr/>
        </p:nvSpPr>
        <p:spPr>
          <a:xfrm>
            <a:off x="4231650" y="3165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81" name="Google Shape;481;p47"/>
          <p:cNvSpPr/>
          <p:nvPr/>
        </p:nvSpPr>
        <p:spPr>
          <a:xfrm>
            <a:off x="5189225" y="3165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82" name="Google Shape;482;p47"/>
          <p:cNvSpPr/>
          <p:nvPr/>
        </p:nvSpPr>
        <p:spPr>
          <a:xfrm>
            <a:off x="6143350" y="3165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2000">
              <a:solidFill>
                <a:srgbClr val="0080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3" name="Google Shape;483;p47"/>
          <p:cNvSpPr txBox="1"/>
          <p:nvPr/>
        </p:nvSpPr>
        <p:spPr>
          <a:xfrm>
            <a:off x="1498325" y="3740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4" name="Google Shape;484;p47"/>
          <p:cNvSpPr/>
          <p:nvPr/>
        </p:nvSpPr>
        <p:spPr>
          <a:xfrm>
            <a:off x="7104925" y="3165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85" name="Google Shape;485;p47"/>
          <p:cNvSpPr/>
          <p:nvPr/>
        </p:nvSpPr>
        <p:spPr>
          <a:xfrm>
            <a:off x="8055050" y="31650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86" name="Google Shape;486;p47"/>
          <p:cNvSpPr txBox="1"/>
          <p:nvPr/>
        </p:nvSpPr>
        <p:spPr>
          <a:xfrm>
            <a:off x="2401425" y="37403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7" name="Google Shape;487;p47"/>
          <p:cNvSpPr txBox="1"/>
          <p:nvPr/>
        </p:nvSpPr>
        <p:spPr>
          <a:xfrm>
            <a:off x="3330700" y="37403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8" name="Google Shape;488;p47"/>
          <p:cNvSpPr txBox="1"/>
          <p:nvPr/>
        </p:nvSpPr>
        <p:spPr>
          <a:xfrm>
            <a:off x="4215650" y="3740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9" name="Google Shape;489;p47"/>
          <p:cNvSpPr txBox="1"/>
          <p:nvPr/>
        </p:nvSpPr>
        <p:spPr>
          <a:xfrm>
            <a:off x="5186588" y="3740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0" name="Google Shape;490;p47"/>
          <p:cNvSpPr txBox="1"/>
          <p:nvPr/>
        </p:nvSpPr>
        <p:spPr>
          <a:xfrm>
            <a:off x="6135338" y="3740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1" name="Google Shape;491;p47"/>
          <p:cNvSpPr txBox="1"/>
          <p:nvPr/>
        </p:nvSpPr>
        <p:spPr>
          <a:xfrm>
            <a:off x="8055050" y="37403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2" name="Google Shape;492;p47"/>
          <p:cNvSpPr txBox="1"/>
          <p:nvPr/>
        </p:nvSpPr>
        <p:spPr>
          <a:xfrm>
            <a:off x="7104925" y="372907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3" name="Google Shape;493;p47"/>
          <p:cNvSpPr txBox="1"/>
          <p:nvPr/>
        </p:nvSpPr>
        <p:spPr>
          <a:xfrm>
            <a:off x="3311200" y="26921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4" name="Google Shape;494;p47"/>
          <p:cNvSpPr txBox="1"/>
          <p:nvPr/>
        </p:nvSpPr>
        <p:spPr>
          <a:xfrm>
            <a:off x="1459325" y="26921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5" name="Google Shape;495;p47"/>
          <p:cNvSpPr txBox="1"/>
          <p:nvPr/>
        </p:nvSpPr>
        <p:spPr>
          <a:xfrm>
            <a:off x="6143350" y="26921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6" name="Google Shape;496;p47"/>
          <p:cNvSpPr/>
          <p:nvPr/>
        </p:nvSpPr>
        <p:spPr>
          <a:xfrm>
            <a:off x="1831213" y="3941775"/>
            <a:ext cx="2373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47"/>
          <p:cNvSpPr/>
          <p:nvPr/>
        </p:nvSpPr>
        <p:spPr>
          <a:xfrm>
            <a:off x="3645425" y="3941775"/>
            <a:ext cx="2373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8" name="Google Shape;498;p47"/>
          <p:cNvCxnSpPr>
            <a:stCxn id="496" idx="2"/>
            <a:endCxn id="497" idx="2"/>
          </p:cNvCxnSpPr>
          <p:nvPr/>
        </p:nvCxnSpPr>
        <p:spPr>
          <a:xfrm flipH="1" rot="-5400000">
            <a:off x="2856613" y="3160725"/>
            <a:ext cx="600" cy="1814100"/>
          </a:xfrm>
          <a:prstGeom prst="bentConnector3">
            <a:avLst>
              <a:gd fmla="val 6285833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9" name="Google Shape;499;p47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Operações com ponteiros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500" name="Google Shape;500;p47"/>
          <p:cNvSpPr txBox="1"/>
          <p:nvPr/>
        </p:nvSpPr>
        <p:spPr>
          <a:xfrm>
            <a:off x="4809800" y="41541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01" name="Google Shape;501;p47"/>
          <p:cNvCxnSpPr>
            <a:stCxn id="500" idx="1"/>
          </p:cNvCxnSpPr>
          <p:nvPr/>
        </p:nvCxnSpPr>
        <p:spPr>
          <a:xfrm rot="10800000">
            <a:off x="3985700" y="3606175"/>
            <a:ext cx="824100" cy="77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48"/>
          <p:cNvSpPr txBox="1"/>
          <p:nvPr>
            <p:ph idx="1" type="body"/>
          </p:nvPr>
        </p:nvSpPr>
        <p:spPr>
          <a:xfrm>
            <a:off x="1821950" y="2649425"/>
            <a:ext cx="6925800" cy="21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/>
              <a:t>Questão</a:t>
            </a:r>
            <a:r>
              <a:rPr lang="pt-BR" sz="2000"/>
              <a:t>: Qual a saída da seguinte instrução?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"%d %d %d"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08" name="Google Shape;50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8"/>
          <p:cNvSpPr/>
          <p:nvPr/>
        </p:nvSpPr>
        <p:spPr>
          <a:xfrm>
            <a:off x="1459325" y="10314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1002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10" name="Google Shape;510;p48"/>
          <p:cNvSpPr/>
          <p:nvPr/>
        </p:nvSpPr>
        <p:spPr>
          <a:xfrm>
            <a:off x="2409413" y="10314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11" name="Google Shape;511;p48"/>
          <p:cNvSpPr/>
          <p:nvPr/>
        </p:nvSpPr>
        <p:spPr>
          <a:xfrm>
            <a:off x="3312535" y="10314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1"/>
          </a:p>
        </p:txBody>
      </p:sp>
      <p:sp>
        <p:nvSpPr>
          <p:cNvPr id="512" name="Google Shape;512;p48"/>
          <p:cNvSpPr/>
          <p:nvPr/>
        </p:nvSpPr>
        <p:spPr>
          <a:xfrm>
            <a:off x="4231650" y="10314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13" name="Google Shape;513;p48"/>
          <p:cNvSpPr/>
          <p:nvPr/>
        </p:nvSpPr>
        <p:spPr>
          <a:xfrm>
            <a:off x="5189225" y="10314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14" name="Google Shape;514;p48"/>
          <p:cNvSpPr/>
          <p:nvPr/>
        </p:nvSpPr>
        <p:spPr>
          <a:xfrm>
            <a:off x="6143350" y="10314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2000">
              <a:solidFill>
                <a:srgbClr val="0080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5" name="Google Shape;515;p48"/>
          <p:cNvSpPr txBox="1"/>
          <p:nvPr/>
        </p:nvSpPr>
        <p:spPr>
          <a:xfrm>
            <a:off x="1498325" y="16067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6" name="Google Shape;516;p48"/>
          <p:cNvSpPr/>
          <p:nvPr/>
        </p:nvSpPr>
        <p:spPr>
          <a:xfrm>
            <a:off x="7104925" y="10314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17" name="Google Shape;517;p48"/>
          <p:cNvSpPr/>
          <p:nvPr/>
        </p:nvSpPr>
        <p:spPr>
          <a:xfrm>
            <a:off x="8055050" y="10314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18" name="Google Shape;518;p48"/>
          <p:cNvSpPr txBox="1"/>
          <p:nvPr/>
        </p:nvSpPr>
        <p:spPr>
          <a:xfrm>
            <a:off x="2401425" y="16067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9" name="Google Shape;519;p48"/>
          <p:cNvSpPr txBox="1"/>
          <p:nvPr/>
        </p:nvSpPr>
        <p:spPr>
          <a:xfrm>
            <a:off x="3330700" y="16067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0" name="Google Shape;520;p48"/>
          <p:cNvSpPr txBox="1"/>
          <p:nvPr/>
        </p:nvSpPr>
        <p:spPr>
          <a:xfrm>
            <a:off x="4215650" y="16067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1" name="Google Shape;521;p48"/>
          <p:cNvSpPr txBox="1"/>
          <p:nvPr/>
        </p:nvSpPr>
        <p:spPr>
          <a:xfrm>
            <a:off x="5186588" y="16067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2" name="Google Shape;522;p48"/>
          <p:cNvSpPr txBox="1"/>
          <p:nvPr/>
        </p:nvSpPr>
        <p:spPr>
          <a:xfrm>
            <a:off x="6135338" y="16067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3" name="Google Shape;523;p48"/>
          <p:cNvSpPr txBox="1"/>
          <p:nvPr/>
        </p:nvSpPr>
        <p:spPr>
          <a:xfrm>
            <a:off x="8055050" y="16067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4" name="Google Shape;524;p48"/>
          <p:cNvSpPr txBox="1"/>
          <p:nvPr/>
        </p:nvSpPr>
        <p:spPr>
          <a:xfrm>
            <a:off x="7104925" y="159547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5" name="Google Shape;525;p48"/>
          <p:cNvSpPr txBox="1"/>
          <p:nvPr/>
        </p:nvSpPr>
        <p:spPr>
          <a:xfrm>
            <a:off x="3311200" y="5585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6" name="Google Shape;526;p48"/>
          <p:cNvSpPr txBox="1"/>
          <p:nvPr/>
        </p:nvSpPr>
        <p:spPr>
          <a:xfrm>
            <a:off x="1459325" y="5585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7" name="Google Shape;527;p48"/>
          <p:cNvSpPr txBox="1"/>
          <p:nvPr/>
        </p:nvSpPr>
        <p:spPr>
          <a:xfrm>
            <a:off x="6143350" y="5585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8" name="Google Shape;528;p48"/>
          <p:cNvSpPr/>
          <p:nvPr/>
        </p:nvSpPr>
        <p:spPr>
          <a:xfrm>
            <a:off x="1831213" y="1808175"/>
            <a:ext cx="2373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8"/>
          <p:cNvSpPr/>
          <p:nvPr/>
        </p:nvSpPr>
        <p:spPr>
          <a:xfrm>
            <a:off x="3645425" y="1808175"/>
            <a:ext cx="2373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0" name="Google Shape;530;p48"/>
          <p:cNvCxnSpPr>
            <a:stCxn id="528" idx="2"/>
            <a:endCxn id="529" idx="2"/>
          </p:cNvCxnSpPr>
          <p:nvPr/>
        </p:nvCxnSpPr>
        <p:spPr>
          <a:xfrm flipH="1" rot="-5400000">
            <a:off x="2856613" y="1027125"/>
            <a:ext cx="600" cy="1814100"/>
          </a:xfrm>
          <a:prstGeom prst="bentConnector3">
            <a:avLst>
              <a:gd fmla="val 6285833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1" name="Google Shape;531;p48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Operações com ponteiros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532" name="Google Shape;532;p48"/>
          <p:cNvSpPr txBox="1"/>
          <p:nvPr/>
        </p:nvSpPr>
        <p:spPr>
          <a:xfrm>
            <a:off x="4809800" y="20205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*ptr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33" name="Google Shape;533;p48"/>
          <p:cNvCxnSpPr>
            <a:stCxn id="532" idx="1"/>
          </p:cNvCxnSpPr>
          <p:nvPr/>
        </p:nvCxnSpPr>
        <p:spPr>
          <a:xfrm rot="10800000">
            <a:off x="3985700" y="1472575"/>
            <a:ext cx="824100" cy="77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8" name="Google Shape;5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9"/>
          <p:cNvSpPr txBox="1"/>
          <p:nvPr>
            <p:ph idx="1" type="body"/>
          </p:nvPr>
        </p:nvSpPr>
        <p:spPr>
          <a:xfrm>
            <a:off x="1821950" y="2649425"/>
            <a:ext cx="6925800" cy="21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Questão</a:t>
            </a:r>
            <a:r>
              <a:rPr lang="pt-BR" sz="2000"/>
              <a:t>: Qual a saída da seguinte instrução</a:t>
            </a:r>
            <a:r>
              <a:rPr lang="pt-BR" sz="2000"/>
              <a:t>?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"%d %d %d"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pt-BR" sz="2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5 7 5</a:t>
            </a:r>
            <a:endParaRPr b="1"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40" name="Google Shape;54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9"/>
          <p:cNvSpPr/>
          <p:nvPr/>
        </p:nvSpPr>
        <p:spPr>
          <a:xfrm>
            <a:off x="1459325" y="10314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1002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2" name="Google Shape;542;p49"/>
          <p:cNvSpPr/>
          <p:nvPr/>
        </p:nvSpPr>
        <p:spPr>
          <a:xfrm>
            <a:off x="2409413" y="10314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43" name="Google Shape;543;p49"/>
          <p:cNvSpPr/>
          <p:nvPr/>
        </p:nvSpPr>
        <p:spPr>
          <a:xfrm>
            <a:off x="3312535" y="10314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1"/>
          </a:p>
        </p:txBody>
      </p:sp>
      <p:sp>
        <p:nvSpPr>
          <p:cNvPr id="544" name="Google Shape;544;p49"/>
          <p:cNvSpPr/>
          <p:nvPr/>
        </p:nvSpPr>
        <p:spPr>
          <a:xfrm>
            <a:off x="4231650" y="10314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45" name="Google Shape;545;p49"/>
          <p:cNvSpPr/>
          <p:nvPr/>
        </p:nvSpPr>
        <p:spPr>
          <a:xfrm>
            <a:off x="5189225" y="10314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46" name="Google Shape;546;p49"/>
          <p:cNvSpPr/>
          <p:nvPr/>
        </p:nvSpPr>
        <p:spPr>
          <a:xfrm>
            <a:off x="6143350" y="10314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2000">
              <a:solidFill>
                <a:srgbClr val="0080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7" name="Google Shape;547;p49"/>
          <p:cNvSpPr txBox="1"/>
          <p:nvPr/>
        </p:nvSpPr>
        <p:spPr>
          <a:xfrm>
            <a:off x="1498325" y="16067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8" name="Google Shape;548;p49"/>
          <p:cNvSpPr/>
          <p:nvPr/>
        </p:nvSpPr>
        <p:spPr>
          <a:xfrm>
            <a:off x="7104925" y="10314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49" name="Google Shape;549;p49"/>
          <p:cNvSpPr/>
          <p:nvPr/>
        </p:nvSpPr>
        <p:spPr>
          <a:xfrm>
            <a:off x="8055050" y="10314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50" name="Google Shape;550;p49"/>
          <p:cNvSpPr txBox="1"/>
          <p:nvPr/>
        </p:nvSpPr>
        <p:spPr>
          <a:xfrm>
            <a:off x="2401425" y="16067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1" name="Google Shape;551;p49"/>
          <p:cNvSpPr txBox="1"/>
          <p:nvPr/>
        </p:nvSpPr>
        <p:spPr>
          <a:xfrm>
            <a:off x="3330700" y="16067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2" name="Google Shape;552;p49"/>
          <p:cNvSpPr txBox="1"/>
          <p:nvPr/>
        </p:nvSpPr>
        <p:spPr>
          <a:xfrm>
            <a:off x="4215650" y="16067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3" name="Google Shape;553;p49"/>
          <p:cNvSpPr txBox="1"/>
          <p:nvPr/>
        </p:nvSpPr>
        <p:spPr>
          <a:xfrm>
            <a:off x="5186588" y="16067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4" name="Google Shape;554;p49"/>
          <p:cNvSpPr txBox="1"/>
          <p:nvPr/>
        </p:nvSpPr>
        <p:spPr>
          <a:xfrm>
            <a:off x="6135338" y="16067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5" name="Google Shape;555;p49"/>
          <p:cNvSpPr txBox="1"/>
          <p:nvPr/>
        </p:nvSpPr>
        <p:spPr>
          <a:xfrm>
            <a:off x="8055050" y="16067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6" name="Google Shape;556;p49"/>
          <p:cNvSpPr txBox="1"/>
          <p:nvPr/>
        </p:nvSpPr>
        <p:spPr>
          <a:xfrm>
            <a:off x="7104925" y="159547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7" name="Google Shape;557;p49"/>
          <p:cNvSpPr txBox="1"/>
          <p:nvPr/>
        </p:nvSpPr>
        <p:spPr>
          <a:xfrm>
            <a:off x="3311200" y="5585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8" name="Google Shape;558;p49"/>
          <p:cNvSpPr txBox="1"/>
          <p:nvPr/>
        </p:nvSpPr>
        <p:spPr>
          <a:xfrm>
            <a:off x="1459325" y="5585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9" name="Google Shape;559;p49"/>
          <p:cNvSpPr txBox="1"/>
          <p:nvPr/>
        </p:nvSpPr>
        <p:spPr>
          <a:xfrm>
            <a:off x="6143350" y="5585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60" name="Google Shape;560;p49"/>
          <p:cNvSpPr/>
          <p:nvPr/>
        </p:nvSpPr>
        <p:spPr>
          <a:xfrm>
            <a:off x="1831213" y="1808175"/>
            <a:ext cx="2373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9"/>
          <p:cNvSpPr/>
          <p:nvPr/>
        </p:nvSpPr>
        <p:spPr>
          <a:xfrm>
            <a:off x="3645425" y="1808175"/>
            <a:ext cx="2373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2" name="Google Shape;562;p49"/>
          <p:cNvCxnSpPr>
            <a:stCxn id="560" idx="2"/>
            <a:endCxn id="561" idx="2"/>
          </p:cNvCxnSpPr>
          <p:nvPr/>
        </p:nvCxnSpPr>
        <p:spPr>
          <a:xfrm flipH="1" rot="-5400000">
            <a:off x="2856613" y="1027125"/>
            <a:ext cx="600" cy="1814100"/>
          </a:xfrm>
          <a:prstGeom prst="bentConnector3">
            <a:avLst>
              <a:gd fmla="val 62858333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49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Operações com ponteiros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564" name="Google Shape;564;p49"/>
          <p:cNvSpPr txBox="1"/>
          <p:nvPr/>
        </p:nvSpPr>
        <p:spPr>
          <a:xfrm>
            <a:off x="4809800" y="20205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*ptr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65" name="Google Shape;565;p49"/>
          <p:cNvCxnSpPr>
            <a:stCxn id="564" idx="1"/>
          </p:cNvCxnSpPr>
          <p:nvPr/>
        </p:nvCxnSpPr>
        <p:spPr>
          <a:xfrm rot="10800000">
            <a:off x="3985700" y="1472575"/>
            <a:ext cx="824100" cy="77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50"/>
          <p:cNvSpPr txBox="1"/>
          <p:nvPr>
            <p:ph idx="1" type="body"/>
          </p:nvPr>
        </p:nvSpPr>
        <p:spPr>
          <a:xfrm>
            <a:off x="1945675" y="568500"/>
            <a:ext cx="6925800" cy="21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</a:rPr>
              <a:t>Questão</a:t>
            </a:r>
            <a:r>
              <a:rPr lang="pt-BR" sz="2000">
                <a:solidFill>
                  <a:srgbClr val="000000"/>
                </a:solidFill>
              </a:rPr>
              <a:t>: Qual a saída depois de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 &amp;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2000">
                <a:solidFill>
                  <a:srgbClr val="000000"/>
                </a:solidFill>
              </a:rPr>
              <a:t>?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"%d %d %d"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572" name="Google Shape;57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50"/>
          <p:cNvSpPr/>
          <p:nvPr/>
        </p:nvSpPr>
        <p:spPr>
          <a:xfrm>
            <a:off x="1459325" y="26316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574" name="Google Shape;574;p50"/>
          <p:cNvSpPr/>
          <p:nvPr/>
        </p:nvSpPr>
        <p:spPr>
          <a:xfrm>
            <a:off x="2409413" y="26316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75" name="Google Shape;575;p50"/>
          <p:cNvSpPr/>
          <p:nvPr/>
        </p:nvSpPr>
        <p:spPr>
          <a:xfrm>
            <a:off x="3312535" y="26316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1"/>
          </a:p>
        </p:txBody>
      </p:sp>
      <p:sp>
        <p:nvSpPr>
          <p:cNvPr id="576" name="Google Shape;576;p50"/>
          <p:cNvSpPr/>
          <p:nvPr/>
        </p:nvSpPr>
        <p:spPr>
          <a:xfrm>
            <a:off x="4231650" y="26316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77" name="Google Shape;577;p50"/>
          <p:cNvSpPr/>
          <p:nvPr/>
        </p:nvSpPr>
        <p:spPr>
          <a:xfrm>
            <a:off x="5189225" y="26316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78" name="Google Shape;578;p50"/>
          <p:cNvSpPr/>
          <p:nvPr/>
        </p:nvSpPr>
        <p:spPr>
          <a:xfrm>
            <a:off x="6143350" y="26316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2000">
              <a:solidFill>
                <a:srgbClr val="0080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9" name="Google Shape;579;p50"/>
          <p:cNvSpPr txBox="1"/>
          <p:nvPr/>
        </p:nvSpPr>
        <p:spPr>
          <a:xfrm>
            <a:off x="1498325" y="32069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0" name="Google Shape;580;p50"/>
          <p:cNvSpPr/>
          <p:nvPr/>
        </p:nvSpPr>
        <p:spPr>
          <a:xfrm>
            <a:off x="7104925" y="26316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81" name="Google Shape;581;p50"/>
          <p:cNvSpPr/>
          <p:nvPr/>
        </p:nvSpPr>
        <p:spPr>
          <a:xfrm>
            <a:off x="8055050" y="26316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82" name="Google Shape;582;p50"/>
          <p:cNvSpPr txBox="1"/>
          <p:nvPr/>
        </p:nvSpPr>
        <p:spPr>
          <a:xfrm>
            <a:off x="2401425" y="32069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3" name="Google Shape;583;p50"/>
          <p:cNvSpPr txBox="1"/>
          <p:nvPr/>
        </p:nvSpPr>
        <p:spPr>
          <a:xfrm>
            <a:off x="3330700" y="32069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4" name="Google Shape;584;p50"/>
          <p:cNvSpPr txBox="1"/>
          <p:nvPr/>
        </p:nvSpPr>
        <p:spPr>
          <a:xfrm>
            <a:off x="4215650" y="32069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5" name="Google Shape;585;p50"/>
          <p:cNvSpPr txBox="1"/>
          <p:nvPr/>
        </p:nvSpPr>
        <p:spPr>
          <a:xfrm>
            <a:off x="5186588" y="32069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6" name="Google Shape;586;p50"/>
          <p:cNvSpPr txBox="1"/>
          <p:nvPr/>
        </p:nvSpPr>
        <p:spPr>
          <a:xfrm>
            <a:off x="6135338" y="32069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7" name="Google Shape;587;p50"/>
          <p:cNvSpPr txBox="1"/>
          <p:nvPr/>
        </p:nvSpPr>
        <p:spPr>
          <a:xfrm>
            <a:off x="8055050" y="32069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8" name="Google Shape;588;p50"/>
          <p:cNvSpPr txBox="1"/>
          <p:nvPr/>
        </p:nvSpPr>
        <p:spPr>
          <a:xfrm>
            <a:off x="7104925" y="319567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89" name="Google Shape;589;p50"/>
          <p:cNvSpPr txBox="1"/>
          <p:nvPr/>
        </p:nvSpPr>
        <p:spPr>
          <a:xfrm>
            <a:off x="3311200" y="21587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0" name="Google Shape;590;p50"/>
          <p:cNvSpPr txBox="1"/>
          <p:nvPr/>
        </p:nvSpPr>
        <p:spPr>
          <a:xfrm>
            <a:off x="1459325" y="21587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1" name="Google Shape;591;p50"/>
          <p:cNvSpPr txBox="1"/>
          <p:nvPr/>
        </p:nvSpPr>
        <p:spPr>
          <a:xfrm>
            <a:off x="6143350" y="21587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2" name="Google Shape;592;p50"/>
          <p:cNvSpPr/>
          <p:nvPr/>
        </p:nvSpPr>
        <p:spPr>
          <a:xfrm>
            <a:off x="1831213" y="3408375"/>
            <a:ext cx="2373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0"/>
          <p:cNvSpPr/>
          <p:nvPr/>
        </p:nvSpPr>
        <p:spPr>
          <a:xfrm>
            <a:off x="3645425" y="3408375"/>
            <a:ext cx="2373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50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Operações com ponteiros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51"/>
          <p:cNvSpPr txBox="1"/>
          <p:nvPr>
            <p:ph idx="1" type="body"/>
          </p:nvPr>
        </p:nvSpPr>
        <p:spPr>
          <a:xfrm>
            <a:off x="1945675" y="568500"/>
            <a:ext cx="6925800" cy="21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</a:rPr>
              <a:t>Questão</a:t>
            </a:r>
            <a:r>
              <a:rPr lang="pt-BR" sz="2000">
                <a:solidFill>
                  <a:srgbClr val="000000"/>
                </a:solidFill>
              </a:rPr>
              <a:t>: Qual a saída depois de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 &amp;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2000">
                <a:solidFill>
                  <a:srgbClr val="000000"/>
                </a:solidFill>
              </a:rPr>
              <a:t>?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"%d %d %d"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5 7 7</a:t>
            </a:r>
            <a:endParaRPr b="1"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601" name="Google Shape;60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51"/>
          <p:cNvSpPr/>
          <p:nvPr/>
        </p:nvSpPr>
        <p:spPr>
          <a:xfrm>
            <a:off x="1459325" y="26316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03" name="Google Shape;603;p51"/>
          <p:cNvSpPr/>
          <p:nvPr/>
        </p:nvSpPr>
        <p:spPr>
          <a:xfrm>
            <a:off x="2409413" y="26316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04" name="Google Shape;604;p51"/>
          <p:cNvSpPr/>
          <p:nvPr/>
        </p:nvSpPr>
        <p:spPr>
          <a:xfrm>
            <a:off x="3312535" y="26316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1"/>
          </a:p>
        </p:txBody>
      </p:sp>
      <p:sp>
        <p:nvSpPr>
          <p:cNvPr id="605" name="Google Shape;605;p51"/>
          <p:cNvSpPr/>
          <p:nvPr/>
        </p:nvSpPr>
        <p:spPr>
          <a:xfrm>
            <a:off x="4231650" y="26316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06" name="Google Shape;606;p51"/>
          <p:cNvSpPr/>
          <p:nvPr/>
        </p:nvSpPr>
        <p:spPr>
          <a:xfrm>
            <a:off x="5189225" y="26316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07" name="Google Shape;607;p51"/>
          <p:cNvSpPr/>
          <p:nvPr/>
        </p:nvSpPr>
        <p:spPr>
          <a:xfrm>
            <a:off x="6143350" y="26316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endParaRPr sz="2000">
              <a:solidFill>
                <a:srgbClr val="0080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8" name="Google Shape;608;p51"/>
          <p:cNvSpPr txBox="1"/>
          <p:nvPr/>
        </p:nvSpPr>
        <p:spPr>
          <a:xfrm>
            <a:off x="1498325" y="32069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09" name="Google Shape;609;p51"/>
          <p:cNvSpPr/>
          <p:nvPr/>
        </p:nvSpPr>
        <p:spPr>
          <a:xfrm>
            <a:off x="7104925" y="26316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10" name="Google Shape;610;p51"/>
          <p:cNvSpPr/>
          <p:nvPr/>
        </p:nvSpPr>
        <p:spPr>
          <a:xfrm>
            <a:off x="8055050" y="26316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11" name="Google Shape;611;p51"/>
          <p:cNvSpPr txBox="1"/>
          <p:nvPr/>
        </p:nvSpPr>
        <p:spPr>
          <a:xfrm>
            <a:off x="2401425" y="32069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2" name="Google Shape;612;p51"/>
          <p:cNvSpPr txBox="1"/>
          <p:nvPr/>
        </p:nvSpPr>
        <p:spPr>
          <a:xfrm>
            <a:off x="3330700" y="32069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3" name="Google Shape;613;p51"/>
          <p:cNvSpPr txBox="1"/>
          <p:nvPr/>
        </p:nvSpPr>
        <p:spPr>
          <a:xfrm>
            <a:off x="4215650" y="32069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4" name="Google Shape;614;p51"/>
          <p:cNvSpPr txBox="1"/>
          <p:nvPr/>
        </p:nvSpPr>
        <p:spPr>
          <a:xfrm>
            <a:off x="5186588" y="32069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5" name="Google Shape;615;p51"/>
          <p:cNvSpPr txBox="1"/>
          <p:nvPr/>
        </p:nvSpPr>
        <p:spPr>
          <a:xfrm>
            <a:off x="6135338" y="32069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6" name="Google Shape;616;p51"/>
          <p:cNvSpPr txBox="1"/>
          <p:nvPr/>
        </p:nvSpPr>
        <p:spPr>
          <a:xfrm>
            <a:off x="8055050" y="32069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7" name="Google Shape;617;p51"/>
          <p:cNvSpPr txBox="1"/>
          <p:nvPr/>
        </p:nvSpPr>
        <p:spPr>
          <a:xfrm>
            <a:off x="7104925" y="319567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8" name="Google Shape;618;p51"/>
          <p:cNvSpPr txBox="1"/>
          <p:nvPr/>
        </p:nvSpPr>
        <p:spPr>
          <a:xfrm>
            <a:off x="3311200" y="21587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9" name="Google Shape;619;p51"/>
          <p:cNvSpPr txBox="1"/>
          <p:nvPr/>
        </p:nvSpPr>
        <p:spPr>
          <a:xfrm>
            <a:off x="1459325" y="21587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0" name="Google Shape;620;p51"/>
          <p:cNvSpPr txBox="1"/>
          <p:nvPr/>
        </p:nvSpPr>
        <p:spPr>
          <a:xfrm>
            <a:off x="6143350" y="21587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21" name="Google Shape;621;p51"/>
          <p:cNvSpPr/>
          <p:nvPr/>
        </p:nvSpPr>
        <p:spPr>
          <a:xfrm>
            <a:off x="1831213" y="3408375"/>
            <a:ext cx="2373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1"/>
          <p:cNvSpPr/>
          <p:nvPr/>
        </p:nvSpPr>
        <p:spPr>
          <a:xfrm>
            <a:off x="6502163" y="3408375"/>
            <a:ext cx="2373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3" name="Google Shape;623;p51"/>
          <p:cNvCxnSpPr>
            <a:stCxn id="621" idx="2"/>
            <a:endCxn id="622" idx="2"/>
          </p:cNvCxnSpPr>
          <p:nvPr/>
        </p:nvCxnSpPr>
        <p:spPr>
          <a:xfrm flipH="1" rot="-5400000">
            <a:off x="4285063" y="1198875"/>
            <a:ext cx="600" cy="4671000"/>
          </a:xfrm>
          <a:prstGeom prst="bentConnector3">
            <a:avLst>
              <a:gd fmla="val 634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4" name="Google Shape;624;p51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Operações com ponteiros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625" name="Google Shape;625;p51"/>
          <p:cNvSpPr txBox="1"/>
          <p:nvPr/>
        </p:nvSpPr>
        <p:spPr>
          <a:xfrm>
            <a:off x="7553000" y="36207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*ptr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26" name="Google Shape;626;p51"/>
          <p:cNvCxnSpPr>
            <a:stCxn id="625" idx="1"/>
          </p:cNvCxnSpPr>
          <p:nvPr/>
        </p:nvCxnSpPr>
        <p:spPr>
          <a:xfrm rot="10800000">
            <a:off x="6728900" y="3072775"/>
            <a:ext cx="824100" cy="77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498300" y="724600"/>
            <a:ext cx="7389300" cy="3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/>
              <a:t>Agora, supomos que três amigos </a:t>
            </a:r>
            <a:r>
              <a:rPr lang="pt-BR" sz="1900"/>
              <a:t>querem</a:t>
            </a:r>
            <a:r>
              <a:rPr lang="pt-BR" sz="1900"/>
              <a:t> conversar entre si: João, Ana e Pedro</a:t>
            </a:r>
            <a:endParaRPr sz="19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1900"/>
            </a:br>
            <a:endParaRPr sz="19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/>
              <a:t>Quando falamos de </a:t>
            </a:r>
            <a:r>
              <a:rPr b="1" lang="pt-BR" sz="1900"/>
              <a:t>João</a:t>
            </a:r>
            <a:r>
              <a:rPr lang="pt-BR" sz="1900"/>
              <a:t>, falamos do seu Telefone (789 45 61)</a:t>
            </a:r>
            <a:endParaRPr sz="19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/>
              <a:t>Quando falamos de </a:t>
            </a:r>
            <a:r>
              <a:rPr b="1" lang="pt-BR" sz="1900"/>
              <a:t>Ana</a:t>
            </a:r>
            <a:r>
              <a:rPr lang="pt-BR" sz="1900"/>
              <a:t>, falamos do seu Telefone (456 78 12)</a:t>
            </a:r>
            <a:endParaRPr sz="19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Quando falamos de </a:t>
            </a:r>
            <a:r>
              <a:rPr b="1" lang="pt-BR" sz="1900"/>
              <a:t>Pedro</a:t>
            </a:r>
            <a:r>
              <a:rPr lang="pt-BR" sz="1900"/>
              <a:t>, falamos do seu Telefone (321 65 98)</a:t>
            </a:r>
            <a:endParaRPr sz="19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1" name="Google Shape;81;p16"/>
          <p:cNvGraphicFramePr/>
          <p:nvPr/>
        </p:nvGraphicFramePr>
        <p:xfrm>
          <a:off x="1498300" y="163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{3815D335-9C75-4E10-B344-8A23FA4E1669}</a:tableStyleId>
              </a:tblPr>
              <a:tblGrid>
                <a:gridCol w="1543225"/>
                <a:gridCol w="1493150"/>
                <a:gridCol w="4520325"/>
              </a:tblGrid>
              <a:tr h="20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Nome</a:t>
                      </a:r>
                      <a:endParaRPr b="1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Telefone</a:t>
                      </a:r>
                      <a:endParaRPr b="1"/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Endereço</a:t>
                      </a:r>
                      <a:endParaRPr b="1"/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João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789 45 61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Rua dos Amores, Lote 12, 2o Dto.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Ana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456 78 12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Calçada da Amizade, n° 23, 7o B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Pedro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321 65 98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Av. da Paixão, n° 34</a:t>
                      </a:r>
                      <a:endParaRPr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oogle Shape;63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52"/>
          <p:cNvSpPr txBox="1"/>
          <p:nvPr>
            <p:ph idx="1" type="body"/>
          </p:nvPr>
        </p:nvSpPr>
        <p:spPr>
          <a:xfrm>
            <a:off x="1945675" y="568500"/>
            <a:ext cx="6925800" cy="12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</a:rPr>
              <a:t>Questão</a:t>
            </a:r>
            <a:r>
              <a:rPr lang="pt-BR" sz="2000">
                <a:solidFill>
                  <a:srgbClr val="000000"/>
                </a:solidFill>
              </a:rPr>
              <a:t>: E se executássemos </a:t>
            </a:r>
            <a:r>
              <a:rPr lang="pt-BR" sz="2000">
                <a:solidFill>
                  <a:srgbClr val="008050"/>
                </a:solidFill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2000">
                <a:solidFill>
                  <a:srgbClr val="000000"/>
                </a:solidFill>
              </a:rPr>
              <a:t>?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"%d %d %d"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633" name="Google Shape;63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52"/>
          <p:cNvSpPr/>
          <p:nvPr/>
        </p:nvSpPr>
        <p:spPr>
          <a:xfrm>
            <a:off x="1459325" y="26316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635" name="Google Shape;635;p52"/>
          <p:cNvSpPr/>
          <p:nvPr/>
        </p:nvSpPr>
        <p:spPr>
          <a:xfrm>
            <a:off x="2409413" y="26316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36" name="Google Shape;636;p52"/>
          <p:cNvSpPr/>
          <p:nvPr/>
        </p:nvSpPr>
        <p:spPr>
          <a:xfrm>
            <a:off x="3312535" y="26316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1"/>
          </a:p>
        </p:txBody>
      </p:sp>
      <p:sp>
        <p:nvSpPr>
          <p:cNvPr id="637" name="Google Shape;637;p52"/>
          <p:cNvSpPr/>
          <p:nvPr/>
        </p:nvSpPr>
        <p:spPr>
          <a:xfrm>
            <a:off x="4231650" y="26316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38" name="Google Shape;638;p52"/>
          <p:cNvSpPr/>
          <p:nvPr/>
        </p:nvSpPr>
        <p:spPr>
          <a:xfrm>
            <a:off x="5189225" y="26316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39" name="Google Shape;639;p52"/>
          <p:cNvSpPr/>
          <p:nvPr/>
        </p:nvSpPr>
        <p:spPr>
          <a:xfrm>
            <a:off x="6143350" y="26316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endParaRPr sz="2000">
              <a:solidFill>
                <a:srgbClr val="0080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0" name="Google Shape;640;p52"/>
          <p:cNvSpPr txBox="1"/>
          <p:nvPr/>
        </p:nvSpPr>
        <p:spPr>
          <a:xfrm>
            <a:off x="1498325" y="32069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1" name="Google Shape;641;p52"/>
          <p:cNvSpPr/>
          <p:nvPr/>
        </p:nvSpPr>
        <p:spPr>
          <a:xfrm>
            <a:off x="7104925" y="26316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42" name="Google Shape;642;p52"/>
          <p:cNvSpPr/>
          <p:nvPr/>
        </p:nvSpPr>
        <p:spPr>
          <a:xfrm>
            <a:off x="8055050" y="26316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43" name="Google Shape;643;p52"/>
          <p:cNvSpPr txBox="1"/>
          <p:nvPr/>
        </p:nvSpPr>
        <p:spPr>
          <a:xfrm>
            <a:off x="2401425" y="32069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4" name="Google Shape;644;p52"/>
          <p:cNvSpPr txBox="1"/>
          <p:nvPr/>
        </p:nvSpPr>
        <p:spPr>
          <a:xfrm>
            <a:off x="3330700" y="32069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5" name="Google Shape;645;p52"/>
          <p:cNvSpPr txBox="1"/>
          <p:nvPr/>
        </p:nvSpPr>
        <p:spPr>
          <a:xfrm>
            <a:off x="4215650" y="32069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6" name="Google Shape;646;p52"/>
          <p:cNvSpPr txBox="1"/>
          <p:nvPr/>
        </p:nvSpPr>
        <p:spPr>
          <a:xfrm>
            <a:off x="5186588" y="32069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7" name="Google Shape;647;p52"/>
          <p:cNvSpPr txBox="1"/>
          <p:nvPr/>
        </p:nvSpPr>
        <p:spPr>
          <a:xfrm>
            <a:off x="6135338" y="32069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8" name="Google Shape;648;p52"/>
          <p:cNvSpPr txBox="1"/>
          <p:nvPr/>
        </p:nvSpPr>
        <p:spPr>
          <a:xfrm>
            <a:off x="8055050" y="32069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49" name="Google Shape;649;p52"/>
          <p:cNvSpPr txBox="1"/>
          <p:nvPr/>
        </p:nvSpPr>
        <p:spPr>
          <a:xfrm>
            <a:off x="7104925" y="319567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0" name="Google Shape;650;p52"/>
          <p:cNvSpPr txBox="1"/>
          <p:nvPr/>
        </p:nvSpPr>
        <p:spPr>
          <a:xfrm>
            <a:off x="3311200" y="21587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1" name="Google Shape;651;p52"/>
          <p:cNvSpPr txBox="1"/>
          <p:nvPr/>
        </p:nvSpPr>
        <p:spPr>
          <a:xfrm>
            <a:off x="1459325" y="21587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2" name="Google Shape;652;p52"/>
          <p:cNvSpPr txBox="1"/>
          <p:nvPr/>
        </p:nvSpPr>
        <p:spPr>
          <a:xfrm>
            <a:off x="6143350" y="21587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53" name="Google Shape;653;p52"/>
          <p:cNvSpPr/>
          <p:nvPr/>
        </p:nvSpPr>
        <p:spPr>
          <a:xfrm>
            <a:off x="1831213" y="3408375"/>
            <a:ext cx="2373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52"/>
          <p:cNvSpPr/>
          <p:nvPr/>
        </p:nvSpPr>
        <p:spPr>
          <a:xfrm>
            <a:off x="3645425" y="3408375"/>
            <a:ext cx="2373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52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Operações com ponteiros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53"/>
          <p:cNvSpPr txBox="1"/>
          <p:nvPr>
            <p:ph idx="1" type="body"/>
          </p:nvPr>
        </p:nvSpPr>
        <p:spPr>
          <a:xfrm>
            <a:off x="1945675" y="568500"/>
            <a:ext cx="6925800" cy="42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000000"/>
                </a:solidFill>
              </a:rPr>
              <a:t>Questão</a:t>
            </a:r>
            <a:r>
              <a:rPr lang="pt-BR" sz="2000">
                <a:solidFill>
                  <a:srgbClr val="000000"/>
                </a:solidFill>
              </a:rPr>
              <a:t>: </a:t>
            </a:r>
            <a:r>
              <a:rPr lang="pt-BR" sz="2000">
                <a:solidFill>
                  <a:schemeClr val="dk1"/>
                </a:solidFill>
              </a:rPr>
              <a:t>E se executássemos </a:t>
            </a:r>
            <a:r>
              <a:rPr lang="pt-BR" sz="2000">
                <a:solidFill>
                  <a:srgbClr val="008050"/>
                </a:solidFill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lang="pt-BR" sz="2000">
                <a:solidFill>
                  <a:schemeClr val="dk1"/>
                </a:solidFill>
              </a:rPr>
              <a:t>?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"%d %d %d"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5 20 20</a:t>
            </a:r>
            <a:endParaRPr b="1" sz="20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000"/>
              <a:t>Note que ao utilizar </a:t>
            </a:r>
            <a:r>
              <a:rPr lang="pt-BR" sz="2000">
                <a:solidFill>
                  <a:srgbClr val="008050"/>
                </a:solidFill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 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pt-BR" sz="2000"/>
              <a:t>, modificamos diretamente a variável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2000"/>
          </a:p>
        </p:txBody>
      </p:sp>
      <p:pic>
        <p:nvPicPr>
          <p:cNvPr id="662" name="Google Shape;66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53"/>
          <p:cNvSpPr/>
          <p:nvPr/>
        </p:nvSpPr>
        <p:spPr>
          <a:xfrm>
            <a:off x="1459325" y="23268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3001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64" name="Google Shape;664;p53"/>
          <p:cNvSpPr/>
          <p:nvPr/>
        </p:nvSpPr>
        <p:spPr>
          <a:xfrm>
            <a:off x="2409413" y="23268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65" name="Google Shape;665;p53"/>
          <p:cNvSpPr/>
          <p:nvPr/>
        </p:nvSpPr>
        <p:spPr>
          <a:xfrm>
            <a:off x="3312535" y="23268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b="1"/>
          </a:p>
        </p:txBody>
      </p:sp>
      <p:sp>
        <p:nvSpPr>
          <p:cNvPr id="666" name="Google Shape;666;p53"/>
          <p:cNvSpPr/>
          <p:nvPr/>
        </p:nvSpPr>
        <p:spPr>
          <a:xfrm>
            <a:off x="4231650" y="23268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67" name="Google Shape;667;p53"/>
          <p:cNvSpPr/>
          <p:nvPr/>
        </p:nvSpPr>
        <p:spPr>
          <a:xfrm>
            <a:off x="5189225" y="23268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68" name="Google Shape;668;p53"/>
          <p:cNvSpPr/>
          <p:nvPr/>
        </p:nvSpPr>
        <p:spPr>
          <a:xfrm>
            <a:off x="6143350" y="23268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endParaRPr sz="2000">
              <a:solidFill>
                <a:srgbClr val="0080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69" name="Google Shape;669;p53"/>
          <p:cNvSpPr txBox="1"/>
          <p:nvPr/>
        </p:nvSpPr>
        <p:spPr>
          <a:xfrm>
            <a:off x="1498325" y="29021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0" name="Google Shape;670;p53"/>
          <p:cNvSpPr/>
          <p:nvPr/>
        </p:nvSpPr>
        <p:spPr>
          <a:xfrm>
            <a:off x="7104925" y="23268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71" name="Google Shape;671;p53"/>
          <p:cNvSpPr/>
          <p:nvPr/>
        </p:nvSpPr>
        <p:spPr>
          <a:xfrm>
            <a:off x="8055050" y="23268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72" name="Google Shape;672;p53"/>
          <p:cNvSpPr txBox="1"/>
          <p:nvPr/>
        </p:nvSpPr>
        <p:spPr>
          <a:xfrm>
            <a:off x="2401425" y="29021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3" name="Google Shape;673;p53"/>
          <p:cNvSpPr txBox="1"/>
          <p:nvPr/>
        </p:nvSpPr>
        <p:spPr>
          <a:xfrm>
            <a:off x="3330700" y="2902125"/>
            <a:ext cx="911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4" name="Google Shape;674;p53"/>
          <p:cNvSpPr txBox="1"/>
          <p:nvPr/>
        </p:nvSpPr>
        <p:spPr>
          <a:xfrm>
            <a:off x="4215650" y="29021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5" name="Google Shape;675;p53"/>
          <p:cNvSpPr txBox="1"/>
          <p:nvPr/>
        </p:nvSpPr>
        <p:spPr>
          <a:xfrm>
            <a:off x="5186588" y="29021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6" name="Google Shape;676;p53"/>
          <p:cNvSpPr txBox="1"/>
          <p:nvPr/>
        </p:nvSpPr>
        <p:spPr>
          <a:xfrm>
            <a:off x="6135338" y="29021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7" name="Google Shape;677;p53"/>
          <p:cNvSpPr txBox="1"/>
          <p:nvPr/>
        </p:nvSpPr>
        <p:spPr>
          <a:xfrm>
            <a:off x="8055050" y="29021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8" name="Google Shape;678;p53"/>
          <p:cNvSpPr txBox="1"/>
          <p:nvPr/>
        </p:nvSpPr>
        <p:spPr>
          <a:xfrm>
            <a:off x="7104925" y="289087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3002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9" name="Google Shape;679;p53"/>
          <p:cNvSpPr txBox="1"/>
          <p:nvPr/>
        </p:nvSpPr>
        <p:spPr>
          <a:xfrm>
            <a:off x="3311200" y="18539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0" name="Google Shape;680;p53"/>
          <p:cNvSpPr txBox="1"/>
          <p:nvPr/>
        </p:nvSpPr>
        <p:spPr>
          <a:xfrm>
            <a:off x="1459325" y="18539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1" name="Google Shape;681;p53"/>
          <p:cNvSpPr txBox="1"/>
          <p:nvPr/>
        </p:nvSpPr>
        <p:spPr>
          <a:xfrm>
            <a:off x="6143350" y="18539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82" name="Google Shape;682;p53"/>
          <p:cNvSpPr/>
          <p:nvPr/>
        </p:nvSpPr>
        <p:spPr>
          <a:xfrm>
            <a:off x="1831213" y="3103575"/>
            <a:ext cx="2373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53"/>
          <p:cNvSpPr/>
          <p:nvPr/>
        </p:nvSpPr>
        <p:spPr>
          <a:xfrm>
            <a:off x="6502163" y="3103575"/>
            <a:ext cx="2373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4" name="Google Shape;684;p53"/>
          <p:cNvCxnSpPr>
            <a:stCxn id="682" idx="2"/>
            <a:endCxn id="683" idx="2"/>
          </p:cNvCxnSpPr>
          <p:nvPr/>
        </p:nvCxnSpPr>
        <p:spPr>
          <a:xfrm flipH="1" rot="-5400000">
            <a:off x="4285063" y="894075"/>
            <a:ext cx="600" cy="4671000"/>
          </a:xfrm>
          <a:prstGeom prst="bentConnector3">
            <a:avLst>
              <a:gd fmla="val 63450000" name="adj1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5" name="Google Shape;685;p53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Operações com ponteiros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686" name="Google Shape;686;p53"/>
          <p:cNvSpPr txBox="1"/>
          <p:nvPr/>
        </p:nvSpPr>
        <p:spPr>
          <a:xfrm>
            <a:off x="7553000" y="3315925"/>
            <a:ext cx="95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*ptr</a:t>
            </a:r>
            <a:endParaRPr b="1"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687" name="Google Shape;687;p53"/>
          <p:cNvCxnSpPr>
            <a:stCxn id="686" idx="1"/>
          </p:cNvCxnSpPr>
          <p:nvPr/>
        </p:nvCxnSpPr>
        <p:spPr>
          <a:xfrm rot="10800000">
            <a:off x="6728900" y="2767975"/>
            <a:ext cx="824100" cy="77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54"/>
          <p:cNvSpPr txBox="1"/>
          <p:nvPr>
            <p:ph idx="1" type="body"/>
          </p:nvPr>
        </p:nvSpPr>
        <p:spPr>
          <a:xfrm>
            <a:off x="1945675" y="568500"/>
            <a:ext cx="6925800" cy="1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pt-BR" sz="2000"/>
              <a:t>Temos em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 sz="2000"/>
              <a:t> os seguintes valores associados:</a:t>
            </a:r>
            <a:endParaRPr sz="2000"/>
          </a:p>
        </p:txBody>
      </p:sp>
      <p:pic>
        <p:nvPicPr>
          <p:cNvPr id="694" name="Google Shape;69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54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Operações com ponteiros</a:t>
            </a:r>
            <a:endParaRPr b="1" sz="2000">
              <a:solidFill>
                <a:schemeClr val="dk2"/>
              </a:solidFill>
            </a:endParaRPr>
          </a:p>
        </p:txBody>
      </p:sp>
      <p:graphicFrame>
        <p:nvGraphicFramePr>
          <p:cNvPr id="696" name="Google Shape;696;p54"/>
          <p:cNvGraphicFramePr/>
          <p:nvPr/>
        </p:nvGraphicFramePr>
        <p:xfrm>
          <a:off x="2507775" y="12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{3815D335-9C75-4E10-B344-8A23FA4E1669}</a:tableStyleId>
              </a:tblPr>
              <a:tblGrid>
                <a:gridCol w="2588850"/>
                <a:gridCol w="2588850"/>
              </a:tblGrid>
              <a:tr h="209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Expressão</a:t>
                      </a:r>
                      <a:endParaRPr b="1" sz="1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/>
                        <a:t>Valor</a:t>
                      </a:r>
                      <a:endParaRPr b="1" sz="1800"/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10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</a:t>
                      </a:r>
                      <a:endParaRPr b="1" sz="1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BR" sz="1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&amp;a</a:t>
                      </a:r>
                      <a:endParaRPr b="1" sz="1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1002</a:t>
                      </a:r>
                      <a:endParaRPr sz="1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</a:t>
                      </a:r>
                      <a:endParaRPr b="1" sz="1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&amp;b</a:t>
                      </a:r>
                      <a:endParaRPr b="1" sz="1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3001</a:t>
                      </a:r>
                      <a:endParaRPr sz="1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ptr</a:t>
                      </a:r>
                      <a:endParaRPr b="1" sz="1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3001</a:t>
                      </a:r>
                      <a:endParaRPr sz="1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&amp;ptr</a:t>
                      </a:r>
                      <a:endParaRPr b="1" sz="1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1000</a:t>
                      </a:r>
                      <a:endParaRPr sz="1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*ptr</a:t>
                      </a:r>
                      <a:endParaRPr b="1" sz="1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solidFill>
                            <a:schemeClr val="dk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20</a:t>
                      </a:r>
                      <a:endParaRPr sz="1800">
                        <a:solidFill>
                          <a:schemeClr val="dk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EEEE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55"/>
          <p:cNvSpPr txBox="1"/>
          <p:nvPr>
            <p:ph idx="1" type="body"/>
          </p:nvPr>
        </p:nvSpPr>
        <p:spPr>
          <a:xfrm>
            <a:off x="1945675" y="568500"/>
            <a:ext cx="6925800" cy="44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Não faz sentido usar 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2000"/>
              <a:t> ou 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 </a:t>
            </a:r>
            <a:r>
              <a:rPr lang="pt-BR" sz="2000"/>
              <a:t>se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2000"/>
              <a:t> e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 sz="2000"/>
              <a:t> não são ponteiros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Suponha que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p2</a:t>
            </a:r>
            <a:r>
              <a:rPr lang="pt-BR" sz="2000"/>
              <a:t> seja um ponteiro e queremos apontá-lo para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 sz="2000"/>
              <a:t>. Podemos fazer de duas formas: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p2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	</a:t>
            </a:r>
            <a:r>
              <a:rPr i="1" lang="pt-BR" sz="2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 p2 aponta para o endereço de b*/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p2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i="1" lang="pt-BR" sz="2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/*SEM ENDEREÇO pois ptr já contém */</a:t>
            </a:r>
            <a:endParaRPr i="1" sz="2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-BR" sz="2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</a:t>
            </a:r>
            <a:r>
              <a:rPr i="1" lang="pt-BR" sz="2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endereço de b                   */</a:t>
            </a:r>
            <a:endParaRPr i="1" sz="2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03" name="Google Shape;70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4" name="Google Shape;704;p55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Operações com ponteiros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Google Shape;70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56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Ponteiros e tipos de dados</a:t>
            </a:r>
            <a:endParaRPr b="1"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0000"/>
                </a:solidFill>
              </a:rPr>
              <a:t>Por que ponteiros têm que possuir determinados tipos de dados e não tipos genéricos?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Isso tem a ver com a arquitetura dos tipos de dados, que ocupam espaços de </a:t>
            </a:r>
            <a:r>
              <a:rPr i="1" lang="pt-BR" sz="2000">
                <a:solidFill>
                  <a:schemeClr val="dk1"/>
                </a:solidFill>
              </a:rPr>
              <a:t>bytes</a:t>
            </a:r>
            <a:r>
              <a:rPr lang="pt-BR" sz="2000">
                <a:solidFill>
                  <a:schemeClr val="dk1"/>
                </a:solidFill>
              </a:rPr>
              <a:t> diferentes na memória, inclusive para um mesmo tipo de dados (em arquiteturas diferentes)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2000"/>
            </a:b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11" name="Google Shape;71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57"/>
          <p:cNvSpPr txBox="1"/>
          <p:nvPr>
            <p:ph idx="1" type="body"/>
          </p:nvPr>
        </p:nvSpPr>
        <p:spPr>
          <a:xfrm>
            <a:off x="1945675" y="568500"/>
            <a:ext cx="6364500" cy="42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Vamos assumir as seguintes variáveis: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'Z'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1234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pi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3.1415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000"/>
              <a:t>Supomos que um 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pt-BR" sz="2000"/>
              <a:t> ocupa 1 </a:t>
            </a:r>
            <a:r>
              <a:rPr i="1" lang="pt-BR" sz="2000"/>
              <a:t>byte</a:t>
            </a:r>
            <a:r>
              <a:rPr lang="pt-BR" sz="2000"/>
              <a:t>, um 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2000"/>
              <a:t> 2 </a:t>
            </a:r>
            <a:r>
              <a:rPr i="1" lang="pt-BR" sz="2000"/>
              <a:t>bytes</a:t>
            </a:r>
            <a:r>
              <a:rPr lang="pt-BR" sz="2000"/>
              <a:t> e 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pt-BR" sz="2000"/>
              <a:t> 4 </a:t>
            </a:r>
            <a:r>
              <a:rPr i="1" lang="pt-BR" sz="2000"/>
              <a:t>bytes</a:t>
            </a:r>
            <a:endParaRPr i="1" sz="2000"/>
          </a:p>
        </p:txBody>
      </p:sp>
      <p:pic>
        <p:nvPicPr>
          <p:cNvPr id="717" name="Google Shape;71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57"/>
          <p:cNvSpPr/>
          <p:nvPr/>
        </p:nvSpPr>
        <p:spPr>
          <a:xfrm>
            <a:off x="2441282" y="2872325"/>
            <a:ext cx="727200" cy="5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34</a:t>
            </a:r>
            <a:endParaRPr sz="1500">
              <a:solidFill>
                <a:srgbClr val="0080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9" name="Google Shape;719;p57"/>
          <p:cNvSpPr/>
          <p:nvPr/>
        </p:nvSpPr>
        <p:spPr>
          <a:xfrm>
            <a:off x="3168449" y="2872325"/>
            <a:ext cx="727200" cy="577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20" name="Google Shape;720;p57"/>
          <p:cNvSpPr/>
          <p:nvPr/>
        </p:nvSpPr>
        <p:spPr>
          <a:xfrm>
            <a:off x="3895622" y="2872325"/>
            <a:ext cx="727200" cy="577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21" name="Google Shape;721;p57"/>
          <p:cNvSpPr/>
          <p:nvPr/>
        </p:nvSpPr>
        <p:spPr>
          <a:xfrm>
            <a:off x="4622787" y="2872325"/>
            <a:ext cx="727200" cy="5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22" name="Google Shape;722;p57"/>
          <p:cNvSpPr/>
          <p:nvPr/>
        </p:nvSpPr>
        <p:spPr>
          <a:xfrm>
            <a:off x="5349958" y="2872325"/>
            <a:ext cx="727200" cy="5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3.</a:t>
            </a:r>
            <a:endParaRPr sz="1500">
              <a:solidFill>
                <a:srgbClr val="0080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3" name="Google Shape;723;p57"/>
          <p:cNvSpPr/>
          <p:nvPr/>
        </p:nvSpPr>
        <p:spPr>
          <a:xfrm>
            <a:off x="6077126" y="2872325"/>
            <a:ext cx="778800" cy="5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141</a:t>
            </a:r>
            <a:endParaRPr sz="1500">
              <a:solidFill>
                <a:srgbClr val="0080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4" name="Google Shape;724;p57"/>
          <p:cNvSpPr/>
          <p:nvPr/>
        </p:nvSpPr>
        <p:spPr>
          <a:xfrm>
            <a:off x="6855893" y="2872325"/>
            <a:ext cx="727200" cy="5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500">
              <a:solidFill>
                <a:srgbClr val="0080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5" name="Google Shape;725;p57"/>
          <p:cNvSpPr/>
          <p:nvPr/>
        </p:nvSpPr>
        <p:spPr>
          <a:xfrm>
            <a:off x="7583062" y="2872325"/>
            <a:ext cx="727200" cy="577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26" name="Google Shape;726;p57"/>
          <p:cNvSpPr txBox="1"/>
          <p:nvPr/>
        </p:nvSpPr>
        <p:spPr>
          <a:xfrm>
            <a:off x="1714125" y="2410625"/>
            <a:ext cx="72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7" name="Google Shape;727;p57"/>
          <p:cNvSpPr txBox="1"/>
          <p:nvPr/>
        </p:nvSpPr>
        <p:spPr>
          <a:xfrm>
            <a:off x="259775" y="2410625"/>
            <a:ext cx="72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8" name="Google Shape;728;p57"/>
          <p:cNvSpPr txBox="1"/>
          <p:nvPr/>
        </p:nvSpPr>
        <p:spPr>
          <a:xfrm>
            <a:off x="6077100" y="2463525"/>
            <a:ext cx="77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pi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9" name="Google Shape;729;p57"/>
          <p:cNvSpPr/>
          <p:nvPr/>
        </p:nvSpPr>
        <p:spPr>
          <a:xfrm>
            <a:off x="1831213" y="3713175"/>
            <a:ext cx="2373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7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Ponteiros e tipos de dados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731" name="Google Shape;731;p57"/>
          <p:cNvSpPr/>
          <p:nvPr/>
        </p:nvSpPr>
        <p:spPr>
          <a:xfrm>
            <a:off x="1714113" y="2872325"/>
            <a:ext cx="727200" cy="5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endParaRPr b="1" sz="1500">
              <a:solidFill>
                <a:srgbClr val="008050"/>
              </a:solidFill>
            </a:endParaRPr>
          </a:p>
        </p:txBody>
      </p:sp>
      <p:sp>
        <p:nvSpPr>
          <p:cNvPr id="732" name="Google Shape;732;p57"/>
          <p:cNvSpPr/>
          <p:nvPr/>
        </p:nvSpPr>
        <p:spPr>
          <a:xfrm>
            <a:off x="986944" y="2872325"/>
            <a:ext cx="727200" cy="577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33" name="Google Shape;733;p57"/>
          <p:cNvSpPr/>
          <p:nvPr/>
        </p:nvSpPr>
        <p:spPr>
          <a:xfrm>
            <a:off x="259775" y="2872325"/>
            <a:ext cx="727200" cy="5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'Z'</a:t>
            </a:r>
            <a:endParaRPr b="1" sz="1500">
              <a:solidFill>
                <a:srgbClr val="A01010"/>
              </a:solidFill>
            </a:endParaRPr>
          </a:p>
        </p:txBody>
      </p:sp>
      <p:sp>
        <p:nvSpPr>
          <p:cNvPr id="734" name="Google Shape;734;p57"/>
          <p:cNvSpPr/>
          <p:nvPr/>
        </p:nvSpPr>
        <p:spPr>
          <a:xfrm>
            <a:off x="8310231" y="2872325"/>
            <a:ext cx="727200" cy="577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35" name="Google Shape;735;p57"/>
          <p:cNvSpPr txBox="1"/>
          <p:nvPr/>
        </p:nvSpPr>
        <p:spPr>
          <a:xfrm>
            <a:off x="259775" y="3449825"/>
            <a:ext cx="72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6" name="Google Shape;736;p57"/>
          <p:cNvSpPr txBox="1"/>
          <p:nvPr/>
        </p:nvSpPr>
        <p:spPr>
          <a:xfrm>
            <a:off x="986950" y="3449825"/>
            <a:ext cx="72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7" name="Google Shape;737;p57"/>
          <p:cNvSpPr txBox="1"/>
          <p:nvPr/>
        </p:nvSpPr>
        <p:spPr>
          <a:xfrm>
            <a:off x="1714125" y="3449825"/>
            <a:ext cx="72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8" name="Google Shape;738;p57"/>
          <p:cNvSpPr txBox="1"/>
          <p:nvPr/>
        </p:nvSpPr>
        <p:spPr>
          <a:xfrm>
            <a:off x="2441275" y="3449825"/>
            <a:ext cx="72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1003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9" name="Google Shape;739;p57"/>
          <p:cNvSpPr txBox="1"/>
          <p:nvPr/>
        </p:nvSpPr>
        <p:spPr>
          <a:xfrm>
            <a:off x="3168475" y="3449825"/>
            <a:ext cx="72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1004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0" name="Google Shape;740;p57"/>
          <p:cNvSpPr txBox="1"/>
          <p:nvPr/>
        </p:nvSpPr>
        <p:spPr>
          <a:xfrm>
            <a:off x="3895600" y="3449825"/>
            <a:ext cx="72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1005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1" name="Google Shape;741;p57"/>
          <p:cNvSpPr txBox="1"/>
          <p:nvPr/>
        </p:nvSpPr>
        <p:spPr>
          <a:xfrm>
            <a:off x="4622788" y="3449825"/>
            <a:ext cx="72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1006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2" name="Google Shape;742;p57"/>
          <p:cNvSpPr txBox="1"/>
          <p:nvPr/>
        </p:nvSpPr>
        <p:spPr>
          <a:xfrm>
            <a:off x="5349925" y="3449825"/>
            <a:ext cx="72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1007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3" name="Google Shape;743;p57"/>
          <p:cNvSpPr txBox="1"/>
          <p:nvPr/>
        </p:nvSpPr>
        <p:spPr>
          <a:xfrm>
            <a:off x="6077125" y="3449825"/>
            <a:ext cx="72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1008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4" name="Google Shape;744;p57"/>
          <p:cNvSpPr txBox="1"/>
          <p:nvPr/>
        </p:nvSpPr>
        <p:spPr>
          <a:xfrm>
            <a:off x="6855900" y="3449825"/>
            <a:ext cx="72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1009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5" name="Google Shape;745;p57"/>
          <p:cNvSpPr txBox="1"/>
          <p:nvPr/>
        </p:nvSpPr>
        <p:spPr>
          <a:xfrm>
            <a:off x="7583050" y="3449825"/>
            <a:ext cx="72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1010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6" name="Google Shape;746;p57"/>
          <p:cNvSpPr txBox="1"/>
          <p:nvPr/>
        </p:nvSpPr>
        <p:spPr>
          <a:xfrm>
            <a:off x="8310225" y="3449825"/>
            <a:ext cx="72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8"/>
          <p:cNvSpPr txBox="1"/>
          <p:nvPr>
            <p:ph idx="1" type="body"/>
          </p:nvPr>
        </p:nvSpPr>
        <p:spPr>
          <a:xfrm>
            <a:off x="1945675" y="568500"/>
            <a:ext cx="6364500" cy="40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F0000"/>
                </a:solidFill>
              </a:rPr>
              <a:t>Qual o endereço de uma variável com mais de um </a:t>
            </a:r>
            <a:r>
              <a:rPr b="1" i="1" lang="pt-BR" sz="2000">
                <a:solidFill>
                  <a:srgbClr val="FF0000"/>
                </a:solidFill>
              </a:rPr>
              <a:t>byte</a:t>
            </a:r>
            <a:r>
              <a:rPr b="1" lang="pt-BR" sz="2000">
                <a:solidFill>
                  <a:srgbClr val="FF0000"/>
                </a:solidFill>
              </a:rPr>
              <a:t> de comprimento?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O endereço de uma variável é sempre o menor dos endereços que ela ocupa em memória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Um ponteiro para o tipo 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xyz</a:t>
            </a:r>
            <a:r>
              <a:rPr lang="pt-BR" sz="2000"/>
              <a:t> endereça sempre </a:t>
            </a:r>
            <a:r>
              <a:rPr b="1" lang="pt-BR" sz="2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xyz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pt-BR" sz="2000"/>
              <a:t> </a:t>
            </a:r>
            <a:r>
              <a:rPr i="1" lang="pt-BR" sz="2000"/>
              <a:t>bytes</a:t>
            </a:r>
            <a:endParaRPr i="1"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Isso significa que ele acessa a quantidade de memória correspondente ao tipo apontado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752" name="Google Shape;75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58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Ponteiros e tipos de dados</a:t>
            </a:r>
            <a:endParaRPr b="1" sz="2000">
              <a:solidFill>
                <a:schemeClr val="dk2"/>
              </a:solidFill>
            </a:endParaRPr>
          </a:p>
        </p:txBody>
      </p:sp>
      <p:pic>
        <p:nvPicPr>
          <p:cNvPr id="754" name="Google Shape;75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9"/>
          <p:cNvSpPr txBox="1"/>
          <p:nvPr>
            <p:ph idx="1" type="body"/>
          </p:nvPr>
        </p:nvSpPr>
        <p:spPr>
          <a:xfrm>
            <a:off x="1945675" y="568500"/>
            <a:ext cx="6364500" cy="19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Se declaramos:</a:t>
            </a:r>
            <a:endParaRPr sz="20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ptr_a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ptr_n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ptr_pi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pi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000"/>
              <a:t>Assumimos </a:t>
            </a:r>
            <a:r>
              <a:rPr lang="pt-BR" sz="2000"/>
              <a:t>1, 2 </a:t>
            </a:r>
            <a:r>
              <a:rPr lang="pt-BR" sz="2000"/>
              <a:t>e </a:t>
            </a:r>
            <a:r>
              <a:rPr lang="pt-BR" sz="2000"/>
              <a:t>4 </a:t>
            </a:r>
            <a:r>
              <a:rPr i="1" lang="pt-BR" sz="2000"/>
              <a:t>bytes</a:t>
            </a:r>
            <a:r>
              <a:rPr lang="pt-BR" sz="2000"/>
              <a:t>, respectivamente</a:t>
            </a:r>
            <a:endParaRPr sz="2000"/>
          </a:p>
        </p:txBody>
      </p:sp>
      <p:pic>
        <p:nvPicPr>
          <p:cNvPr id="760" name="Google Shape;76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59"/>
          <p:cNvSpPr/>
          <p:nvPr/>
        </p:nvSpPr>
        <p:spPr>
          <a:xfrm>
            <a:off x="1831213" y="3713175"/>
            <a:ext cx="2373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59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Ponteiros e tipos de dados</a:t>
            </a:r>
            <a:endParaRPr b="1" sz="2000">
              <a:solidFill>
                <a:schemeClr val="dk2"/>
              </a:solidFill>
            </a:endParaRPr>
          </a:p>
        </p:txBody>
      </p:sp>
      <p:pic>
        <p:nvPicPr>
          <p:cNvPr id="763" name="Google Shape;763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0"/>
          <p:cNvSpPr txBox="1"/>
          <p:nvPr>
            <p:ph idx="1" type="body"/>
          </p:nvPr>
        </p:nvSpPr>
        <p:spPr>
          <a:xfrm>
            <a:off x="285750" y="66275"/>
            <a:ext cx="8572500" cy="11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ptr_a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/>
              <a:t>= 	</a:t>
            </a:r>
            <a:r>
              <a:rPr b="1" lang="pt-BR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pt-BR"/>
              <a:t> a partir do endereço contido em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ptr_a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ptr_n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/>
              <a:t>= 	</a:t>
            </a:r>
            <a:r>
              <a:rPr b="1" lang="pt-BR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pt-BR"/>
              <a:t> a partir do endereço contido em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ptr_n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ptr_pi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/>
              <a:t>= 	</a:t>
            </a:r>
            <a:r>
              <a:rPr b="1" lang="pt-BR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sizeof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pt-BR"/>
              <a:t> a partir do endereço contido em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ptr_pi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9" name="Google Shape;769;p60"/>
          <p:cNvSpPr/>
          <p:nvPr/>
        </p:nvSpPr>
        <p:spPr>
          <a:xfrm>
            <a:off x="2441282" y="1424525"/>
            <a:ext cx="727200" cy="5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34</a:t>
            </a:r>
            <a:endParaRPr sz="1500">
              <a:solidFill>
                <a:srgbClr val="0080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0" name="Google Shape;770;p60"/>
          <p:cNvSpPr/>
          <p:nvPr/>
        </p:nvSpPr>
        <p:spPr>
          <a:xfrm>
            <a:off x="3168449" y="1424525"/>
            <a:ext cx="727200" cy="577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71" name="Google Shape;771;p60"/>
          <p:cNvSpPr/>
          <p:nvPr/>
        </p:nvSpPr>
        <p:spPr>
          <a:xfrm>
            <a:off x="3895622" y="1424525"/>
            <a:ext cx="727200" cy="577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72" name="Google Shape;772;p60"/>
          <p:cNvSpPr/>
          <p:nvPr/>
        </p:nvSpPr>
        <p:spPr>
          <a:xfrm>
            <a:off x="4622787" y="1424525"/>
            <a:ext cx="727200" cy="5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773" name="Google Shape;773;p60"/>
          <p:cNvSpPr/>
          <p:nvPr/>
        </p:nvSpPr>
        <p:spPr>
          <a:xfrm>
            <a:off x="5349958" y="1424525"/>
            <a:ext cx="727200" cy="5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3.</a:t>
            </a:r>
            <a:endParaRPr sz="1500">
              <a:solidFill>
                <a:srgbClr val="0080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4" name="Google Shape;774;p60"/>
          <p:cNvSpPr/>
          <p:nvPr/>
        </p:nvSpPr>
        <p:spPr>
          <a:xfrm>
            <a:off x="6077126" y="1424525"/>
            <a:ext cx="778800" cy="5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141</a:t>
            </a:r>
            <a:endParaRPr sz="1500">
              <a:solidFill>
                <a:srgbClr val="0080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5" name="Google Shape;775;p60"/>
          <p:cNvSpPr/>
          <p:nvPr/>
        </p:nvSpPr>
        <p:spPr>
          <a:xfrm>
            <a:off x="6855893" y="1424525"/>
            <a:ext cx="727200" cy="5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500">
              <a:solidFill>
                <a:srgbClr val="0080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6" name="Google Shape;776;p60"/>
          <p:cNvSpPr/>
          <p:nvPr/>
        </p:nvSpPr>
        <p:spPr>
          <a:xfrm>
            <a:off x="7583062" y="1424525"/>
            <a:ext cx="727200" cy="577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77" name="Google Shape;777;p60"/>
          <p:cNvSpPr txBox="1"/>
          <p:nvPr/>
        </p:nvSpPr>
        <p:spPr>
          <a:xfrm>
            <a:off x="1714125" y="962825"/>
            <a:ext cx="72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8" name="Google Shape;778;p60"/>
          <p:cNvSpPr txBox="1"/>
          <p:nvPr/>
        </p:nvSpPr>
        <p:spPr>
          <a:xfrm>
            <a:off x="259775" y="962825"/>
            <a:ext cx="72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79" name="Google Shape;779;p60"/>
          <p:cNvSpPr txBox="1"/>
          <p:nvPr/>
        </p:nvSpPr>
        <p:spPr>
          <a:xfrm>
            <a:off x="6077100" y="1015725"/>
            <a:ext cx="77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pi</a:t>
            </a:r>
            <a:endParaRPr sz="18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0" name="Google Shape;780;p60"/>
          <p:cNvSpPr/>
          <p:nvPr/>
        </p:nvSpPr>
        <p:spPr>
          <a:xfrm>
            <a:off x="1831213" y="2265375"/>
            <a:ext cx="2373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60"/>
          <p:cNvSpPr/>
          <p:nvPr/>
        </p:nvSpPr>
        <p:spPr>
          <a:xfrm>
            <a:off x="1714113" y="1424525"/>
            <a:ext cx="727200" cy="5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endParaRPr b="1" sz="1500">
              <a:solidFill>
                <a:srgbClr val="008050"/>
              </a:solidFill>
            </a:endParaRPr>
          </a:p>
        </p:txBody>
      </p:sp>
      <p:sp>
        <p:nvSpPr>
          <p:cNvPr id="782" name="Google Shape;782;p60"/>
          <p:cNvSpPr/>
          <p:nvPr/>
        </p:nvSpPr>
        <p:spPr>
          <a:xfrm>
            <a:off x="986944" y="1424525"/>
            <a:ext cx="727200" cy="577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83" name="Google Shape;783;p60"/>
          <p:cNvSpPr/>
          <p:nvPr/>
        </p:nvSpPr>
        <p:spPr>
          <a:xfrm>
            <a:off x="259775" y="1424525"/>
            <a:ext cx="727200" cy="5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'Z'</a:t>
            </a:r>
            <a:endParaRPr b="1" sz="1500">
              <a:solidFill>
                <a:srgbClr val="A01010"/>
              </a:solidFill>
            </a:endParaRPr>
          </a:p>
        </p:txBody>
      </p:sp>
      <p:sp>
        <p:nvSpPr>
          <p:cNvPr id="784" name="Google Shape;784;p60"/>
          <p:cNvSpPr/>
          <p:nvPr/>
        </p:nvSpPr>
        <p:spPr>
          <a:xfrm>
            <a:off x="8310231" y="1424525"/>
            <a:ext cx="727200" cy="5775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85" name="Google Shape;785;p60"/>
          <p:cNvSpPr txBox="1"/>
          <p:nvPr/>
        </p:nvSpPr>
        <p:spPr>
          <a:xfrm>
            <a:off x="259775" y="2002025"/>
            <a:ext cx="72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6" name="Google Shape;786;p60"/>
          <p:cNvSpPr txBox="1"/>
          <p:nvPr/>
        </p:nvSpPr>
        <p:spPr>
          <a:xfrm>
            <a:off x="986950" y="2002025"/>
            <a:ext cx="72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1001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7" name="Google Shape;787;p60"/>
          <p:cNvSpPr txBox="1"/>
          <p:nvPr/>
        </p:nvSpPr>
        <p:spPr>
          <a:xfrm>
            <a:off x="1714125" y="2002025"/>
            <a:ext cx="72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1002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8" name="Google Shape;788;p60"/>
          <p:cNvSpPr txBox="1"/>
          <p:nvPr/>
        </p:nvSpPr>
        <p:spPr>
          <a:xfrm>
            <a:off x="2441275" y="2002025"/>
            <a:ext cx="72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1003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9" name="Google Shape;789;p60"/>
          <p:cNvSpPr txBox="1"/>
          <p:nvPr/>
        </p:nvSpPr>
        <p:spPr>
          <a:xfrm>
            <a:off x="3168475" y="2002025"/>
            <a:ext cx="72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1004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0" name="Google Shape;790;p60"/>
          <p:cNvSpPr txBox="1"/>
          <p:nvPr/>
        </p:nvSpPr>
        <p:spPr>
          <a:xfrm>
            <a:off x="3895600" y="2002025"/>
            <a:ext cx="72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1005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1" name="Google Shape;791;p60"/>
          <p:cNvSpPr txBox="1"/>
          <p:nvPr/>
        </p:nvSpPr>
        <p:spPr>
          <a:xfrm>
            <a:off x="4622788" y="2002025"/>
            <a:ext cx="72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1006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2" name="Google Shape;792;p60"/>
          <p:cNvSpPr txBox="1"/>
          <p:nvPr/>
        </p:nvSpPr>
        <p:spPr>
          <a:xfrm>
            <a:off x="5349925" y="2002025"/>
            <a:ext cx="72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1007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3" name="Google Shape;793;p60"/>
          <p:cNvSpPr txBox="1"/>
          <p:nvPr/>
        </p:nvSpPr>
        <p:spPr>
          <a:xfrm>
            <a:off x="6077125" y="2002025"/>
            <a:ext cx="72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1008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4" name="Google Shape;794;p60"/>
          <p:cNvSpPr txBox="1"/>
          <p:nvPr/>
        </p:nvSpPr>
        <p:spPr>
          <a:xfrm>
            <a:off x="6855900" y="2002025"/>
            <a:ext cx="72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1009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5" name="Google Shape;795;p60"/>
          <p:cNvSpPr txBox="1"/>
          <p:nvPr/>
        </p:nvSpPr>
        <p:spPr>
          <a:xfrm>
            <a:off x="7583050" y="2002025"/>
            <a:ext cx="72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1010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6" name="Google Shape;796;p60"/>
          <p:cNvSpPr txBox="1"/>
          <p:nvPr/>
        </p:nvSpPr>
        <p:spPr>
          <a:xfrm>
            <a:off x="8310225" y="2002025"/>
            <a:ext cx="7272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797" name="Google Shape;797;p60"/>
          <p:cNvCxnSpPr/>
          <p:nvPr/>
        </p:nvCxnSpPr>
        <p:spPr>
          <a:xfrm>
            <a:off x="337700" y="2493825"/>
            <a:ext cx="528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98" name="Google Shape;798;p60"/>
          <p:cNvCxnSpPr/>
          <p:nvPr/>
        </p:nvCxnSpPr>
        <p:spPr>
          <a:xfrm>
            <a:off x="1714150" y="2493825"/>
            <a:ext cx="1463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99" name="Google Shape;799;p60"/>
          <p:cNvCxnSpPr/>
          <p:nvPr/>
        </p:nvCxnSpPr>
        <p:spPr>
          <a:xfrm>
            <a:off x="4622825" y="2493825"/>
            <a:ext cx="2979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00" name="Google Shape;800;p60"/>
          <p:cNvSpPr txBox="1"/>
          <p:nvPr/>
        </p:nvSpPr>
        <p:spPr>
          <a:xfrm>
            <a:off x="-28150" y="2563075"/>
            <a:ext cx="126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000" spcFirstLastPara="1" rIns="36000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sizeof(char)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1" name="Google Shape;801;p60"/>
          <p:cNvSpPr txBox="1"/>
          <p:nvPr/>
        </p:nvSpPr>
        <p:spPr>
          <a:xfrm>
            <a:off x="1771150" y="2563075"/>
            <a:ext cx="126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000" spcFirstLastPara="1" rIns="36000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sizeof(int)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2" name="Google Shape;802;p60"/>
          <p:cNvSpPr txBox="1"/>
          <p:nvPr/>
        </p:nvSpPr>
        <p:spPr>
          <a:xfrm>
            <a:off x="5482775" y="2563075"/>
            <a:ext cx="126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36000" spcFirstLastPara="1" rIns="36000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sizeof(float)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3" name="Google Shape;803;p60"/>
          <p:cNvSpPr/>
          <p:nvPr/>
        </p:nvSpPr>
        <p:spPr>
          <a:xfrm>
            <a:off x="764400" y="36126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1000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04" name="Google Shape;804;p60"/>
          <p:cNvSpPr/>
          <p:nvPr/>
        </p:nvSpPr>
        <p:spPr>
          <a:xfrm>
            <a:off x="1714488" y="36126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05" name="Google Shape;805;p60"/>
          <p:cNvSpPr/>
          <p:nvPr/>
        </p:nvSpPr>
        <p:spPr>
          <a:xfrm>
            <a:off x="2617610" y="3612675"/>
            <a:ext cx="911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06" name="Google Shape;806;p60"/>
          <p:cNvSpPr/>
          <p:nvPr/>
        </p:nvSpPr>
        <p:spPr>
          <a:xfrm>
            <a:off x="3536725" y="36126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1002</a:t>
            </a:r>
            <a:endParaRPr b="1"/>
          </a:p>
        </p:txBody>
      </p:sp>
      <p:sp>
        <p:nvSpPr>
          <p:cNvPr id="807" name="Google Shape;807;p60"/>
          <p:cNvSpPr/>
          <p:nvPr/>
        </p:nvSpPr>
        <p:spPr>
          <a:xfrm>
            <a:off x="4494300" y="36126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08" name="Google Shape;808;p60"/>
          <p:cNvSpPr/>
          <p:nvPr/>
        </p:nvSpPr>
        <p:spPr>
          <a:xfrm>
            <a:off x="5448425" y="36126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805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9" name="Google Shape;809;p60"/>
          <p:cNvSpPr txBox="1"/>
          <p:nvPr/>
        </p:nvSpPr>
        <p:spPr>
          <a:xfrm>
            <a:off x="803400" y="41879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ptr_a</a:t>
            </a:r>
            <a:endParaRPr sz="15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0" name="Google Shape;810;p60"/>
          <p:cNvSpPr/>
          <p:nvPr/>
        </p:nvSpPr>
        <p:spPr>
          <a:xfrm>
            <a:off x="6410000" y="36126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1006</a:t>
            </a:r>
            <a:endParaRPr b="1"/>
          </a:p>
        </p:txBody>
      </p:sp>
      <p:sp>
        <p:nvSpPr>
          <p:cNvPr id="811" name="Google Shape;811;p60"/>
          <p:cNvSpPr/>
          <p:nvPr/>
        </p:nvSpPr>
        <p:spPr>
          <a:xfrm>
            <a:off x="7360125" y="3612675"/>
            <a:ext cx="950100" cy="56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12" name="Google Shape;812;p60"/>
          <p:cNvSpPr txBox="1"/>
          <p:nvPr/>
        </p:nvSpPr>
        <p:spPr>
          <a:xfrm>
            <a:off x="3520725" y="41879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ptr_b</a:t>
            </a:r>
            <a:endParaRPr sz="15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3" name="Google Shape;813;p60"/>
          <p:cNvSpPr txBox="1"/>
          <p:nvPr/>
        </p:nvSpPr>
        <p:spPr>
          <a:xfrm>
            <a:off x="7360125" y="418792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14" name="Google Shape;814;p60"/>
          <p:cNvSpPr txBox="1"/>
          <p:nvPr/>
        </p:nvSpPr>
        <p:spPr>
          <a:xfrm>
            <a:off x="6410000" y="4176675"/>
            <a:ext cx="950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ptr_pi</a:t>
            </a:r>
            <a:endParaRPr sz="15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815" name="Google Shape;815;p60"/>
          <p:cNvCxnSpPr>
            <a:stCxn id="803" idx="0"/>
            <a:endCxn id="785" idx="2"/>
          </p:cNvCxnSpPr>
          <p:nvPr/>
        </p:nvCxnSpPr>
        <p:spPr>
          <a:xfrm rot="10800000">
            <a:off x="623250" y="2340375"/>
            <a:ext cx="616200" cy="127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6" name="Google Shape;816;p60"/>
          <p:cNvCxnSpPr>
            <a:stCxn id="806" idx="0"/>
            <a:endCxn id="787" idx="2"/>
          </p:cNvCxnSpPr>
          <p:nvPr/>
        </p:nvCxnSpPr>
        <p:spPr>
          <a:xfrm rot="10800000">
            <a:off x="2077675" y="2340375"/>
            <a:ext cx="1934100" cy="127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7" name="Google Shape;817;p60"/>
          <p:cNvCxnSpPr>
            <a:stCxn id="810" idx="0"/>
            <a:endCxn id="791" idx="2"/>
          </p:cNvCxnSpPr>
          <p:nvPr/>
        </p:nvCxnSpPr>
        <p:spPr>
          <a:xfrm rot="10800000">
            <a:off x="4986350" y="2340375"/>
            <a:ext cx="1898700" cy="127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2" name="Google Shape;82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61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/>
              <a:t>Ponteiros e vetores</a:t>
            </a:r>
            <a:endParaRPr b="1"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Ponteiros são utilizados para tratamento e manipulação de vetores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/>
              <a:t>O nome de um vetor corresponde ao endereço do seu primeiro elemento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/>
              <a:t>Sendo assim, o nome de um vetor é um </a:t>
            </a:r>
            <a:r>
              <a:rPr b="1" lang="pt-BR" sz="2200"/>
              <a:t>ponteiro constante</a:t>
            </a:r>
            <a:r>
              <a:rPr lang="pt-BR" sz="2200"/>
              <a:t> que aponta para o primeiro elemento do vetor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2000"/>
            </a:b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24" name="Google Shape;82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Em analogia, os telefones poderiam ser visto como um tipo de dado: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Telefone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João, Ana, Pedro;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Da mesma forma que numa declaração de inteiros: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78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Quando falamos de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pt-BR" sz="2000"/>
              <a:t>, falamos do seu valor (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 sz="2000"/>
              <a:t>)</a:t>
            </a:r>
            <a:br>
              <a:rPr lang="pt-BR" sz="2000"/>
            </a:b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62"/>
          <p:cNvSpPr txBox="1"/>
          <p:nvPr>
            <p:ph idx="1" type="body"/>
          </p:nvPr>
        </p:nvSpPr>
        <p:spPr>
          <a:xfrm>
            <a:off x="1498300" y="724600"/>
            <a:ext cx="764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ser um ponteiro constante, não podemos modificar o vetor apenas apontando para o nome, pois estaríamos arriscando perder o vetor previamente declarado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Podemos modificar o vetor utilizando um ponteiro puro: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r>
              <a:rPr i="1" lang="pt-BR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 vetor de 3 int */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				</a:t>
            </a:r>
            <a:r>
              <a:rPr i="1" lang="pt-BR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/*ponteiro para inteiro*/</a:t>
            </a:r>
            <a:endParaRPr i="1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Existem duas formas de apontar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 </a:t>
            </a:r>
            <a:r>
              <a:rPr lang="pt-BR"/>
              <a:t>para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/>
              <a:t>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1.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r>
              <a:rPr i="1" lang="pt-BR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/*ptr fica com o end. do 1º elemento */</a:t>
            </a:r>
            <a:endParaRPr i="1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2.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   </a:t>
            </a:r>
            <a:r>
              <a:rPr i="1" lang="pt-BR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/*pois v == &amp;v[0]                    */</a:t>
            </a:r>
            <a:endParaRPr b="1">
              <a:solidFill>
                <a:srgbClr val="EE11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2000"/>
            </a:b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31" name="Google Shape;831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62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Ponteiros e vetores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7" name="Google Shape;83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63"/>
          <p:cNvSpPr txBox="1"/>
          <p:nvPr>
            <p:ph idx="1" type="body"/>
          </p:nvPr>
        </p:nvSpPr>
        <p:spPr>
          <a:xfrm>
            <a:off x="1498300" y="724600"/>
            <a:ext cx="764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Podemos, assim, apontar para cada elemento de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/>
              <a:t>: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20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};</a:t>
            </a:r>
            <a:r>
              <a:rPr i="1" lang="pt-BR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 vetor de 3 int */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 			  </a:t>
            </a:r>
            <a:r>
              <a:rPr i="1" lang="pt-BR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/*ponteiro para inteiro*/</a:t>
            </a:r>
            <a:endParaRPr i="1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r>
              <a:rPr i="1" lang="pt-BR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/* Passa a apontar para o 1º elemento */</a:t>
            </a:r>
            <a:endParaRPr i="1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"%d %d\n"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10 10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  <a:endParaRPr i="1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"%d %d\n"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pt-BR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r>
              <a:rPr b="1" lang="pt-BR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ptr</a:t>
            </a:r>
            <a:r>
              <a:rPr lang="pt-BR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30 30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E11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2000"/>
            </a:b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39" name="Google Shape;83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63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Ponteiros e vetores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64"/>
          <p:cNvSpPr txBox="1"/>
          <p:nvPr>
            <p:ph idx="1" type="body"/>
          </p:nvPr>
        </p:nvSpPr>
        <p:spPr>
          <a:xfrm>
            <a:off x="1498300" y="724600"/>
            <a:ext cx="764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Julgue as afirmativas com verdadeiro ou falso e justifique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b="1" lang="pt-BR">
                <a:solidFill>
                  <a:schemeClr val="dk1"/>
                </a:solidFill>
              </a:rPr>
              <a:t>NULL é um outro nome para o delimitador de </a:t>
            </a:r>
            <a:r>
              <a:rPr b="1" i="1" lang="pt-BR">
                <a:solidFill>
                  <a:schemeClr val="dk1"/>
                </a:solidFill>
              </a:rPr>
              <a:t>strings</a:t>
            </a:r>
            <a:r>
              <a:rPr b="1" lang="pt-BR">
                <a:solidFill>
                  <a:schemeClr val="dk1"/>
                </a:solidFill>
              </a:rPr>
              <a:t> </a:t>
            </a:r>
            <a:r>
              <a:rPr b="1" lang="pt-BR">
                <a:solidFill>
                  <a:schemeClr val="dk1"/>
                </a:solidFill>
              </a:rPr>
              <a:t>'</a:t>
            </a:r>
            <a:r>
              <a:rPr b="1" lang="pt-BR">
                <a:solidFill>
                  <a:schemeClr val="dk1"/>
                </a:solidFill>
              </a:rPr>
              <a:t>\0'?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47" name="Google Shape;84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64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Atividades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Google Shape;85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65"/>
          <p:cNvSpPr txBox="1"/>
          <p:nvPr>
            <p:ph idx="1" type="body"/>
          </p:nvPr>
        </p:nvSpPr>
        <p:spPr>
          <a:xfrm>
            <a:off x="1498300" y="724600"/>
            <a:ext cx="764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Julgue as afirmativas com verdadeiro ou falso e justifique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AutoNum type="arabicPeriod"/>
            </a:pPr>
            <a:r>
              <a:rPr b="1" lang="pt-BR">
                <a:solidFill>
                  <a:schemeClr val="dk1"/>
                </a:solidFill>
              </a:rPr>
              <a:t>NULL é um outro nome para o delimitador de </a:t>
            </a:r>
            <a:r>
              <a:rPr b="1" i="1" lang="pt-BR">
                <a:solidFill>
                  <a:schemeClr val="dk1"/>
                </a:solidFill>
              </a:rPr>
              <a:t>strings</a:t>
            </a:r>
            <a:r>
              <a:rPr b="1" lang="pt-BR">
                <a:solidFill>
                  <a:schemeClr val="dk1"/>
                </a:solidFill>
              </a:rPr>
              <a:t> '\0'?</a:t>
            </a:r>
            <a:endParaRPr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R: Falso. NULL representa o endereço de memória número Zero, enquanto '\0' representa o caractere cujo código ASCII é igual a ZERO.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55" name="Google Shape;85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65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Atividades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1" name="Google Shape;86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66"/>
          <p:cNvSpPr txBox="1"/>
          <p:nvPr>
            <p:ph idx="1" type="body"/>
          </p:nvPr>
        </p:nvSpPr>
        <p:spPr>
          <a:xfrm>
            <a:off x="1498300" y="724600"/>
            <a:ext cx="764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Julgue as afirmativas com verdadeiro ou falso e justifique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2"/>
            </a:pPr>
            <a:r>
              <a:rPr b="1" lang="pt-BR">
                <a:solidFill>
                  <a:schemeClr val="dk1"/>
                </a:solidFill>
              </a:rPr>
              <a:t>O operador &amp; permite-nos obter o endereço de uma variável. Permite também obter o endereço de um ponteiro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63" name="Google Shape;86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66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Atividades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" name="Google Shape;86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67"/>
          <p:cNvSpPr txBox="1"/>
          <p:nvPr>
            <p:ph idx="1" type="body"/>
          </p:nvPr>
        </p:nvSpPr>
        <p:spPr>
          <a:xfrm>
            <a:off x="1498300" y="724600"/>
            <a:ext cx="764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Julgue as afirmativas com verdadeiro ou falso e justifique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2"/>
            </a:pPr>
            <a:r>
              <a:rPr b="1" lang="pt-BR">
                <a:solidFill>
                  <a:schemeClr val="dk1"/>
                </a:solidFill>
              </a:rPr>
              <a:t>O operador &amp; permite-nos obter o endereço de uma variável. Permite também obter o endereço de um ponteiro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R: Verdade. Pois um ponteiro também é uma variável, portanto ocupa memória, logo tem um endereço de memória associado.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71" name="Google Shape;871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67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Atividades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" name="Google Shape;87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68"/>
          <p:cNvSpPr txBox="1"/>
          <p:nvPr>
            <p:ph idx="1" type="body"/>
          </p:nvPr>
        </p:nvSpPr>
        <p:spPr>
          <a:xfrm>
            <a:off x="1498300" y="724600"/>
            <a:ext cx="764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Julgue as afirmativas com verdadeiro ou falso e justifique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b="1" lang="pt-BR">
                <a:solidFill>
                  <a:schemeClr val="dk1"/>
                </a:solidFill>
              </a:rPr>
              <a:t>O operador Asterisco (apontado por) permite saber qual o valor de um ponteiro.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79" name="Google Shape;87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68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Atividades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5" name="Google Shape;88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69"/>
          <p:cNvSpPr txBox="1"/>
          <p:nvPr>
            <p:ph idx="1" type="body"/>
          </p:nvPr>
        </p:nvSpPr>
        <p:spPr>
          <a:xfrm>
            <a:off x="1498300" y="724600"/>
            <a:ext cx="764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Julgue as afirmativas com verdadeiro ou falso e justifique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b="1" lang="pt-BR">
                <a:solidFill>
                  <a:schemeClr val="dk1"/>
                </a:solidFill>
              </a:rPr>
              <a:t>O operador Asterisco (apontado por) permite saber qual o valor de um ponteiro.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R: Falso. O asterisco permite saber qual o valor apontado por um ponteiro, isto é, qual o valor que existe no endereço armazenado pelo ponteiro.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87" name="Google Shape;887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8" name="Google Shape;888;p69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Atividades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3" name="Google Shape;89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70"/>
          <p:cNvSpPr txBox="1"/>
          <p:nvPr>
            <p:ph idx="1" type="body"/>
          </p:nvPr>
        </p:nvSpPr>
        <p:spPr>
          <a:xfrm>
            <a:off x="1498300" y="724600"/>
            <a:ext cx="764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Julgue as afirmativas com verdadeiro ou falso e justifique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4"/>
            </a:pPr>
            <a:r>
              <a:rPr b="1" lang="pt-BR">
                <a:solidFill>
                  <a:schemeClr val="dk1"/>
                </a:solidFill>
              </a:rPr>
              <a:t>O endereço de uma variável que ocupe mais que um </a:t>
            </a:r>
            <a:r>
              <a:rPr b="1" i="1" lang="pt-BR">
                <a:solidFill>
                  <a:schemeClr val="dk1"/>
                </a:solidFill>
              </a:rPr>
              <a:t>byte</a:t>
            </a:r>
            <a:r>
              <a:rPr b="1" lang="pt-BR">
                <a:solidFill>
                  <a:schemeClr val="dk1"/>
                </a:solidFill>
              </a:rPr>
              <a:t> de memória é o seu menor endereço.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895" name="Google Shape;895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70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Atividades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Google Shape;90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71"/>
          <p:cNvSpPr txBox="1"/>
          <p:nvPr>
            <p:ph idx="1" type="body"/>
          </p:nvPr>
        </p:nvSpPr>
        <p:spPr>
          <a:xfrm>
            <a:off x="1498300" y="724600"/>
            <a:ext cx="764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Julgue as afirmativas com verdadeiro ou falso e justifique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4"/>
            </a:pPr>
            <a:r>
              <a:rPr b="1" lang="pt-BR">
                <a:solidFill>
                  <a:schemeClr val="dk1"/>
                </a:solidFill>
              </a:rPr>
              <a:t>O endereço de uma variável que ocupe mais que um </a:t>
            </a:r>
            <a:r>
              <a:rPr b="1" i="1" lang="pt-BR">
                <a:solidFill>
                  <a:schemeClr val="dk1"/>
                </a:solidFill>
              </a:rPr>
              <a:t>byte</a:t>
            </a:r>
            <a:r>
              <a:rPr b="1" lang="pt-BR">
                <a:solidFill>
                  <a:schemeClr val="dk1"/>
                </a:solidFill>
              </a:rPr>
              <a:t> de memória é o seu menor endereço.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R: Verdade. É assim por construção da própria linguagem.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03" name="Google Shape;903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71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Atividades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1961825" y="724600"/>
            <a:ext cx="6925800" cy="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Esta seria a representação gráfica:</a:t>
            </a:r>
            <a:br>
              <a:rPr lang="pt-BR" sz="2000"/>
            </a:b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8"/>
          <p:cNvGrpSpPr/>
          <p:nvPr/>
        </p:nvGrpSpPr>
        <p:grpSpPr>
          <a:xfrm>
            <a:off x="56825" y="1052700"/>
            <a:ext cx="2506800" cy="2046300"/>
            <a:chOff x="-100" y="1679700"/>
            <a:chExt cx="2506800" cy="2046300"/>
          </a:xfrm>
        </p:grpSpPr>
        <p:sp>
          <p:nvSpPr>
            <p:cNvPr id="96" name="Google Shape;96;p18"/>
            <p:cNvSpPr/>
            <p:nvPr/>
          </p:nvSpPr>
          <p:spPr>
            <a:xfrm>
              <a:off x="740200" y="2144700"/>
              <a:ext cx="1622700" cy="9963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789 45 61</a:t>
              </a:r>
              <a:endPara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596500" y="1679700"/>
              <a:ext cx="1910100" cy="465000"/>
            </a:xfrm>
            <a:prstGeom prst="triangle">
              <a:avLst>
                <a:gd fmla="val 51504" name="adj"/>
              </a:avLst>
            </a:prstGeom>
            <a:solidFill>
              <a:srgbClr val="274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8"/>
            <p:cNvSpPr txBox="1"/>
            <p:nvPr/>
          </p:nvSpPr>
          <p:spPr>
            <a:xfrm>
              <a:off x="-100" y="3141000"/>
              <a:ext cx="2506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Rua dos Amores, Lote 12, 2o Dto</a:t>
              </a:r>
              <a:endPara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99" name="Google Shape;99;p18"/>
            <p:cNvSpPr txBox="1"/>
            <p:nvPr/>
          </p:nvSpPr>
          <p:spPr>
            <a:xfrm>
              <a:off x="0" y="2467800"/>
              <a:ext cx="740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João</a:t>
              </a:r>
              <a:endParaRPr b="1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00" name="Google Shape;100;p18"/>
          <p:cNvGrpSpPr/>
          <p:nvPr/>
        </p:nvGrpSpPr>
        <p:grpSpPr>
          <a:xfrm>
            <a:off x="6320813" y="499000"/>
            <a:ext cx="2506800" cy="2046300"/>
            <a:chOff x="0" y="1679700"/>
            <a:chExt cx="2506800" cy="2046300"/>
          </a:xfrm>
        </p:grpSpPr>
        <p:sp>
          <p:nvSpPr>
            <p:cNvPr id="101" name="Google Shape;101;p18"/>
            <p:cNvSpPr/>
            <p:nvPr/>
          </p:nvSpPr>
          <p:spPr>
            <a:xfrm>
              <a:off x="740200" y="2144700"/>
              <a:ext cx="1622700" cy="9963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456 78 12</a:t>
              </a:r>
              <a:endPara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596500" y="1679700"/>
              <a:ext cx="1910100" cy="465000"/>
            </a:xfrm>
            <a:prstGeom prst="triangle">
              <a:avLst>
                <a:gd fmla="val 51504" name="adj"/>
              </a:avLst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8"/>
            <p:cNvSpPr txBox="1"/>
            <p:nvPr/>
          </p:nvSpPr>
          <p:spPr>
            <a:xfrm>
              <a:off x="0" y="3141000"/>
              <a:ext cx="2506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Calçada da Amizade, n° 23, 7o B</a:t>
              </a:r>
              <a:endPara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4" name="Google Shape;104;p18"/>
            <p:cNvSpPr txBox="1"/>
            <p:nvPr/>
          </p:nvSpPr>
          <p:spPr>
            <a:xfrm>
              <a:off x="0" y="2467800"/>
              <a:ext cx="740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Ana</a:t>
              </a:r>
              <a:endParaRPr b="1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05" name="Google Shape;105;p18"/>
          <p:cNvGrpSpPr/>
          <p:nvPr/>
        </p:nvGrpSpPr>
        <p:grpSpPr>
          <a:xfrm>
            <a:off x="6007675" y="3192075"/>
            <a:ext cx="2506725" cy="1846200"/>
            <a:chOff x="0" y="1679700"/>
            <a:chExt cx="2506725" cy="1846200"/>
          </a:xfrm>
        </p:grpSpPr>
        <p:sp>
          <p:nvSpPr>
            <p:cNvPr id="106" name="Google Shape;106;p18"/>
            <p:cNvSpPr/>
            <p:nvPr/>
          </p:nvSpPr>
          <p:spPr>
            <a:xfrm>
              <a:off x="740200" y="2144700"/>
              <a:ext cx="1622700" cy="9963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321 65 98</a:t>
              </a:r>
              <a:endPara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596500" y="1679700"/>
              <a:ext cx="1910100" cy="465000"/>
            </a:xfrm>
            <a:prstGeom prst="triangle">
              <a:avLst>
                <a:gd fmla="val 51504" name="adj"/>
              </a:avLst>
            </a:prstGeom>
            <a:solidFill>
              <a:srgbClr val="00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 txBox="1"/>
            <p:nvPr/>
          </p:nvSpPr>
          <p:spPr>
            <a:xfrm>
              <a:off x="247125" y="3141000"/>
              <a:ext cx="22596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Av. da Paixão, n° 34</a:t>
              </a:r>
              <a:endParaRPr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09" name="Google Shape;109;p18"/>
            <p:cNvSpPr txBox="1"/>
            <p:nvPr/>
          </p:nvSpPr>
          <p:spPr>
            <a:xfrm>
              <a:off x="0" y="2467800"/>
              <a:ext cx="7401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Pedro</a:t>
              </a:r>
              <a:endParaRPr b="1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9" name="Google Shape;90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72"/>
          <p:cNvSpPr txBox="1"/>
          <p:nvPr>
            <p:ph idx="1" type="body"/>
          </p:nvPr>
        </p:nvSpPr>
        <p:spPr>
          <a:xfrm>
            <a:off x="1498300" y="724600"/>
            <a:ext cx="764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Julgue as afirmativas com verdadeiro ou falso e justifique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5"/>
            </a:pPr>
            <a:r>
              <a:rPr b="1" lang="pt-BR">
                <a:solidFill>
                  <a:schemeClr val="dk1"/>
                </a:solidFill>
              </a:rPr>
              <a:t>Se v for um vetor, então v == &amp;v[0].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11" name="Google Shape;91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72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Atividades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7" name="Google Shape;917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73"/>
          <p:cNvSpPr txBox="1"/>
          <p:nvPr>
            <p:ph idx="1" type="body"/>
          </p:nvPr>
        </p:nvSpPr>
        <p:spPr>
          <a:xfrm>
            <a:off x="1498300" y="724600"/>
            <a:ext cx="764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Julgue as afirmativas com verdadeiro ou falso e justifique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5"/>
            </a:pPr>
            <a:r>
              <a:rPr b="1" lang="pt-BR">
                <a:solidFill>
                  <a:schemeClr val="dk1"/>
                </a:solidFill>
              </a:rPr>
              <a:t>Se v for um vetor, então v == &amp;v[0].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R: Verdade, porque o nome de um vetor é sempre igual ao endereço da sua primeira posição.</a:t>
            </a:r>
            <a:endParaRPr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19" name="Google Shape;91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73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Atividades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" name="Google Shape;92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273" y="-4330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74"/>
          <p:cNvSpPr txBox="1"/>
          <p:nvPr>
            <p:ph idx="1" type="body"/>
          </p:nvPr>
        </p:nvSpPr>
        <p:spPr>
          <a:xfrm>
            <a:off x="1498300" y="724600"/>
            <a:ext cx="764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/>
              <a:t>6.</a:t>
            </a:r>
            <a:r>
              <a:rPr lang="pt-BR" sz="2000"/>
              <a:t> </a:t>
            </a:r>
            <a:r>
              <a:rPr lang="pt-BR" sz="2000"/>
              <a:t>Implemente a função: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strchr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pt-BR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char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ch</a:t>
            </a:r>
            <a:r>
              <a:rPr lang="pt-BR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Que retoma o endereço da primeira ocorrência de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ch</a:t>
            </a:r>
            <a:r>
              <a:rPr lang="pt-BR" sz="2000"/>
              <a:t> em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pt-BR" sz="2000"/>
              <a:t> caso não exista retoma NULL. (Note que é o endereço, e não o índice.)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Escreva ainda um programa que solicite uma </a:t>
            </a:r>
            <a:r>
              <a:rPr i="1" lang="pt-BR" sz="2000"/>
              <a:t>string</a:t>
            </a:r>
            <a:r>
              <a:rPr lang="pt-BR" sz="2000"/>
              <a:t> e um caractere e mostre na tela os caracteres da </a:t>
            </a:r>
            <a:r>
              <a:rPr i="1" lang="pt-BR" sz="2000"/>
              <a:t>string</a:t>
            </a:r>
            <a:r>
              <a:rPr lang="pt-BR" sz="2000"/>
              <a:t> original que se encontram a partir do caractere lido (inclusive).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Introd. uma string: camaro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Introd. um char: a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amaro</a:t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27" name="Google Shape;927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74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Atividades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3" name="Google Shape;933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273" y="-4330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Google Shape;934;p75"/>
          <p:cNvSpPr txBox="1"/>
          <p:nvPr>
            <p:ph idx="1" type="body"/>
          </p:nvPr>
        </p:nvSpPr>
        <p:spPr>
          <a:xfrm>
            <a:off x="1498300" y="724600"/>
            <a:ext cx="764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 startAt="7"/>
            </a:pPr>
            <a:r>
              <a:rPr lang="pt-BR" sz="2000"/>
              <a:t>Declare uma variável inteira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pt-BR" sz="2000"/>
              <a:t> e um ponteiro para inteiro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2000"/>
              <a:t>. Atribua o endereço de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pt-BR" sz="2000"/>
              <a:t> a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pt-BR" sz="2000"/>
              <a:t>, altere o valor de 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pt-BR" sz="2000"/>
              <a:t> por meio do ponteiro e mostre o valor antes e depois da alteração.</a:t>
            </a:r>
            <a:endParaRPr sz="2000"/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 startAt="7"/>
            </a:pPr>
            <a:r>
              <a:rPr lang="pt-BR" sz="2000"/>
              <a:t>Crie uma função que recebe um ponteiro para 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2000"/>
              <a:t> e altera o valor da variável para o dobro do que ela tinha.</a:t>
            </a:r>
            <a:endParaRPr sz="2000"/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 startAt="7"/>
            </a:pPr>
            <a:r>
              <a:rPr lang="pt-BR" sz="2000"/>
              <a:t>Crie uma função que receba dois ponteiros para inteiros e retorne a soma dos valores apontados.</a:t>
            </a:r>
            <a:endParaRPr sz="2000"/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 startAt="7"/>
            </a:pPr>
            <a:r>
              <a:rPr lang="pt-BR" sz="2000"/>
              <a:t>Crie uma função que receba dois ponteiros para </a:t>
            </a:r>
            <a:r>
              <a:rPr lang="pt-BR" sz="20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2000"/>
              <a:t> e troque os valores das variáveis apontadas entre si.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935" name="Google Shape;935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75"/>
          <p:cNvSpPr txBox="1"/>
          <p:nvPr/>
        </p:nvSpPr>
        <p:spPr>
          <a:xfrm>
            <a:off x="3995200" y="75900"/>
            <a:ext cx="5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2"/>
                </a:solidFill>
              </a:rPr>
              <a:t>Atividades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Ao falar de qualquer dos nomes, estamos nos referindo ao conteúdo da respectiva casa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"%d"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João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	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→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789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45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61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"%d"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Ana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	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→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456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78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endParaRPr sz="2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"%d"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Pedro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	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→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	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321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65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2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98</a:t>
            </a:r>
            <a:br>
              <a:rPr lang="pt-BR" sz="2000"/>
            </a:b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149829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1961825" y="724600"/>
            <a:ext cx="69258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Apesar de trabalharmos com nomes (João, Ana e Pedro), existe a informação de endereços: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2000"/>
            </a:br>
            <a:r>
              <a:rPr lang="pt-BR" sz="2000"/>
              <a:t>O endereço de João é </a:t>
            </a:r>
            <a:r>
              <a:rPr b="1" lang="pt-BR" sz="2000"/>
              <a:t>Rua dos Amores, Lote 12, 2o Dto.</a:t>
            </a:r>
            <a:endParaRPr b="1"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O endereço de Ana é </a:t>
            </a:r>
            <a:r>
              <a:rPr b="1" lang="pt-BR" sz="2000"/>
              <a:t>Calçada da Amizade, n° 23, 7o B</a:t>
            </a:r>
            <a:endParaRPr b="1" sz="2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Em C, o operador </a:t>
            </a: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pt-BR" sz="2000"/>
              <a:t> permite saber qual o endereço de uma variável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263125" y="667675"/>
            <a:ext cx="8880900" cy="4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   Dessa forma, para escrever os endereços: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"%s"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lang="pt-BR" sz="20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João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	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→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Rua dos Amores, Lote 12, 2o Dto.</a:t>
            </a:r>
            <a:endParaRPr sz="2000">
              <a:solidFill>
                <a:srgbClr val="A0101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"%s"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lang="pt-BR" sz="20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Ana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	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→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Calçada da Amizade, n° 23, 7o B</a:t>
            </a:r>
            <a:endParaRPr sz="2000">
              <a:solidFill>
                <a:srgbClr val="A0101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"%s"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b="1" lang="pt-BR" sz="2000">
                <a:solidFill>
                  <a:srgbClr val="EE11FF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Pedro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) 	</a:t>
            </a:r>
            <a:r>
              <a:rPr lang="pt-BR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→</a:t>
            </a:r>
            <a:r>
              <a:rPr lang="pt-BR" sz="2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Av. da Paixão, n° 34</a:t>
            </a:r>
            <a:br>
              <a:rPr lang="pt-BR" sz="2000"/>
            </a:br>
            <a:endParaRPr sz="2000"/>
          </a:p>
          <a:p>
            <a:pPr indent="45720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  Ou seja:</a:t>
            </a: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	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pt-BR" sz="2000"/>
              <a:t> 		— representa aquilo que está dentro da casa chamada 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endParaRPr sz="2000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pt-BR" sz="2000"/>
              <a:t>	— representa o local onde a casa </a:t>
            </a:r>
            <a:r>
              <a:rPr lang="pt-BR" sz="2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pt-BR" sz="2000"/>
              <a:t>se situa</a:t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293" y="0"/>
            <a:ext cx="1805700" cy="4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