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Open Sans ExtraBold"/>
      <p:bold r:id="rId45"/>
      <p:boldItalic r:id="rId46"/>
    </p:embeddedFont>
    <p:embeddedFont>
      <p:font typeface="Roboto Mono"/>
      <p:regular r:id="rId47"/>
      <p:bold r:id="rId48"/>
      <p:italic r:id="rId49"/>
      <p:boldItalic r:id="rId50"/>
    </p:embeddedFont>
    <p:embeddedFont>
      <p:font typeface="Open Sans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7C4C58-9CBB-4FBE-A672-EBD31C076F10}">
  <a:tblStyle styleId="{DE7C4C58-9CBB-4FBE-A672-EBD31C076F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OpenSansExtraBold-boldItalic.fntdata"/><Relationship Id="rId45" Type="http://schemas.openxmlformats.org/officeDocument/2006/relationships/font" Target="fonts/OpenSansExtra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bold.fntdata"/><Relationship Id="rId47" Type="http://schemas.openxmlformats.org/officeDocument/2006/relationships/font" Target="fonts/RobotoMono-regular.fntdata"/><Relationship Id="rId49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regular.fntdata"/><Relationship Id="rId50" Type="http://schemas.openxmlformats.org/officeDocument/2006/relationships/font" Target="fonts/RobotoMono-boldItalic.fntdata"/><Relationship Id="rId53" Type="http://schemas.openxmlformats.org/officeDocument/2006/relationships/font" Target="fonts/OpenSans-italic.fntdata"/><Relationship Id="rId52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1252d9d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1252d9d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57b094f8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57b094f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57b094f8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57b094f8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57b094f8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57b094f8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57b094f8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57b094f8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57b094f8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57b094f8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57b094f8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57b094f8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57b094f8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57b094f8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57b094f8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57b094f8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57b094f8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57b094f8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57b094f8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57b094f8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5118ed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5118ed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57b094f8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57b094f8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57b094f8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57b094f8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9c6f8ba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9c6f8ba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9c6f8baa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9c6f8baa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9c6f8baa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9c6f8baa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9c6f8baa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9c6f8ba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9c6f8baa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9c6f8baa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9c6f8baa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9c6f8baa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9c6f8baa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9c6f8baa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9c6f8baa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9c6f8baa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dc9d90ab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dc9d90ab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9c6f8baa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9c6f8baa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9c6f8baa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9c6f8baa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9c6f8baa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9c6f8baa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9c6f8baa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9c6f8baa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9c6f8baa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9c6f8baa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9c6f8baa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9c6f8baa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9c6f8baa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9c6f8baa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9c6f8baa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9c6f8baa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9c6f8baa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9c6f8baa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9c6f8baa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9c6f8baa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57b094f8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57b094f8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4af341e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4af341e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4af341ed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4af341ed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57b094f8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57b094f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57b094f8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57b094f8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4af341ed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4af341ed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0933" y="1378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pen Sans ExtraBold"/>
                <a:ea typeface="Open Sans ExtraBold"/>
                <a:cs typeface="Open Sans ExtraBold"/>
                <a:sym typeface="Open Sans ExtraBold"/>
              </a:rPr>
              <a:t>Algoritmos</a:t>
            </a:r>
            <a:endParaRPr sz="300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pen Sans"/>
                <a:ea typeface="Open Sans"/>
                <a:cs typeface="Open Sans"/>
                <a:sym typeface="Open Sans"/>
              </a:rPr>
              <a:t>Vetores II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10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Prof. Alisson Zanetti</a:t>
            </a:r>
            <a:endParaRPr sz="18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alisson.zanetti@ifc.edu.br</a:t>
            </a:r>
            <a:endParaRPr sz="1400"/>
          </a:p>
        </p:txBody>
      </p:sp>
      <p:sp>
        <p:nvSpPr>
          <p:cNvPr id="56" name="Google Shape;56;p13"/>
          <p:cNvSpPr/>
          <p:nvPr/>
        </p:nvSpPr>
        <p:spPr>
          <a:xfrm>
            <a:off x="1099475" y="2540250"/>
            <a:ext cx="7063500" cy="63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1961825" y="54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Esse é um programa que funciona para um vetor com 10 elementos. Uma alteração nesse valor ocasionaria a modificação em diversas partes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1498300" y="1634100"/>
            <a:ext cx="39660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inic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[], </a:t>
            </a:r>
            <a:r>
              <a:rPr lang="pt-BR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pt-BR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008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;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5473325" y="1634100"/>
            <a:ext cx="3670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(){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800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],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inic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pt-BR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pt-BR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pt-BR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pt-BR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"%d\n"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37" name="Google Shape;137;p22"/>
          <p:cNvCxnSpPr/>
          <p:nvPr/>
        </p:nvCxnSpPr>
        <p:spPr>
          <a:xfrm>
            <a:off x="5424725" y="17145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2"/>
          <p:cNvSpPr txBox="1"/>
          <p:nvPr/>
        </p:nvSpPr>
        <p:spPr>
          <a:xfrm>
            <a:off x="3939550" y="148600"/>
            <a:ext cx="475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Constantes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Definição de constantes</a:t>
            </a:r>
            <a:endParaRPr b="1"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Uma constante não é mais que um nome correspondente a um valor fixo (não se pode alterar ao longo de uma execução)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Estas devem ser definidas, em princípio, fora de qualquer função, de modo a serem visíveis ao longo de todo o programa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Normalmente a sua definição é realizada Imediatamente após as linhas dos 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#include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 definição de constantes pode ser realizada de duas maneiras distintas: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Através da palavra reservada 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2000"/>
              <a:t>; </a:t>
            </a:r>
            <a:endParaRPr sz="2000"/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const tipo símbolo = valor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Através da diretiva de pré-processamento 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#define</a:t>
            </a:r>
            <a:r>
              <a:rPr lang="pt-BR" sz="2000"/>
              <a:t> </a:t>
            </a:r>
            <a:endParaRPr sz="2000"/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#define símbolo valor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3939550" y="148600"/>
            <a:ext cx="475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Definição de constantes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1961825" y="54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pt-BR" sz="2000"/>
              <a:t>Exemplo 1:</a:t>
            </a:r>
            <a:endParaRPr b="1" sz="2000"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1498300" y="1634100"/>
            <a:ext cx="39660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70008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 sz="1800"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008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800"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pt-BR" sz="1800"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8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1800"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inic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[])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pt-BR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;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5473325" y="1634100"/>
            <a:ext cx="3670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(){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8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],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inic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pt-BR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pt-BR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pt-BR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pt-BR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"%d\n"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63" name="Google Shape;163;p25"/>
          <p:cNvCxnSpPr/>
          <p:nvPr/>
        </p:nvCxnSpPr>
        <p:spPr>
          <a:xfrm>
            <a:off x="5424725" y="17145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5"/>
          <p:cNvSpPr txBox="1"/>
          <p:nvPr/>
        </p:nvSpPr>
        <p:spPr>
          <a:xfrm>
            <a:off x="3939550" y="148600"/>
            <a:ext cx="475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Definição de </a:t>
            </a:r>
            <a:r>
              <a:rPr b="1" lang="pt-BR" sz="2000">
                <a:solidFill>
                  <a:schemeClr val="dk2"/>
                </a:solidFill>
              </a:rPr>
              <a:t>constantes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1961825" y="54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pt-BR" sz="2000"/>
              <a:t>Exemplo 2:</a:t>
            </a:r>
            <a:endParaRPr b="1" sz="2000"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1498300" y="1634100"/>
            <a:ext cx="39660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05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#define NUM</a:t>
            </a:r>
            <a:r>
              <a:rPr lang="pt-BR" sz="1800">
                <a:solidFill>
                  <a:srgbClr val="505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10</a:t>
            </a:r>
            <a:r>
              <a:rPr lang="pt-BR" sz="18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 sem ; */</a:t>
            </a:r>
            <a:endParaRPr i="1" sz="18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inic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[]) 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pt-BR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;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5473325" y="1634100"/>
            <a:ext cx="3670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(){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8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],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inic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pt-BR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pt-BR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NUM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pt-BR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pt-BR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"%d\n"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]);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74" name="Google Shape;174;p26"/>
          <p:cNvCxnSpPr/>
          <p:nvPr/>
        </p:nvCxnSpPr>
        <p:spPr>
          <a:xfrm>
            <a:off x="5424725" y="1714500"/>
            <a:ext cx="0" cy="3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6"/>
          <p:cNvSpPr txBox="1"/>
          <p:nvPr/>
        </p:nvSpPr>
        <p:spPr>
          <a:xfrm>
            <a:off x="3939550" y="148600"/>
            <a:ext cx="475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Definição de constantes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7"/>
          <p:cNvSpPr txBox="1"/>
          <p:nvPr/>
        </p:nvSpPr>
        <p:spPr>
          <a:xfrm>
            <a:off x="3939550" y="148600"/>
            <a:ext cx="475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Diferenças entre const e #define</a:t>
            </a:r>
            <a:endParaRPr b="1" sz="2000">
              <a:solidFill>
                <a:schemeClr val="dk2"/>
              </a:solidFill>
            </a:endParaRPr>
          </a:p>
        </p:txBody>
      </p:sp>
      <p:graphicFrame>
        <p:nvGraphicFramePr>
          <p:cNvPr id="183" name="Google Shape;183;p27"/>
          <p:cNvGraphicFramePr/>
          <p:nvPr/>
        </p:nvGraphicFramePr>
        <p:xfrm>
          <a:off x="1498300" y="856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{DE7C4C58-9CBB-4FBE-A672-EBD31C076F10}</a:tableStyleId>
              </a:tblPr>
              <a:tblGrid>
                <a:gridCol w="2268475"/>
                <a:gridCol w="2422125"/>
                <a:gridCol w="2750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Característica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36000" marB="36000" marR="36000" marL="36000" anchor="ctr">
                    <a:solidFill>
                      <a:srgbClr val="008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const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36000" marB="36000" marR="36000" marL="36000" anchor="ctr">
                    <a:solidFill>
                      <a:srgbClr val="008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FFFFFF"/>
                          </a:solidFill>
                        </a:rPr>
                        <a:t>#define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36000" marB="36000" marR="36000" marL="36000" anchor="ctr">
                    <a:solidFill>
                      <a:srgbClr val="00805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chemeClr val="dk1"/>
                          </a:solidFill>
                        </a:rPr>
                        <a:t>Presença em memória</a:t>
                      </a:r>
                      <a:endParaRPr sz="13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Sim, ocupa uma posição de memória</a:t>
                      </a:r>
                      <a:endParaRPr sz="13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Não, é apenas uma substituição textual</a:t>
                      </a:r>
                      <a:endParaRPr sz="1300"/>
                    </a:p>
                  </a:txBody>
                  <a:tcPr marT="36000" marB="36000" marR="36000" marL="3600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chemeClr val="dk1"/>
                          </a:solidFill>
                        </a:rPr>
                        <a:t>Fase de atuação</a:t>
                      </a:r>
                      <a:endParaRPr sz="1300"/>
                    </a:p>
                  </a:txBody>
                  <a:tcPr marT="36000" marB="36000" marR="36000" marL="3600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Durante a compilação e execução</a:t>
                      </a:r>
                      <a:endParaRPr sz="1300"/>
                    </a:p>
                  </a:txBody>
                  <a:tcPr marT="36000" marB="36000" marR="36000" marL="3600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Durante o pré-processamento (antes da compilação)</a:t>
                      </a:r>
                      <a:endParaRPr sz="1300"/>
                    </a:p>
                  </a:txBody>
                  <a:tcPr marT="36000" marB="36000" marR="36000" marL="36000" anchor="ctr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chemeClr val="dk1"/>
                          </a:solidFill>
                        </a:rPr>
                        <a:t>Palavra-chave ou diretiva</a:t>
                      </a:r>
                      <a:endParaRPr sz="13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Palavra reservada da linguagem C</a:t>
                      </a:r>
                      <a:endParaRPr sz="13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Diretiva do pré-processador</a:t>
                      </a:r>
                      <a:endParaRPr sz="1300"/>
                    </a:p>
                  </a:txBody>
                  <a:tcPr marT="36000" marB="36000" marR="36000" marL="3600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chemeClr val="dk1"/>
                          </a:solidFill>
                        </a:rPr>
                        <a:t>Tipo de dado</a:t>
                      </a:r>
                      <a:endParaRPr sz="1300"/>
                    </a:p>
                  </a:txBody>
                  <a:tcPr marT="36000" marB="36000" marR="36000" marL="3600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Possui tipo explícito definido na declaração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(ex: </a:t>
                      </a:r>
                      <a:r>
                        <a:rPr lang="pt-BR" sz="13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pt-BR" sz="13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float</a:t>
                      </a: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)</a:t>
                      </a:r>
                      <a:endParaRPr sz="1300"/>
                    </a:p>
                  </a:txBody>
                  <a:tcPr marT="36000" marB="36000" marR="36000" marL="3600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Não possui tipo fixo; o tipo depende do contexto da expressão</a:t>
                      </a:r>
                      <a:endParaRPr sz="1300"/>
                    </a:p>
                  </a:txBody>
                  <a:tcPr marT="36000" marB="36000" marR="36000" marL="36000" anchor="ctr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chemeClr val="dk1"/>
                          </a:solidFill>
                        </a:rPr>
                        <a:t>Sintaxe com ponto e vírgula</a:t>
                      </a:r>
                      <a:endParaRPr sz="13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Requer ponto e vírgula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(ex: </a:t>
                      </a:r>
                      <a:r>
                        <a:rPr b="1" lang="pt-BR" sz="1300">
                          <a:solidFill>
                            <a:srgbClr val="70008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const</a:t>
                      </a:r>
                      <a:r>
                        <a:rPr lang="pt-BR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pt-BR" sz="1300">
                          <a:solidFill>
                            <a:srgbClr val="008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int</a:t>
                      </a:r>
                      <a:r>
                        <a:rPr lang="pt-BR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pt-BR" sz="1300">
                          <a:solidFill>
                            <a:srgbClr val="1AB1C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x</a:t>
                      </a:r>
                      <a:r>
                        <a:rPr lang="pt-BR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pt-BR" sz="1300">
                          <a:solidFill>
                            <a:srgbClr val="EE11FF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=</a:t>
                      </a:r>
                      <a:r>
                        <a:rPr lang="pt-BR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lang="pt-BR" sz="1300">
                          <a:solidFill>
                            <a:srgbClr val="10604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r>
                        <a:rPr lang="pt-BR" sz="13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;</a:t>
                      </a: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)</a:t>
                      </a:r>
                      <a:endParaRPr sz="13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Não usa ponto e vírgula 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(ex: </a:t>
                      </a:r>
                      <a:r>
                        <a:rPr lang="pt-BR" sz="1300">
                          <a:solidFill>
                            <a:srgbClr val="505050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#define X 10</a:t>
                      </a:r>
                      <a:r>
                        <a:rPr lang="pt-BR" sz="1300">
                          <a:solidFill>
                            <a:schemeClr val="dk1"/>
                          </a:solidFill>
                        </a:rPr>
                        <a:t>)</a:t>
                      </a:r>
                      <a:endParaRPr sz="1300"/>
                    </a:p>
                  </a:txBody>
                  <a:tcPr marT="36000" marB="36000" marR="36000" marL="3600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>
                          <a:solidFill>
                            <a:schemeClr val="dk1"/>
                          </a:solidFill>
                        </a:rPr>
                        <a:t>Substituição de valor</a:t>
                      </a:r>
                      <a:endParaRPr sz="1300"/>
                    </a:p>
                  </a:txBody>
                  <a:tcPr marT="36000" marB="36000" marR="36000" marL="3600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O valor é mantido como uma variável de leitura apenas</a:t>
                      </a:r>
                      <a:endParaRPr sz="1300"/>
                    </a:p>
                  </a:txBody>
                  <a:tcPr marT="36000" marB="36000" marR="36000" marL="3600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O valor é substituído literalmente por texto em todo o código</a:t>
                      </a:r>
                      <a:endParaRPr sz="1300"/>
                    </a:p>
                  </a:txBody>
                  <a:tcPr marT="36000" marB="36000" marR="36000" marL="36000" anchor="ctr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00"/>
                        <a:t>Verificação de tipo pelo compilador</a:t>
                      </a:r>
                      <a:endParaRPr b="1" sz="13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Sim, o compilador verifica o tipo</a:t>
                      </a:r>
                      <a:endParaRPr sz="1300"/>
                    </a:p>
                  </a:txBody>
                  <a:tcPr marT="36000" marB="36000" marR="36000" marL="36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300"/>
                        <a:t>Não há verificação de tipo; pode gerar erros difíceis de detectar</a:t>
                      </a:r>
                      <a:endParaRPr sz="1300"/>
                    </a:p>
                  </a:txBody>
                  <a:tcPr marT="36000" marB="36000" marR="36000" marL="360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As constantes definidas com o símbolo </a:t>
            </a:r>
            <a:r>
              <a:rPr lang="pt-BR" sz="2000">
                <a:latin typeface="Roboto Mono"/>
                <a:ea typeface="Roboto Mono"/>
                <a:cs typeface="Roboto Mono"/>
                <a:sym typeface="Roboto Mono"/>
              </a:rPr>
              <a:t>#define</a:t>
            </a:r>
            <a:r>
              <a:rPr lang="pt-BR" sz="2000"/>
              <a:t> chamam-se </a:t>
            </a:r>
            <a:r>
              <a:rPr b="1" lang="pt-BR" sz="2000"/>
              <a:t>constantes simbólicas</a:t>
            </a:r>
            <a:endParaRPr b="1"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000"/>
              <a:t>Embora não seja obrigatório, </a:t>
            </a:r>
            <a:r>
              <a:rPr lang="pt-BR" sz="2000"/>
              <a:t>habitualmente</a:t>
            </a:r>
            <a:r>
              <a:rPr lang="pt-BR" sz="2000"/>
              <a:t> os programadores de C colocam as </a:t>
            </a:r>
            <a:r>
              <a:rPr lang="pt-BR" sz="2000" u="sng"/>
              <a:t>constantes simbólicas em </a:t>
            </a:r>
            <a:r>
              <a:rPr lang="pt-BR" sz="2000" u="sng"/>
              <a:t>maiúsculas</a:t>
            </a:r>
            <a:r>
              <a:rPr lang="pt-BR" sz="2000"/>
              <a:t>.</a:t>
            </a:r>
            <a:endParaRPr sz="2000"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/>
        </p:nvSpPr>
        <p:spPr>
          <a:xfrm>
            <a:off x="3939550" y="148600"/>
            <a:ext cx="475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Diferenças entre const e #define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Matrizes e vetores </a:t>
            </a:r>
            <a:r>
              <a:rPr b="1" lang="pt-BR" sz="2000"/>
              <a:t>multidimensionais</a:t>
            </a:r>
            <a:endParaRPr b="1"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Podemos trabalhar com vetores de mais do que uma dimensão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Não existe qualquer limite para o número de dimensões que um vetor pode conter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 declaração de um vetor com n dimensões segue: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	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tipo vetor[dim</a:t>
            </a:r>
            <a:r>
              <a:rPr baseline="-25000"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[dim</a:t>
            </a:r>
            <a:r>
              <a:rPr baseline="-25000"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[...] [dim</a:t>
            </a:r>
            <a:r>
              <a:rPr baseline="-25000"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 jogo da velha é um exemplo de vetor multidimensional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Um vetor com duas dimensões é chamado de </a:t>
            </a:r>
            <a:r>
              <a:rPr b="1" lang="pt-BR" sz="2000"/>
              <a:t>matriz</a:t>
            </a:r>
            <a:endParaRPr b="1"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Como cada quadrícula contém </a:t>
            </a:r>
            <a:r>
              <a:rPr b="1" lang="pt-BR" sz="2000"/>
              <a:t>X</a:t>
            </a:r>
            <a:r>
              <a:rPr lang="pt-BR" sz="2000"/>
              <a:t>, </a:t>
            </a:r>
            <a:r>
              <a:rPr b="1" lang="pt-BR" sz="2000"/>
              <a:t>O</a:t>
            </a:r>
            <a:r>
              <a:rPr lang="pt-BR" sz="2000"/>
              <a:t> ou </a:t>
            </a:r>
            <a:r>
              <a:rPr b="1" lang="pt-BR" sz="2000"/>
              <a:t>espaço em branco</a:t>
            </a:r>
            <a:r>
              <a:rPr lang="pt-BR" sz="2000"/>
              <a:t>, ele é um </a:t>
            </a:r>
            <a:r>
              <a:rPr lang="pt-BR" sz="2000" u="sng"/>
              <a:t>vetor de caracteres</a:t>
            </a:r>
            <a:endParaRPr sz="2000" u="sng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/>
          <p:nvPr/>
        </p:nvSpPr>
        <p:spPr>
          <a:xfrm>
            <a:off x="4343275" y="1353550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X</a:t>
            </a:r>
            <a:endParaRPr b="1" sz="2000"/>
          </a:p>
        </p:txBody>
      </p:sp>
      <p:sp>
        <p:nvSpPr>
          <p:cNvPr id="207" name="Google Shape;207;p30"/>
          <p:cNvSpPr/>
          <p:nvPr/>
        </p:nvSpPr>
        <p:spPr>
          <a:xfrm>
            <a:off x="4963675" y="1353550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08" name="Google Shape;208;p30"/>
          <p:cNvSpPr/>
          <p:nvPr/>
        </p:nvSpPr>
        <p:spPr>
          <a:xfrm>
            <a:off x="5584075" y="1353550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O</a:t>
            </a:r>
            <a:endParaRPr b="1" sz="2000"/>
          </a:p>
        </p:txBody>
      </p:sp>
      <p:sp>
        <p:nvSpPr>
          <p:cNvPr id="209" name="Google Shape;209;p30"/>
          <p:cNvSpPr/>
          <p:nvPr/>
        </p:nvSpPr>
        <p:spPr>
          <a:xfrm>
            <a:off x="4343275" y="1972750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10" name="Google Shape;210;p30"/>
          <p:cNvSpPr/>
          <p:nvPr/>
        </p:nvSpPr>
        <p:spPr>
          <a:xfrm>
            <a:off x="4963675" y="1972750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X</a:t>
            </a:r>
            <a:endParaRPr b="1" sz="2000"/>
          </a:p>
        </p:txBody>
      </p:sp>
      <p:sp>
        <p:nvSpPr>
          <p:cNvPr id="211" name="Google Shape;211;p30"/>
          <p:cNvSpPr/>
          <p:nvPr/>
        </p:nvSpPr>
        <p:spPr>
          <a:xfrm>
            <a:off x="5584075" y="1972750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12" name="Google Shape;212;p30"/>
          <p:cNvSpPr/>
          <p:nvPr/>
        </p:nvSpPr>
        <p:spPr>
          <a:xfrm>
            <a:off x="4343275" y="2591950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13" name="Google Shape;213;p30"/>
          <p:cNvSpPr/>
          <p:nvPr/>
        </p:nvSpPr>
        <p:spPr>
          <a:xfrm>
            <a:off x="4963675" y="2591950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14" name="Google Shape;214;p30"/>
          <p:cNvSpPr/>
          <p:nvPr/>
        </p:nvSpPr>
        <p:spPr>
          <a:xfrm>
            <a:off x="5584075" y="2591950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O</a:t>
            </a:r>
            <a:endParaRPr b="1" sz="2000"/>
          </a:p>
        </p:txBody>
      </p:sp>
      <p:sp>
        <p:nvSpPr>
          <p:cNvPr id="215" name="Google Shape;215;p30"/>
          <p:cNvSpPr txBox="1"/>
          <p:nvPr/>
        </p:nvSpPr>
        <p:spPr>
          <a:xfrm>
            <a:off x="3939550" y="148600"/>
            <a:ext cx="475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Matrizes e vetores multidimensionais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 declaração deverá ser realizada do seguinte modo: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#define DIM 3</a:t>
            </a:r>
            <a:endParaRPr sz="1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9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9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 sz="19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r>
              <a:rPr i="1" lang="pt-BR" sz="19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 3 Linhas, cada uma */ </a:t>
            </a:r>
            <a:endParaRPr i="1" sz="19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2743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 com 3 posições     */</a:t>
            </a:r>
            <a:endParaRPr i="1" sz="19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Em C, um vetor declarado com duas dimensões não é, na realidade, uma Matriz, mas sim um vetor de vetores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 mesmo se aplica a vetores com dimensão superior a 2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/>
        </p:nvSpPr>
        <p:spPr>
          <a:xfrm>
            <a:off x="3939550" y="148600"/>
            <a:ext cx="475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Matrizes e vetores multidimensionais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1983200" y="828850"/>
            <a:ext cx="692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Objetivos</a:t>
            </a:r>
            <a:endParaRPr b="1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983200" y="1587500"/>
            <a:ext cx="692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é um vetor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Declaração de vetores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Carga inicial automática de vetores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Índices e posições dos elementos no vetor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Matrizes e vetores multidimensionais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Definição de constantes em C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Diferenças entre 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pt-BR"/>
              <a:t> e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 #define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Passagem de vetores para funções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Geração de números aleatórios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1961825" y="724600"/>
            <a:ext cx="69258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Temos então um vetor de três posições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pt-BR" sz="2000"/>
              <a:t>, em que cada posição é formada por um vetor de três caracteres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/>
          <p:nvPr/>
        </p:nvSpPr>
        <p:spPr>
          <a:xfrm>
            <a:off x="5638675" y="1810750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X</a:t>
            </a:r>
            <a:endParaRPr b="1" sz="2000"/>
          </a:p>
        </p:txBody>
      </p:sp>
      <p:sp>
        <p:nvSpPr>
          <p:cNvPr id="232" name="Google Shape;232;p32"/>
          <p:cNvSpPr/>
          <p:nvPr/>
        </p:nvSpPr>
        <p:spPr>
          <a:xfrm>
            <a:off x="6259075" y="1810750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33" name="Google Shape;233;p32"/>
          <p:cNvSpPr/>
          <p:nvPr/>
        </p:nvSpPr>
        <p:spPr>
          <a:xfrm>
            <a:off x="6879475" y="1810750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O</a:t>
            </a:r>
            <a:endParaRPr b="1" sz="2000"/>
          </a:p>
        </p:txBody>
      </p:sp>
      <p:sp>
        <p:nvSpPr>
          <p:cNvPr id="234" name="Google Shape;234;p32"/>
          <p:cNvSpPr/>
          <p:nvPr/>
        </p:nvSpPr>
        <p:spPr>
          <a:xfrm>
            <a:off x="5638675" y="2582350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35" name="Google Shape;235;p32"/>
          <p:cNvSpPr/>
          <p:nvPr/>
        </p:nvSpPr>
        <p:spPr>
          <a:xfrm>
            <a:off x="6259075" y="2582350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X</a:t>
            </a:r>
            <a:endParaRPr b="1" sz="2000"/>
          </a:p>
        </p:txBody>
      </p:sp>
      <p:sp>
        <p:nvSpPr>
          <p:cNvPr id="236" name="Google Shape;236;p32"/>
          <p:cNvSpPr/>
          <p:nvPr/>
        </p:nvSpPr>
        <p:spPr>
          <a:xfrm>
            <a:off x="6879475" y="2582350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37" name="Google Shape;237;p32"/>
          <p:cNvSpPr/>
          <p:nvPr/>
        </p:nvSpPr>
        <p:spPr>
          <a:xfrm>
            <a:off x="5638675" y="3353950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38" name="Google Shape;238;p32"/>
          <p:cNvSpPr/>
          <p:nvPr/>
        </p:nvSpPr>
        <p:spPr>
          <a:xfrm>
            <a:off x="6259075" y="3353950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39" name="Google Shape;239;p32"/>
          <p:cNvSpPr/>
          <p:nvPr/>
        </p:nvSpPr>
        <p:spPr>
          <a:xfrm>
            <a:off x="6879475" y="3353950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O</a:t>
            </a:r>
            <a:endParaRPr b="1" sz="2000"/>
          </a:p>
        </p:txBody>
      </p:sp>
      <p:sp>
        <p:nvSpPr>
          <p:cNvPr id="240" name="Google Shape;240;p32"/>
          <p:cNvSpPr txBox="1"/>
          <p:nvPr/>
        </p:nvSpPr>
        <p:spPr>
          <a:xfrm>
            <a:off x="3939550" y="148600"/>
            <a:ext cx="475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Matrizes e vetores multidimensionais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3085000" y="1810750"/>
            <a:ext cx="2087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oboto Mono"/>
                <a:ea typeface="Roboto Mono"/>
                <a:cs typeface="Roboto Mono"/>
                <a:sym typeface="Roboto Mono"/>
              </a:rPr>
              <a:t>Velha[0]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3085000" y="2582350"/>
            <a:ext cx="2087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oboto Mono"/>
                <a:ea typeface="Roboto Mono"/>
                <a:cs typeface="Roboto Mono"/>
                <a:sym typeface="Roboto Mono"/>
              </a:rPr>
              <a:t>Velha[1]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3085000" y="3353950"/>
            <a:ext cx="2087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Roboto Mono"/>
                <a:ea typeface="Roboto Mono"/>
                <a:cs typeface="Roboto Mono"/>
                <a:sym typeface="Roboto Mono"/>
              </a:rPr>
              <a:t>Velha[2]</a:t>
            </a:r>
            <a:endParaRPr b="1"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44" name="Google Shape;244;p32"/>
          <p:cNvCxnSpPr>
            <a:stCxn id="241" idx="3"/>
            <a:endCxn id="231" idx="1"/>
          </p:cNvCxnSpPr>
          <p:nvPr/>
        </p:nvCxnSpPr>
        <p:spPr>
          <a:xfrm>
            <a:off x="5172400" y="2120350"/>
            <a:ext cx="466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2"/>
          <p:cNvCxnSpPr>
            <a:stCxn id="242" idx="3"/>
            <a:endCxn id="234" idx="1"/>
          </p:cNvCxnSpPr>
          <p:nvPr/>
        </p:nvCxnSpPr>
        <p:spPr>
          <a:xfrm>
            <a:off x="5172400" y="2891950"/>
            <a:ext cx="466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2"/>
          <p:cNvCxnSpPr>
            <a:stCxn id="243" idx="3"/>
            <a:endCxn id="237" idx="1"/>
          </p:cNvCxnSpPr>
          <p:nvPr/>
        </p:nvCxnSpPr>
        <p:spPr>
          <a:xfrm>
            <a:off x="5172400" y="3663550"/>
            <a:ext cx="466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84550" y="724600"/>
            <a:ext cx="8654700" cy="37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Assim: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/>
              <a:t>		  	- É um vetor de caracteres com duas dimensões 3x3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pt-BR"/>
              <a:t>	    	- É um vetor de três caracteres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	</a:t>
            </a:r>
            <a:r>
              <a:rPr lang="pt-BR"/>
              <a:t>- Caractere presente na linha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>
                <a:solidFill>
                  <a:srgbClr val="1AB1CD"/>
                </a:solidFill>
              </a:rPr>
              <a:t> </a:t>
            </a:r>
            <a:r>
              <a:rPr lang="pt-BR"/>
              <a:t>e coluna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pt-BR">
                <a:solidFill>
                  <a:srgbClr val="1AB1CD"/>
                </a:solidFill>
              </a:rPr>
              <a:t> </a:t>
            </a:r>
            <a:r>
              <a:rPr lang="pt-BR"/>
              <a:t>do vetor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endParaRPr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Se declaramos um vetor</a:t>
            </a:r>
            <a:endParaRPr sz="2000"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/>
              <a:t>		 </a:t>
            </a:r>
            <a:r>
              <a:rPr lang="pt-BR"/>
              <a:t>- É um vetor de três elementos (cada elemento é um vetor de 4 inteiros)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pt-BR"/>
              <a:t>	 - É um vetor de quatro inteiros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pt-BR"/>
              <a:t>- É o inteiro que está colocado na posição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/>
              <a:t>,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pt-BR">
                <a:solidFill>
                  <a:srgbClr val="1AB1CD"/>
                </a:solidFill>
              </a:rPr>
              <a:t> </a:t>
            </a:r>
            <a:r>
              <a:rPr lang="pt-BR"/>
              <a:t>do vetor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 u="sng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3"/>
          <p:cNvSpPr txBox="1"/>
          <p:nvPr/>
        </p:nvSpPr>
        <p:spPr>
          <a:xfrm>
            <a:off x="3939550" y="148600"/>
            <a:ext cx="475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Matrizes e vetores multidimensionais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113875" y="724600"/>
            <a:ext cx="90303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Carga inicial vetores multidimensionais</a:t>
            </a:r>
            <a:endParaRPr b="1" sz="2000"/>
          </a:p>
          <a:p>
            <a:pPr indent="0" lvl="0" marL="1371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A carga inicial deve ser realizada da mesma forma que para os vetores de uma dimensão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13716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Se quisermos iniciar o vetor Velha com espaço em todas as posições: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pt-BR" sz="2000"/>
              <a:t>Ou</a:t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{{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},{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},{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}}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‘</a:t>
            </a:r>
            <a:endParaRPr sz="2000"/>
          </a:p>
        </p:txBody>
      </p:sp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/>
              <a:t>Exemplo: </a:t>
            </a:r>
            <a:r>
              <a:rPr lang="pt-BR" sz="2000"/>
              <a:t>Declare e inicie um vetor de inteiros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pt-BR" sz="2000"/>
              <a:t>: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int v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{{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},{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6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8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}};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Os índices de cada dimensão de um vetor começam sempre no valor ZERO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 txBox="1"/>
          <p:nvPr/>
        </p:nvSpPr>
        <p:spPr>
          <a:xfrm>
            <a:off x="3454300" y="148600"/>
            <a:ext cx="553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Carga inicial de vetores </a:t>
            </a:r>
            <a:r>
              <a:rPr b="1" lang="pt-BR" sz="2000">
                <a:solidFill>
                  <a:schemeClr val="dk2"/>
                </a:solidFill>
              </a:rPr>
              <a:t>multidimensionais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6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Na carga inicial de vetores, pode-se omitir apenas o valor </a:t>
            </a:r>
            <a:r>
              <a:rPr lang="pt-BR" sz="2000"/>
              <a:t>numérico</a:t>
            </a:r>
            <a:r>
              <a:rPr lang="pt-BR" sz="2000"/>
              <a:t> para dimensão mais à esquerda: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[][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{{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},{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}};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É equivalente a 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{{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},{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}};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 txBox="1"/>
          <p:nvPr/>
        </p:nvSpPr>
        <p:spPr>
          <a:xfrm>
            <a:off x="3454300" y="148600"/>
            <a:ext cx="553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Carga inicial de vetores multidimensionais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V</a:t>
            </a:r>
            <a:r>
              <a:rPr b="1" lang="pt-BR" sz="2000"/>
              <a:t>etores com tipos diferentes</a:t>
            </a:r>
            <a:endParaRPr b="1"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Por padrão, a linguagem C não permite o uso de tipos diferentes para vetores 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Existem estratégias para armazenar tipos de dados diferentes em vetores, como </a:t>
            </a:r>
            <a:r>
              <a:rPr b="1" lang="pt-BR" sz="2000"/>
              <a:t>struct </a:t>
            </a:r>
            <a:r>
              <a:rPr lang="pt-BR" sz="2000"/>
              <a:t>e </a:t>
            </a:r>
            <a:r>
              <a:rPr b="1" lang="pt-BR" sz="2000"/>
              <a:t>unions</a:t>
            </a:r>
            <a:endParaRPr b="1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Um objeto, em linguagens como C++ e Java, são vistos em C como um </a:t>
            </a:r>
            <a:r>
              <a:rPr b="1" lang="pt-BR" sz="2000"/>
              <a:t>arrays de structs</a:t>
            </a:r>
            <a:endParaRPr b="1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82" name="Google Shape;28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9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Pessoa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9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9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9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9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9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9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9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altura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9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Pessoa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9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grupo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9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r>
              <a:rPr i="1" lang="pt-BR" sz="19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/*Array de structs, */</a:t>
            </a:r>
            <a:endParaRPr i="1" sz="19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200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/*cada elemento com */</a:t>
            </a:r>
            <a:endParaRPr i="1" sz="19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200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9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  /*tipos diferentes  */</a:t>
            </a:r>
            <a:endParaRPr i="1" sz="19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89" name="Google Shape;28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8"/>
          <p:cNvSpPr txBox="1"/>
          <p:nvPr/>
        </p:nvSpPr>
        <p:spPr>
          <a:xfrm>
            <a:off x="3454300" y="148600"/>
            <a:ext cx="553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Vetores com tipos diferentes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union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9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Dado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9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9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9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union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9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Dado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9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dados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9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];  </a:t>
            </a:r>
            <a:r>
              <a:rPr i="1" lang="pt-BR" sz="19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/*Array de union */</a:t>
            </a:r>
            <a:endParaRPr sz="1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dados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9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pt-BR" sz="19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9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9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dados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9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pt-BR" sz="19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9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9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3.14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dados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9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pt-BR" sz="19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9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9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97" name="Google Shape;29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9"/>
          <p:cNvSpPr txBox="1"/>
          <p:nvPr/>
        </p:nvSpPr>
        <p:spPr>
          <a:xfrm>
            <a:off x="3454300" y="148600"/>
            <a:ext cx="553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Vetores com tipos diferentes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0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Vamos escrever um programa que coloque o tabuleiro do jogo da velha nesse estado: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05" name="Google Shape;30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0"/>
          <p:cNvSpPr/>
          <p:nvPr/>
        </p:nvSpPr>
        <p:spPr>
          <a:xfrm>
            <a:off x="4343275" y="1714175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X</a:t>
            </a:r>
            <a:endParaRPr b="1" sz="2000"/>
          </a:p>
        </p:txBody>
      </p:sp>
      <p:sp>
        <p:nvSpPr>
          <p:cNvPr id="307" name="Google Shape;307;p40"/>
          <p:cNvSpPr/>
          <p:nvPr/>
        </p:nvSpPr>
        <p:spPr>
          <a:xfrm>
            <a:off x="4963675" y="1714175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308" name="Google Shape;308;p40"/>
          <p:cNvSpPr/>
          <p:nvPr/>
        </p:nvSpPr>
        <p:spPr>
          <a:xfrm>
            <a:off x="5584075" y="1714175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O</a:t>
            </a:r>
            <a:endParaRPr b="1" sz="2000"/>
          </a:p>
        </p:txBody>
      </p:sp>
      <p:sp>
        <p:nvSpPr>
          <p:cNvPr id="309" name="Google Shape;309;p40"/>
          <p:cNvSpPr/>
          <p:nvPr/>
        </p:nvSpPr>
        <p:spPr>
          <a:xfrm>
            <a:off x="4343275" y="2333375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310" name="Google Shape;310;p40"/>
          <p:cNvSpPr/>
          <p:nvPr/>
        </p:nvSpPr>
        <p:spPr>
          <a:xfrm>
            <a:off x="4963675" y="2333375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X</a:t>
            </a:r>
            <a:endParaRPr b="1" sz="2000"/>
          </a:p>
        </p:txBody>
      </p:sp>
      <p:sp>
        <p:nvSpPr>
          <p:cNvPr id="311" name="Google Shape;311;p40"/>
          <p:cNvSpPr/>
          <p:nvPr/>
        </p:nvSpPr>
        <p:spPr>
          <a:xfrm>
            <a:off x="5584075" y="2333375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312" name="Google Shape;312;p40"/>
          <p:cNvSpPr/>
          <p:nvPr/>
        </p:nvSpPr>
        <p:spPr>
          <a:xfrm>
            <a:off x="4343275" y="2952575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313" name="Google Shape;313;p40"/>
          <p:cNvSpPr/>
          <p:nvPr/>
        </p:nvSpPr>
        <p:spPr>
          <a:xfrm>
            <a:off x="4963675" y="2952575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314" name="Google Shape;314;p40"/>
          <p:cNvSpPr/>
          <p:nvPr/>
        </p:nvSpPr>
        <p:spPr>
          <a:xfrm>
            <a:off x="5584075" y="2952575"/>
            <a:ext cx="620400" cy="61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O</a:t>
            </a:r>
            <a:endParaRPr b="1" sz="2000"/>
          </a:p>
        </p:txBody>
      </p:sp>
      <p:sp>
        <p:nvSpPr>
          <p:cNvPr id="315" name="Google Shape;315;p40"/>
          <p:cNvSpPr txBox="1"/>
          <p:nvPr/>
        </p:nvSpPr>
        <p:spPr>
          <a:xfrm>
            <a:off x="3454300" y="148600"/>
            <a:ext cx="553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Atividade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idx="1" type="body"/>
          </p:nvPr>
        </p:nvSpPr>
        <p:spPr>
          <a:xfrm>
            <a:off x="294175" y="569400"/>
            <a:ext cx="8850000" cy="43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   Insira o seguinte código</a:t>
            </a:r>
            <a:r>
              <a:rPr lang="pt-BR" sz="2000"/>
              <a:t>: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#define DIM 3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(){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{	{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		{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2743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	{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3200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7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 sz="17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'X'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7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 sz="17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'X'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7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 sz="17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'O'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7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 sz="17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'O'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21" name="Google Shape;32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1"/>
          <p:cNvSpPr txBox="1"/>
          <p:nvPr/>
        </p:nvSpPr>
        <p:spPr>
          <a:xfrm>
            <a:off x="3454300" y="148600"/>
            <a:ext cx="553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Atividade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/>
              <a:t>Passagem de vetores para funções</a:t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Suponhamos as seguintes declarações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Suponhamos que nossa intenção seja zerar todos os valores dos vetores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pt-BR"/>
              <a:t> e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pt-BR"/>
              <a:t>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752500" y="3086400"/>
            <a:ext cx="3556800" cy="15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inic1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800">
                <a:solidFill>
                  <a:srgbClr val="008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800"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pt-BR" sz="1800"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800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1800"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){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pt-BR" sz="1800"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8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pt-BR" sz="18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800"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309300" y="3086400"/>
            <a:ext cx="3556800" cy="15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inic2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800">
                <a:solidFill>
                  <a:srgbClr val="008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800"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pt-BR" sz="1800"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800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pt-BR" sz="1800"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){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pt-BR" sz="1800"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8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800"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pt-BR" sz="18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800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800"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idx="1" type="body"/>
          </p:nvPr>
        </p:nvSpPr>
        <p:spPr>
          <a:xfrm>
            <a:off x="417550" y="724600"/>
            <a:ext cx="87264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Insira o seguinte código:</a:t>
            </a:r>
            <a:endParaRPr sz="2000"/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#define DIM 3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(){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7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 sz="17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'O'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70008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pt-BR" sz="1700">
                <a:solidFill>
                  <a:srgbClr val="70008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A0101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"%c %c"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],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pt-BR" sz="1700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pt-BR" sz="1700">
                <a:solidFill>
                  <a:srgbClr val="A0101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700">
                <a:solidFill>
                  <a:srgbClr val="A0101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'|'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pt-BR" sz="1700">
                <a:solidFill>
                  <a:srgbClr val="70008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pt-BR" sz="1700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A0101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"\n--------\n"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28" name="Google Shape;3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2"/>
          <p:cNvSpPr txBox="1"/>
          <p:nvPr/>
        </p:nvSpPr>
        <p:spPr>
          <a:xfrm>
            <a:off x="3454300" y="148600"/>
            <a:ext cx="553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Atividade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>
            <p:ph idx="1" type="body"/>
          </p:nvPr>
        </p:nvSpPr>
        <p:spPr>
          <a:xfrm>
            <a:off x="417550" y="724600"/>
            <a:ext cx="87264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Saída:</a:t>
            </a:r>
            <a:endParaRPr sz="2000"/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|  |O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--------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|X |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--------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|  |O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35" name="Google Shape;3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3"/>
          <p:cNvSpPr txBox="1"/>
          <p:nvPr/>
        </p:nvSpPr>
        <p:spPr>
          <a:xfrm>
            <a:off x="3454300" y="148600"/>
            <a:ext cx="553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Atividade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4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Passagem de multidimensionais vetores para funções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No cabeçalho da função, devem ser informadas todas as dimensões, exceto a mais à esquerda.</a:t>
            </a: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A primeira dimensão pode ser omitida, usando 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[]</a:t>
            </a:r>
            <a:r>
              <a:rPr lang="pt-BR" sz="2000"/>
              <a:t> ou 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/>
              <a:t>.</a:t>
            </a: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Exemplo comum: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func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[][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])</a:t>
            </a: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Boa prática: declarar todas as dimensões explicitamente.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43" name="Google Shape;34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/>
          <p:nvPr>
            <p:ph idx="1" type="body"/>
          </p:nvPr>
        </p:nvSpPr>
        <p:spPr>
          <a:xfrm>
            <a:off x="294175" y="569400"/>
            <a:ext cx="8850000" cy="43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  Vamos modificar o código anterior, inserindo o </a:t>
            </a:r>
            <a:r>
              <a:rPr b="1" lang="pt-BR" sz="1900"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2000"/>
              <a:t> em uma função: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#define DIM 3</a:t>
            </a:r>
            <a:endParaRPr sz="17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505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700">
              <a:solidFill>
                <a:srgbClr val="50505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8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0000F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mostra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008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]){ </a:t>
            </a:r>
            <a:r>
              <a:rPr i="1" lang="pt-BR" sz="1700">
                <a:solidFill>
                  <a:srgbClr val="A05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/* Ambas as Dimensões */</a:t>
            </a:r>
            <a:endParaRPr i="1" sz="1700">
              <a:solidFill>
                <a:srgbClr val="A05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700">
                <a:solidFill>
                  <a:srgbClr val="A05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700">
                <a:solidFill>
                  <a:srgbClr val="008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rgbClr val="1AB1CD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solidFill>
                  <a:srgbClr val="70008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1700">
              <a:solidFill>
                <a:schemeClr val="dk1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pt-BR" sz="1700">
                <a:solidFill>
                  <a:srgbClr val="70008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chemeClr val="dk1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A0101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"%c %c"</a:t>
            </a: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],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pt-BR" sz="1700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pt-BR" sz="1700">
                <a:solidFill>
                  <a:srgbClr val="A0101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' '</a:t>
            </a: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pt-BR" sz="1700">
                <a:solidFill>
                  <a:srgbClr val="A0101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'|'</a:t>
            </a: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700">
              <a:solidFill>
                <a:schemeClr val="dk1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pt-BR" sz="1700">
                <a:solidFill>
                  <a:srgbClr val="70008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pt-BR" sz="1700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chemeClr val="dk1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A0101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"\n--------\n"</a:t>
            </a: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700">
              <a:solidFill>
                <a:schemeClr val="dk1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700">
              <a:solidFill>
                <a:srgbClr val="50505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(){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49" name="Google Shape;3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5"/>
          <p:cNvSpPr txBox="1"/>
          <p:nvPr/>
        </p:nvSpPr>
        <p:spPr>
          <a:xfrm>
            <a:off x="3454300" y="148600"/>
            <a:ext cx="553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Atividade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/>
          <p:nvPr>
            <p:ph idx="1" type="body"/>
          </p:nvPr>
        </p:nvSpPr>
        <p:spPr>
          <a:xfrm>
            <a:off x="294175" y="569400"/>
            <a:ext cx="8850000" cy="43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Vamos criar a função </a:t>
            </a:r>
            <a:r>
              <a:rPr b="1" lang="pt-BR" sz="2000">
                <a:latin typeface="Roboto Mono"/>
                <a:ea typeface="Roboto Mono"/>
                <a:cs typeface="Roboto Mono"/>
                <a:sym typeface="Roboto Mono"/>
              </a:rPr>
              <a:t>inic</a:t>
            </a:r>
            <a:r>
              <a:rPr lang="pt-BR" sz="2000"/>
              <a:t>, para iniciar o jogo: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#define DIM 3</a:t>
            </a:r>
            <a:endParaRPr sz="17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505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#define ESPACO ' '</a:t>
            </a:r>
            <a:endParaRPr sz="1700">
              <a:solidFill>
                <a:srgbClr val="50505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50505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8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0000F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inic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008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[][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]) {</a:t>
            </a:r>
            <a:r>
              <a:rPr i="1" lang="pt-BR" sz="1700">
                <a:solidFill>
                  <a:srgbClr val="A05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/* Omitir uma dimensão */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700">
                <a:solidFill>
                  <a:srgbClr val="008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pt-BR" sz="1700">
                <a:solidFill>
                  <a:srgbClr val="70008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b="1" lang="pt-BR" sz="1700">
                <a:solidFill>
                  <a:srgbClr val="70008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		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ESPACO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505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1700">
              <a:solidFill>
                <a:srgbClr val="50505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mostra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]){ </a:t>
            </a:r>
            <a:r>
              <a:rPr i="1" lang="pt-BR" sz="17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 Ambas as Dimensões */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endParaRPr sz="1700">
              <a:solidFill>
                <a:srgbClr val="505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(){[...]}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56" name="Google Shape;35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6"/>
          <p:cNvSpPr txBox="1"/>
          <p:nvPr/>
        </p:nvSpPr>
        <p:spPr>
          <a:xfrm>
            <a:off x="3454300" y="148600"/>
            <a:ext cx="553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Atividade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7"/>
          <p:cNvSpPr txBox="1"/>
          <p:nvPr>
            <p:ph idx="1" type="body"/>
          </p:nvPr>
        </p:nvSpPr>
        <p:spPr>
          <a:xfrm>
            <a:off x="417550" y="724600"/>
            <a:ext cx="87264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Vamos criar o vetor </a:t>
            </a:r>
            <a:r>
              <a:rPr b="1" lang="pt-BR" sz="2000"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 sz="2000"/>
              <a:t> e jogar para função</a:t>
            </a:r>
            <a:r>
              <a:rPr b="1" lang="pt-BR" sz="2000">
                <a:latin typeface="Roboto Mono"/>
                <a:ea typeface="Roboto Mono"/>
                <a:cs typeface="Roboto Mono"/>
                <a:sym typeface="Roboto Mono"/>
              </a:rPr>
              <a:t> inic</a:t>
            </a:r>
            <a:r>
              <a:rPr lang="pt-BR" sz="2000"/>
              <a:t>: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(){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8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8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posx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posy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8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ch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A0101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'O</a:t>
            </a:r>
            <a:r>
              <a:rPr lang="pt-BR" sz="1700">
                <a:solidFill>
                  <a:srgbClr val="A0101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i="1" lang="pt-BR" sz="1700">
                <a:solidFill>
                  <a:srgbClr val="A05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/*Caractere para jogar */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8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n_jogadas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inic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63" name="Google Shape;36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7"/>
          <p:cNvSpPr txBox="1"/>
          <p:nvPr/>
        </p:nvSpPr>
        <p:spPr>
          <a:xfrm>
            <a:off x="3454300" y="148600"/>
            <a:ext cx="553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Atividade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 txBox="1"/>
          <p:nvPr>
            <p:ph idx="1" type="body"/>
          </p:nvPr>
        </p:nvSpPr>
        <p:spPr>
          <a:xfrm>
            <a:off x="417550" y="724600"/>
            <a:ext cx="87264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Criamos um laço infinito para manter o jogo. Pedimos a posição de cada jogada, tratando os dados</a:t>
            </a:r>
            <a:r>
              <a:rPr lang="pt-BR" sz="2000"/>
              <a:t>: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(){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inic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70008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r>
              <a:rPr i="1" lang="pt-BR" sz="1700">
                <a:solidFill>
                  <a:srgbClr val="A05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/*Laço infinito */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mostra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A0101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"\nIntroduza a Posição de Jogo Linha Coluna: "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scanf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pt-BR" sz="1700">
                <a:solidFill>
                  <a:srgbClr val="A0101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1700">
                <a:solidFill>
                  <a:srgbClr val="A0101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%d %d"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posx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posy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posx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posy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i="1" lang="pt-BR" sz="1700">
                <a:solidFill>
                  <a:srgbClr val="A05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/* Pois os </a:t>
            </a:r>
            <a:r>
              <a:rPr i="1" lang="pt-BR" sz="1700">
                <a:solidFill>
                  <a:srgbClr val="A05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índices</a:t>
            </a:r>
            <a:r>
              <a:rPr i="1" lang="pt-BR" sz="1700">
                <a:solidFill>
                  <a:srgbClr val="A05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do vetor começam em 0 */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70" name="Google Shape;3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8"/>
          <p:cNvSpPr txBox="1"/>
          <p:nvPr/>
        </p:nvSpPr>
        <p:spPr>
          <a:xfrm>
            <a:off x="3454300" y="148600"/>
            <a:ext cx="553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Atividade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idx="1" type="body"/>
          </p:nvPr>
        </p:nvSpPr>
        <p:spPr>
          <a:xfrm>
            <a:off x="417550" y="724600"/>
            <a:ext cx="87264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Fazemos um teste se a casa está livre, caso contrário mostra erro: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(){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pt-BR" sz="1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posx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posy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i="1" lang="pt-BR" sz="17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 Pois os índices do vetor começam em 0 */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pt-BR" sz="1700">
                <a:solidFill>
                  <a:srgbClr val="70008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posx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posy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ESPACO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){ </a:t>
            </a:r>
            <a:r>
              <a:rPr i="1" lang="pt-BR" sz="1700">
                <a:solidFill>
                  <a:srgbClr val="A05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/*Casa Livre */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posx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posy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ch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ch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A0101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'O'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A0101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'X'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pt-BR" sz="1700">
                <a:solidFill>
                  <a:srgbClr val="A0101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'O'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n_jogadas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b="1" lang="pt-BR" sz="1700">
                <a:solidFill>
                  <a:srgbClr val="70008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A0101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"Posição já ocupada\nJogue Novamente!!!\n"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77" name="Google Shape;37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9"/>
          <p:cNvSpPr txBox="1"/>
          <p:nvPr/>
        </p:nvSpPr>
        <p:spPr>
          <a:xfrm>
            <a:off x="3454300" y="148600"/>
            <a:ext cx="553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Atividade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0"/>
          <p:cNvSpPr txBox="1"/>
          <p:nvPr>
            <p:ph idx="1" type="body"/>
          </p:nvPr>
        </p:nvSpPr>
        <p:spPr>
          <a:xfrm>
            <a:off x="417600" y="555775"/>
            <a:ext cx="87264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É preciso inserir um caso de parada do </a:t>
            </a:r>
            <a:r>
              <a:rPr b="1" lang="pt-BR" sz="2000"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pt-BR" sz="2000"/>
              <a:t>: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(){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pt-BR" sz="1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[...]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posx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posy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--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17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 Pois os índices do vetor começam em 0 */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pt-BR" sz="1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posx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posy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ESPACO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){ </a:t>
            </a:r>
            <a:r>
              <a:rPr i="1" lang="pt-BR" sz="17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/*Casa Livre */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posx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][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posy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ch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ch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'O'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'X'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'O'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n_jogadas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b="1" lang="pt-BR" sz="1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"Posição já ocupada\nJogue Novamente!!!\n"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70008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n_jogadas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b="1" lang="pt-BR" sz="17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DIM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pt-BR" sz="1700">
                <a:solidFill>
                  <a:srgbClr val="70008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break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i="1" lang="pt-BR" sz="1700">
                <a:solidFill>
                  <a:srgbClr val="A05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/*Encerra o programa*/</a:t>
            </a:r>
            <a:endParaRPr i="1" sz="1700">
              <a:solidFill>
                <a:srgbClr val="A05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mostra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17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Velha</a:t>
            </a:r>
            <a:r>
              <a:rPr lang="pt-BR" sz="1700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700"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84" name="Google Shape;38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0"/>
          <p:cNvSpPr txBox="1"/>
          <p:nvPr/>
        </p:nvSpPr>
        <p:spPr>
          <a:xfrm>
            <a:off x="3454300" y="148600"/>
            <a:ext cx="553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Atividade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"/>
          <p:cNvSpPr txBox="1"/>
          <p:nvPr>
            <p:ph idx="1" type="body"/>
          </p:nvPr>
        </p:nvSpPr>
        <p:spPr>
          <a:xfrm>
            <a:off x="1498300" y="611100"/>
            <a:ext cx="7645800" cy="43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  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1) </a:t>
            </a:r>
            <a:r>
              <a:rPr lang="pt-BR" sz="2000"/>
              <a:t>Complete o programa que permite jogar o jogo da velha de forma que ele termine quando um jogador complete alguma linha, coluna ou diagonal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91" name="Google Shape;3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1"/>
          <p:cNvSpPr txBox="1"/>
          <p:nvPr/>
        </p:nvSpPr>
        <p:spPr>
          <a:xfrm>
            <a:off x="3454300" y="148600"/>
            <a:ext cx="5532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Atividade I</a:t>
            </a:r>
            <a:endParaRPr b="1" sz="2000">
              <a:solidFill>
                <a:schemeClr val="dk2"/>
              </a:solidFill>
            </a:endParaRPr>
          </a:p>
        </p:txBody>
      </p:sp>
      <p:pic>
        <p:nvPicPr>
          <p:cNvPr id="393" name="Google Shape;39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 invocação dessas funções na main: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inic1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20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i="1" lang="pt-BR" sz="2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 Iniciar o vetor v */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inic2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2000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r>
              <a:rPr i="1" lang="pt-BR" sz="2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 Iniciar o vetor x */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939550" y="148600"/>
            <a:ext cx="475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Passagem de vetores para funções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Repare que é enviado um vetor com 10 inteiros à função </a:t>
            </a:r>
            <a:r>
              <a:rPr lang="pt-BR">
                <a:latin typeface="Roboto Mono"/>
                <a:ea typeface="Roboto Mono"/>
                <a:cs typeface="Roboto Mono"/>
                <a:sym typeface="Roboto Mono"/>
              </a:rPr>
              <a:t>inic1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inic1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008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pt-BR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i="1" lang="pt-BR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 Declaração da Função */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inic1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inic1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008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pt-BR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){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939550" y="148600"/>
            <a:ext cx="475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Passagem de vetores para funções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3922975" y="3596200"/>
            <a:ext cx="3009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263725" y="2781925"/>
            <a:ext cx="3009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" name="Google Shape;94;p17"/>
          <p:cNvCxnSpPr>
            <a:stCxn id="93" idx="2"/>
            <a:endCxn id="92" idx="0"/>
          </p:cNvCxnSpPr>
          <p:nvPr/>
        </p:nvCxnSpPr>
        <p:spPr>
          <a:xfrm>
            <a:off x="3414175" y="2982625"/>
            <a:ext cx="659400" cy="61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As duas funções de carga inicial podem ser substituídas por uma única que inicie qualquer vetor de inteiros com o valor 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2000"/>
              <a:t>. 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Em C, não interessa qual a dimensão do vetor que é passado a uma função, mas sim qual seu tipo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000"/>
              <a:t>Dentro de uma função não é possível saber com quantos elementos existem em um vetor passado como argumento</a:t>
            </a:r>
            <a:endParaRPr sz="20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939550" y="148600"/>
            <a:ext cx="475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Passagem de vetores para funções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</a:t>
            </a:r>
            <a:r>
              <a:rPr lang="pt-BR"/>
              <a:t> possível escrever uma função que inicie qualquer vetor de inteiros.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inic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008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pt-BR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[], </a:t>
            </a:r>
            <a:r>
              <a:rPr lang="pt-BR">
                <a:solidFill>
                  <a:srgbClr val="00805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pt-BR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;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() { 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inic</a:t>
            </a:r>
            <a:r>
              <a:rPr lang="pt-BR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inic</a:t>
            </a:r>
            <a:r>
              <a:rPr lang="pt-BR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1AB1CD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>
                <a:solidFill>
                  <a:srgbClr val="10604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pt-BR">
                <a:solidFill>
                  <a:srgbClr val="000000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>
              <a:solidFill>
                <a:srgbClr val="000000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3939550" y="148600"/>
            <a:ext cx="475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Passagem de vetores para funções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922975" y="3596200"/>
            <a:ext cx="3009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3263725" y="2781925"/>
            <a:ext cx="300900" cy="2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Se for indicada qual a dimensão do vetor no parâmetro da função, o número de elementos do vetor é simplesmente ignorado pelo compilador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A função apenas se interessa em saber qual o tipo dos elementos do vetor 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000"/>
              <a:t>A dimensão a considerar é de responsabilidade </a:t>
            </a:r>
            <a:r>
              <a:rPr lang="pt-BR" sz="2000"/>
              <a:t>exclusiva</a:t>
            </a:r>
            <a:r>
              <a:rPr lang="pt-BR" sz="2000"/>
              <a:t> do programador</a:t>
            </a:r>
            <a:endParaRPr sz="2000"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3939550" y="148600"/>
            <a:ext cx="475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2"/>
                </a:solidFill>
              </a:rPr>
              <a:t>Passagem de vetores para funções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Constantes</a:t>
            </a:r>
            <a:endParaRPr b="1"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Em linguagem C, uma constante é um valor fixo que não pode ser alterado durante a execução do programa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Isso significa que, uma vez definida, a constante mantém sempre o mesmo valor 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O uso de constantes aumenta a legibilidade e a segurança do código, evitando modificações acidentais de valores importantes.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