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aleway"/>
      <p:regular r:id="rId6"/>
      <p:bold r:id="rId7"/>
      <p:italic r:id="rId8"/>
      <p:boldItalic r:id="rId9"/>
    </p:embeddedFont>
    <p:embeddedFont>
      <p:font typeface="Robot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c1997cb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c1997cb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title"/>
          </p:nvPr>
        </p:nvSpPr>
        <p:spPr>
          <a:xfrm>
            <a:off x="5894300" y="358086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1</a:t>
            </a:r>
            <a:endParaRPr/>
          </a:p>
        </p:txBody>
      </p:sp>
      <p:grpSp>
        <p:nvGrpSpPr>
          <p:cNvPr id="509" name="Google Shape;509;p2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10" name="Google Shape;510;p2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16" name="Google Shape;516;p2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5"/>
          <p:cNvSpPr txBox="1"/>
          <p:nvPr>
            <p:ph type="title"/>
          </p:nvPr>
        </p:nvSpPr>
        <p:spPr>
          <a:xfrm>
            <a:off x="5894300" y="1987286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2</a:t>
            </a:r>
            <a:endParaRPr/>
          </a:p>
        </p:txBody>
      </p:sp>
      <p:sp>
        <p:nvSpPr>
          <p:cNvPr id="522" name="Google Shape;522;p25"/>
          <p:cNvSpPr txBox="1"/>
          <p:nvPr>
            <p:ph idx="1" type="body"/>
          </p:nvPr>
        </p:nvSpPr>
        <p:spPr>
          <a:xfrm>
            <a:off x="602650" y="1622258"/>
            <a:ext cx="53565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Round1--Amount -&gt; Linear Regression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Round2--Conditional Amount -&gt; Linear Regression Model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Round2--Probability of Giving -&gt; Decision Tree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Variables adicionales: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Education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City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SeniorList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Referalls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MaxGift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TotalGift</a:t>
            </a:r>
            <a:endParaRPr sz="1100"/>
          </a:p>
        </p:txBody>
      </p:sp>
      <p:sp>
        <p:nvSpPr>
          <p:cNvPr id="523" name="Google Shape;523;p25"/>
          <p:cNvSpPr txBox="1"/>
          <p:nvPr>
            <p:ph type="title"/>
          </p:nvPr>
        </p:nvSpPr>
        <p:spPr>
          <a:xfrm>
            <a:off x="602650" y="54001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grpSp>
        <p:nvGrpSpPr>
          <p:cNvPr id="524" name="Google Shape;524;p25"/>
          <p:cNvGrpSpPr/>
          <p:nvPr/>
        </p:nvGrpSpPr>
        <p:grpSpPr>
          <a:xfrm>
            <a:off x="4665688" y="3077888"/>
            <a:ext cx="4478324" cy="293225"/>
            <a:chOff x="4654075" y="1328575"/>
            <a:chExt cx="4478324" cy="293225"/>
          </a:xfrm>
        </p:grpSpPr>
        <p:pic>
          <p:nvPicPr>
            <p:cNvPr id="525" name="Google Shape;525;p25"/>
            <p:cNvPicPr preferRelativeResize="0"/>
            <p:nvPr/>
          </p:nvPicPr>
          <p:blipFill rotWithShape="1">
            <a:blip r:embed="rId3">
              <a:alphaModFix/>
            </a:blip>
            <a:srcRect b="10" l="3335" r="75050" t="0"/>
            <a:stretch/>
          </p:blipFill>
          <p:spPr>
            <a:xfrm>
              <a:off x="4654075" y="1328575"/>
              <a:ext cx="1391077" cy="29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25"/>
            <p:cNvPicPr preferRelativeResize="0"/>
            <p:nvPr/>
          </p:nvPicPr>
          <p:blipFill rotWithShape="1">
            <a:blip r:embed="rId3">
              <a:alphaModFix/>
            </a:blip>
            <a:srcRect b="10" l="50692" r="0" t="0"/>
            <a:stretch/>
          </p:blipFill>
          <p:spPr>
            <a:xfrm>
              <a:off x="5959150" y="1328575"/>
              <a:ext cx="3173250" cy="293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7" name="Google Shape;5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700" y="1407850"/>
            <a:ext cx="3836121" cy="2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5"/>
          <p:cNvSpPr txBox="1"/>
          <p:nvPr>
            <p:ph idx="4294967295" type="ctrTitle"/>
          </p:nvPr>
        </p:nvSpPr>
        <p:spPr>
          <a:xfrm>
            <a:off x="539675" y="44713"/>
            <a:ext cx="4079700" cy="26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 Cortex</a:t>
            </a:r>
            <a:endParaRPr/>
          </a:p>
        </p:txBody>
      </p:sp>
      <p:sp>
        <p:nvSpPr>
          <p:cNvPr id="529" name="Google Shape;529;p25"/>
          <p:cNvSpPr txBox="1"/>
          <p:nvPr>
            <p:ph idx="4294967295" type="subTitle"/>
          </p:nvPr>
        </p:nvSpPr>
        <p:spPr>
          <a:xfrm>
            <a:off x="2291400" y="178400"/>
            <a:ext cx="51132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Carlos David Toapanta Noroña  |  A01657439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