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9" autoAdjust="0"/>
    <p:restoredTop sz="94660"/>
  </p:normalViewPr>
  <p:slideViewPr>
    <p:cSldViewPr snapToGrid="0">
      <p:cViewPr varScale="1">
        <p:scale>
          <a:sx n="72" d="100"/>
          <a:sy n="72" d="100"/>
        </p:scale>
        <p:origin x="2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192299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178632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89606-44BE-4388-8618-57A3E4EF1AA3}"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37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302738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89606-44BE-4388-8618-57A3E4EF1AA3}"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2042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234355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147007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161285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216004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568F312-9BD3-4BFC-8ACE-3C9A4836A466}" type="datetimeFigureOut">
              <a:rPr lang="es-ES" smtClean="0"/>
              <a:t>13/03/2022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4950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423106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568F312-9BD3-4BFC-8ACE-3C9A4836A466}" type="datetimeFigureOut">
              <a:rPr lang="es-ES" smtClean="0"/>
              <a:t>13/03/2022</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25435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568F312-9BD3-4BFC-8ACE-3C9A4836A466}" type="datetimeFigureOut">
              <a:rPr lang="es-ES" smtClean="0"/>
              <a:t>13/03/2022</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224811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8F312-9BD3-4BFC-8ACE-3C9A4836A466}" type="datetimeFigureOut">
              <a:rPr lang="es-ES" smtClean="0"/>
              <a:t>13/03/2022</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423293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188837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568F312-9BD3-4BFC-8ACE-3C9A4836A466}" type="datetimeFigureOut">
              <a:rPr lang="es-ES" smtClean="0"/>
              <a:t>13/03/2022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9689606-44BE-4388-8618-57A3E4EF1AA3}" type="slidenum">
              <a:rPr lang="es-ES" smtClean="0"/>
              <a:t>‹Nº›</a:t>
            </a:fld>
            <a:endParaRPr lang="es-ES"/>
          </a:p>
        </p:txBody>
      </p:sp>
    </p:spTree>
    <p:extLst>
      <p:ext uri="{BB962C8B-B14F-4D97-AF65-F5344CB8AC3E}">
        <p14:creationId xmlns:p14="http://schemas.microsoft.com/office/powerpoint/2010/main" val="35361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68F312-9BD3-4BFC-8ACE-3C9A4836A466}" type="datetimeFigureOut">
              <a:rPr lang="es-ES" smtClean="0"/>
              <a:t>13/03/2022</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9689606-44BE-4388-8618-57A3E4EF1AA3}" type="slidenum">
              <a:rPr lang="es-ES" smtClean="0"/>
              <a:t>‹Nº›</a:t>
            </a:fld>
            <a:endParaRPr lang="es-ES"/>
          </a:p>
        </p:txBody>
      </p:sp>
    </p:spTree>
    <p:extLst>
      <p:ext uri="{BB962C8B-B14F-4D97-AF65-F5344CB8AC3E}">
        <p14:creationId xmlns:p14="http://schemas.microsoft.com/office/powerpoint/2010/main" val="30807417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69" y="691265"/>
            <a:ext cx="7526216" cy="5637396"/>
          </a:xfrm>
          <a:prstGeom prst="rect">
            <a:avLst/>
          </a:prstGeom>
        </p:spPr>
      </p:pic>
      <p:sp>
        <p:nvSpPr>
          <p:cNvPr id="2" name="Título 1"/>
          <p:cNvSpPr>
            <a:spLocks noGrp="1"/>
          </p:cNvSpPr>
          <p:nvPr>
            <p:ph type="ctrTitle"/>
          </p:nvPr>
        </p:nvSpPr>
        <p:spPr>
          <a:xfrm>
            <a:off x="1416265" y="0"/>
            <a:ext cx="8915399" cy="2262781"/>
          </a:xfrm>
        </p:spPr>
        <p:txBody>
          <a:bodyPr/>
          <a:lstStyle/>
          <a:p>
            <a:pPr algn="ctr"/>
            <a:r>
              <a:rPr lang="es-ES" dirty="0" smtClean="0">
                <a:latin typeface="Arial" panose="020B0604020202020204" pitchFamily="34" charset="0"/>
                <a:cs typeface="Arial" panose="020B0604020202020204" pitchFamily="34" charset="0"/>
              </a:rPr>
              <a:t>Plan de Marketing de la vacuna para COVID- 19</a:t>
            </a:r>
            <a:endParaRPr lang="es-ES"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504125" y="5482794"/>
            <a:ext cx="8915399" cy="1126283"/>
          </a:xfrm>
        </p:spPr>
        <p:txBody>
          <a:bodyPr/>
          <a:lstStyle/>
          <a:p>
            <a:pPr algn="ctr"/>
            <a:r>
              <a:rPr lang="es-ES" dirty="0" smtClean="0">
                <a:latin typeface="Arial" panose="020B0604020202020204" pitchFamily="34" charset="0"/>
                <a:cs typeface="Arial" panose="020B0604020202020204" pitchFamily="34" charset="0"/>
              </a:rPr>
              <a:t>Trejo Bringas Carlos Gerardo </a:t>
            </a:r>
          </a:p>
          <a:p>
            <a:pPr algn="ctr"/>
            <a:r>
              <a:rPr lang="es-ES" dirty="0" smtClean="0">
                <a:latin typeface="Arial" panose="020B0604020202020204" pitchFamily="34" charset="0"/>
                <a:cs typeface="Arial" panose="020B0604020202020204" pitchFamily="34" charset="0"/>
              </a:rPr>
              <a:t>Misión CSS LaunchX</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558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
            <a:ext cx="12190194" cy="6859016"/>
          </a:xfrm>
          <a:prstGeom prst="rect">
            <a:avLst/>
          </a:prstGeom>
        </p:spPr>
      </p:pic>
      <p:sp>
        <p:nvSpPr>
          <p:cNvPr id="2" name="Título 1"/>
          <p:cNvSpPr>
            <a:spLocks noGrp="1"/>
          </p:cNvSpPr>
          <p:nvPr>
            <p:ph type="ctrTitle"/>
          </p:nvPr>
        </p:nvSpPr>
        <p:spPr>
          <a:xfrm>
            <a:off x="3529245" y="457200"/>
            <a:ext cx="5131703" cy="637181"/>
          </a:xfrm>
        </p:spPr>
        <p:txBody>
          <a:bodyPr>
            <a:normAutofit fontScale="90000"/>
          </a:bodyPr>
          <a:lstStyle/>
          <a:p>
            <a:pPr algn="ctr"/>
            <a:r>
              <a:rPr lang="es-ES" sz="3600" dirty="0" smtClean="0">
                <a:latin typeface="Arial" panose="020B0604020202020204" pitchFamily="34" charset="0"/>
                <a:cs typeface="Arial" panose="020B0604020202020204" pitchFamily="34" charset="0"/>
              </a:rPr>
              <a:t>¿Qué es el COVID-19?</a:t>
            </a:r>
            <a:endParaRPr lang="es-ES" sz="36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2287420" y="1552597"/>
            <a:ext cx="7615354" cy="4481429"/>
          </a:xfrm>
        </p:spPr>
        <p:txBody>
          <a:bodyPr>
            <a:noAutofit/>
          </a:bodyPr>
          <a:lstStyle/>
          <a:p>
            <a:pPr algn="just"/>
            <a:r>
              <a:rPr lang="es-ES" sz="1700" dirty="0">
                <a:solidFill>
                  <a:schemeClr val="tx1"/>
                </a:solidFill>
                <a:latin typeface="Arial" panose="020B0604020202020204" pitchFamily="34" charset="0"/>
                <a:cs typeface="Arial" panose="020B0604020202020204" pitchFamily="34" charset="0"/>
              </a:rPr>
              <a:t>Los coronavirus son una gran familia de virus, </a:t>
            </a:r>
            <a:r>
              <a:rPr lang="es-ES" sz="1700" b="1" dirty="0">
                <a:solidFill>
                  <a:schemeClr val="tx1"/>
                </a:solidFill>
                <a:latin typeface="Arial" panose="020B0604020202020204" pitchFamily="34" charset="0"/>
                <a:cs typeface="Arial" panose="020B0604020202020204" pitchFamily="34" charset="0"/>
              </a:rPr>
              <a:t>la mayoría de ellos inofensivos para los humanos</a:t>
            </a:r>
            <a:r>
              <a:rPr lang="es-ES" sz="1700" dirty="0">
                <a:solidFill>
                  <a:schemeClr val="tx1"/>
                </a:solidFill>
                <a:latin typeface="Arial" panose="020B0604020202020204" pitchFamily="34" charset="0"/>
                <a:cs typeface="Arial" panose="020B0604020202020204" pitchFamily="34" charset="0"/>
              </a:rPr>
              <a:t>. Se conocen cuatro tipos que causan resfriados y otros dos que causan severas infecciones en los pulmones: el </a:t>
            </a:r>
            <a:r>
              <a:rPr lang="es-ES" sz="1700" b="1" dirty="0">
                <a:solidFill>
                  <a:schemeClr val="tx1"/>
                </a:solidFill>
                <a:latin typeface="Arial" panose="020B0604020202020204" pitchFamily="34" charset="0"/>
                <a:cs typeface="Arial" panose="020B0604020202020204" pitchFamily="34" charset="0"/>
              </a:rPr>
              <a:t>Síndrome Respiratorio Agudo Grave (SARS) y el Síndrome Respiratorio por Coronavirus de Medio Oriente (MERS)</a:t>
            </a:r>
            <a:r>
              <a:rPr lang="es-ES" sz="1700" dirty="0">
                <a:solidFill>
                  <a:schemeClr val="tx1"/>
                </a:solidFill>
                <a:latin typeface="Arial" panose="020B0604020202020204" pitchFamily="34" charset="0"/>
                <a:cs typeface="Arial" panose="020B0604020202020204" pitchFamily="34" charset="0"/>
              </a:rPr>
              <a:t>. El nuevo coronavirus se conoce como </a:t>
            </a:r>
            <a:r>
              <a:rPr lang="es-ES" sz="1700" b="1" dirty="0">
                <a:solidFill>
                  <a:schemeClr val="tx1"/>
                </a:solidFill>
                <a:latin typeface="Arial" panose="020B0604020202020204" pitchFamily="34" charset="0"/>
                <a:cs typeface="Arial" panose="020B0604020202020204" pitchFamily="34" charset="0"/>
              </a:rPr>
              <a:t>SARS-CoV-2</a:t>
            </a:r>
            <a:r>
              <a:rPr lang="es-ES" sz="1700" dirty="0">
                <a:solidFill>
                  <a:schemeClr val="tx1"/>
                </a:solidFill>
                <a:latin typeface="Arial" panose="020B0604020202020204" pitchFamily="34" charset="0"/>
                <a:cs typeface="Arial" panose="020B0604020202020204" pitchFamily="34" charset="0"/>
              </a:rPr>
              <a:t> por sus similitudes con el virus que causa el SARS y fue identificado a principios de enero de 2020 por científicas y científicos chinos</a:t>
            </a:r>
            <a:r>
              <a:rPr lang="es-ES" sz="1700" dirty="0" smtClean="0">
                <a:solidFill>
                  <a:schemeClr val="tx1"/>
                </a:solidFill>
                <a:latin typeface="Arial" panose="020B0604020202020204" pitchFamily="34" charset="0"/>
                <a:cs typeface="Arial" panose="020B0604020202020204" pitchFamily="34" charset="0"/>
              </a:rPr>
              <a:t>.</a:t>
            </a:r>
          </a:p>
          <a:p>
            <a:r>
              <a:rPr lang="es-ES" sz="1700" b="1" dirty="0" smtClean="0">
                <a:solidFill>
                  <a:schemeClr val="tx1"/>
                </a:solidFill>
                <a:latin typeface="Arial" panose="020B0604020202020204" pitchFamily="34" charset="0"/>
                <a:cs typeface="Arial" panose="020B0604020202020204" pitchFamily="34" charset="0"/>
              </a:rPr>
              <a:t>Este </a:t>
            </a:r>
            <a:r>
              <a:rPr lang="es-ES" sz="1700" b="1" dirty="0">
                <a:solidFill>
                  <a:schemeClr val="tx1"/>
                </a:solidFill>
                <a:latin typeface="Arial" panose="020B0604020202020204" pitchFamily="34" charset="0"/>
                <a:cs typeface="Arial" panose="020B0604020202020204" pitchFamily="34" charset="0"/>
              </a:rPr>
              <a:t>virus causa la enfermedad llamada COVID-19.</a:t>
            </a:r>
            <a:r>
              <a:rPr lang="es-ES" sz="1700" dirty="0">
                <a:solidFill>
                  <a:schemeClr val="tx1"/>
                </a:solidFill>
                <a:latin typeface="Arial" panose="020B0604020202020204" pitchFamily="34" charset="0"/>
                <a:cs typeface="Arial" panose="020B0604020202020204" pitchFamily="34" charset="0"/>
              </a:rPr>
              <a:t> A diferencia de la influenza, no hay una inmunidad previa conocida, no hay tratamiento específico y se asume que todas las personas son susceptibles al virus. </a:t>
            </a:r>
            <a:endParaRPr lang="es-ES" sz="1700" dirty="0" smtClean="0">
              <a:solidFill>
                <a:schemeClr val="tx1"/>
              </a:solidFill>
              <a:latin typeface="Arial" panose="020B0604020202020204" pitchFamily="34" charset="0"/>
              <a:cs typeface="Arial" panose="020B0604020202020204" pitchFamily="34" charset="0"/>
            </a:endParaRPr>
          </a:p>
          <a:p>
            <a:r>
              <a:rPr lang="es-ES" sz="1700" dirty="0" smtClean="0">
                <a:solidFill>
                  <a:schemeClr val="tx1"/>
                </a:solidFill>
                <a:latin typeface="Arial" panose="020B0604020202020204" pitchFamily="34" charset="0"/>
                <a:cs typeface="Arial" panose="020B0604020202020204" pitchFamily="34" charset="0"/>
              </a:rPr>
              <a:t>A partir del año 2021 </a:t>
            </a:r>
            <a:r>
              <a:rPr lang="es-ES" sz="1700" b="1" dirty="0" smtClean="0">
                <a:solidFill>
                  <a:schemeClr val="tx1"/>
                </a:solidFill>
                <a:latin typeface="Arial" panose="020B0604020202020204" pitchFamily="34" charset="0"/>
                <a:cs typeface="Arial" panose="020B0604020202020204" pitchFamily="34" charset="0"/>
              </a:rPr>
              <a:t>ya </a:t>
            </a:r>
            <a:r>
              <a:rPr lang="es-ES" sz="1700" b="1" dirty="0">
                <a:solidFill>
                  <a:schemeClr val="tx1"/>
                </a:solidFill>
                <a:latin typeface="Arial" panose="020B0604020202020204" pitchFamily="34" charset="0"/>
                <a:cs typeface="Arial" panose="020B0604020202020204" pitchFamily="34" charset="0"/>
              </a:rPr>
              <a:t>se cuenta con </a:t>
            </a:r>
            <a:r>
              <a:rPr lang="es-ES" sz="1700" b="1" dirty="0" smtClean="0">
                <a:solidFill>
                  <a:schemeClr val="tx1"/>
                </a:solidFill>
                <a:latin typeface="Arial" panose="020B0604020202020204" pitchFamily="34" charset="0"/>
                <a:cs typeface="Arial" panose="020B0604020202020204" pitchFamily="34" charset="0"/>
              </a:rPr>
              <a:t>vacunas </a:t>
            </a:r>
            <a:r>
              <a:rPr lang="es-ES" sz="1700" dirty="0" smtClean="0">
                <a:solidFill>
                  <a:schemeClr val="tx1"/>
                </a:solidFill>
                <a:latin typeface="Arial" panose="020B0604020202020204" pitchFamily="34" charset="0"/>
                <a:cs typeface="Arial" panose="020B0604020202020204" pitchFamily="34" charset="0"/>
              </a:rPr>
              <a:t>y en inicios del año 2022 nuestro objetivo es llegar a la mayoría de los puntos en donde aun se necesite protegerse de esta enfermedad. </a:t>
            </a:r>
            <a:endParaRPr lang="es-E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56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3186906" y="901700"/>
            <a:ext cx="5818187" cy="878481"/>
          </a:xfrm>
        </p:spPr>
        <p:txBody>
          <a:bodyPr>
            <a:normAutofit fontScale="90000"/>
          </a:bodyPr>
          <a:lstStyle/>
          <a:p>
            <a:r>
              <a:rPr lang="es-ES" dirty="0" smtClean="0">
                <a:latin typeface="Arial" panose="020B0604020202020204" pitchFamily="34" charset="0"/>
                <a:cs typeface="Arial" panose="020B0604020202020204" pitchFamily="34" charset="0"/>
              </a:rPr>
              <a:t>Análisis de mercado</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2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
            <a:ext cx="12190194" cy="6859016"/>
          </a:xfrm>
          <a:prstGeom prst="rect">
            <a:avLst/>
          </a:prstGeom>
        </p:spPr>
      </p:pic>
      <p:sp>
        <p:nvSpPr>
          <p:cNvPr id="3" name="Subtítulo 2"/>
          <p:cNvSpPr>
            <a:spLocks noGrp="1"/>
          </p:cNvSpPr>
          <p:nvPr>
            <p:ph type="subTitle" idx="1"/>
          </p:nvPr>
        </p:nvSpPr>
        <p:spPr>
          <a:xfrm>
            <a:off x="2141047" y="705251"/>
            <a:ext cx="7908099" cy="3074269"/>
          </a:xfrm>
        </p:spPr>
        <p:txBody>
          <a:bodyPr>
            <a:noAutofit/>
          </a:bodyPr>
          <a:lstStyle/>
          <a:p>
            <a:pPr algn="just"/>
            <a:r>
              <a:rPr lang="es-ES" sz="1700" dirty="0" smtClean="0">
                <a:solidFill>
                  <a:schemeClr val="tx1"/>
                </a:solidFill>
                <a:latin typeface="Arial" panose="020B0604020202020204" pitchFamily="34" charset="0"/>
                <a:cs typeface="Arial" panose="020B0604020202020204" pitchFamily="34" charset="0"/>
              </a:rPr>
              <a:t>El 20 de abril de 2021, el banco mundial de Washington DC anunció </a:t>
            </a:r>
            <a:r>
              <a:rPr lang="es-ES" sz="1700" dirty="0">
                <a:solidFill>
                  <a:schemeClr val="tx1"/>
                </a:solidFill>
                <a:latin typeface="Arial" panose="020B0604020202020204" pitchFamily="34" charset="0"/>
                <a:cs typeface="Arial" panose="020B0604020202020204" pitchFamily="34" charset="0"/>
              </a:rPr>
              <a:t>el financiamiento que ha aprobado para la compra y distribución de vacunas contra la COVID-19 en 17 países alcanzó un total de USD 2000 millones. Dichos fondos integran el paquete de USD 12 000 millones que se otorgará a los países en desarrollo a lo largo de 24 meses para la adquisición y aplicación de vacunas y el fortalecimiento de sus sistemas de vacunación. </a:t>
            </a:r>
            <a:endParaRPr lang="es-ES" sz="1700" dirty="0" smtClean="0">
              <a:solidFill>
                <a:schemeClr val="tx1"/>
              </a:solidFill>
              <a:latin typeface="Arial" panose="020B0604020202020204" pitchFamily="34" charset="0"/>
              <a:cs typeface="Arial" panose="020B0604020202020204" pitchFamily="34" charset="0"/>
            </a:endParaRPr>
          </a:p>
          <a:p>
            <a:pPr algn="just"/>
            <a:endParaRPr lang="es-ES" sz="1700" dirty="0">
              <a:solidFill>
                <a:schemeClr val="tx1"/>
              </a:solidFill>
              <a:latin typeface="Arial" panose="020B0604020202020204" pitchFamily="34" charset="0"/>
              <a:cs typeface="Arial" panose="020B0604020202020204" pitchFamily="34" charset="0"/>
            </a:endParaRPr>
          </a:p>
          <a:p>
            <a:pPr algn="just"/>
            <a:r>
              <a:rPr lang="es-ES" sz="1700" dirty="0">
                <a:solidFill>
                  <a:schemeClr val="tx1"/>
                </a:solidFill>
                <a:latin typeface="Arial" panose="020B0604020202020204" pitchFamily="34" charset="0"/>
                <a:cs typeface="Arial" panose="020B0604020202020204" pitchFamily="34" charset="0"/>
              </a:rPr>
              <a:t>Mediante el financiamiento de USD 2 000 millones se están respaldando los esfuerzos de vacunación contra la COVID-19 en Afganistán, Bangladesh, Cabo Verde, Cote </a:t>
            </a:r>
            <a:r>
              <a:rPr lang="es-ES" sz="1700" dirty="0" err="1">
                <a:solidFill>
                  <a:schemeClr val="tx1"/>
                </a:solidFill>
                <a:latin typeface="Arial" panose="020B0604020202020204" pitchFamily="34" charset="0"/>
                <a:cs typeface="Arial" panose="020B0604020202020204" pitchFamily="34" charset="0"/>
              </a:rPr>
              <a:t>d’Ivoire</a:t>
            </a:r>
            <a:r>
              <a:rPr lang="es-ES" sz="1700" dirty="0">
                <a:solidFill>
                  <a:schemeClr val="tx1"/>
                </a:solidFill>
                <a:latin typeface="Arial" panose="020B0604020202020204" pitchFamily="34" charset="0"/>
                <a:cs typeface="Arial" panose="020B0604020202020204" pitchFamily="34" charset="0"/>
              </a:rPr>
              <a:t>, Ecuador, </a:t>
            </a:r>
            <a:r>
              <a:rPr lang="es-ES" sz="1700" dirty="0" err="1">
                <a:solidFill>
                  <a:schemeClr val="tx1"/>
                </a:solidFill>
                <a:latin typeface="Arial" panose="020B0604020202020204" pitchFamily="34" charset="0"/>
                <a:cs typeface="Arial" panose="020B0604020202020204" pitchFamily="34" charset="0"/>
              </a:rPr>
              <a:t>Eswatini</a:t>
            </a:r>
            <a:r>
              <a:rPr lang="es-ES" sz="1700" dirty="0">
                <a:solidFill>
                  <a:schemeClr val="tx1"/>
                </a:solidFill>
                <a:latin typeface="Arial" panose="020B0604020202020204" pitchFamily="34" charset="0"/>
                <a:cs typeface="Arial" panose="020B0604020202020204" pitchFamily="34" charset="0"/>
              </a:rPr>
              <a:t>, Etiopía, Filipinas, Gambia, Honduras, el Líbano, Mongolia, Nepal, </a:t>
            </a:r>
            <a:r>
              <a:rPr lang="es-ES" sz="1700" dirty="0" err="1">
                <a:solidFill>
                  <a:schemeClr val="tx1"/>
                </a:solidFill>
                <a:latin typeface="Arial" panose="020B0604020202020204" pitchFamily="34" charset="0"/>
                <a:cs typeface="Arial" panose="020B0604020202020204" pitchFamily="34" charset="0"/>
              </a:rPr>
              <a:t>Rwanda</a:t>
            </a:r>
            <a:r>
              <a:rPr lang="es-ES" sz="1700" dirty="0">
                <a:solidFill>
                  <a:schemeClr val="tx1"/>
                </a:solidFill>
                <a:latin typeface="Arial" panose="020B0604020202020204" pitchFamily="34" charset="0"/>
                <a:cs typeface="Arial" panose="020B0604020202020204" pitchFamily="34" charset="0"/>
              </a:rPr>
              <a:t>, El Salvador, Tayikistán y Túnez</a:t>
            </a:r>
            <a:r>
              <a:rPr lang="es-ES" sz="1700" dirty="0" smtClean="0">
                <a:solidFill>
                  <a:schemeClr val="tx1"/>
                </a:solidFill>
                <a:latin typeface="Arial" panose="020B0604020202020204" pitchFamily="34" charset="0"/>
                <a:cs typeface="Arial" panose="020B0604020202020204" pitchFamily="34" charset="0"/>
              </a:rPr>
              <a:t>. Actualmente además de México están uniéndose mas piases en Latinoamérica.</a:t>
            </a:r>
            <a:endParaRPr lang="es-ES" sz="1700" dirty="0">
              <a:solidFill>
                <a:schemeClr val="tx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2392" y="4485787"/>
            <a:ext cx="3645408" cy="2050542"/>
          </a:xfrm>
          <a:prstGeom prst="rect">
            <a:avLst/>
          </a:prstGeom>
        </p:spPr>
      </p:pic>
    </p:spTree>
    <p:extLst>
      <p:ext uri="{BB962C8B-B14F-4D97-AF65-F5344CB8AC3E}">
        <p14:creationId xmlns:p14="http://schemas.microsoft.com/office/powerpoint/2010/main" val="200024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
            <a:ext cx="12190194" cy="6859016"/>
          </a:xfrm>
          <a:prstGeom prst="rect">
            <a:avLst/>
          </a:prstGeom>
        </p:spPr>
      </p:pic>
      <p:sp>
        <p:nvSpPr>
          <p:cNvPr id="2" name="Título 1"/>
          <p:cNvSpPr>
            <a:spLocks noGrp="1"/>
          </p:cNvSpPr>
          <p:nvPr>
            <p:ph type="ctrTitle"/>
          </p:nvPr>
        </p:nvSpPr>
        <p:spPr>
          <a:xfrm>
            <a:off x="3634566" y="194564"/>
            <a:ext cx="4921059" cy="705685"/>
          </a:xfrm>
        </p:spPr>
        <p:txBody>
          <a:bodyPr>
            <a:normAutofit fontScale="90000"/>
          </a:bodyPr>
          <a:lstStyle/>
          <a:p>
            <a:r>
              <a:rPr lang="es-ES" dirty="0" smtClean="0">
                <a:latin typeface="Arial" panose="020B0604020202020204" pitchFamily="34" charset="0"/>
                <a:cs typeface="Arial" panose="020B0604020202020204" pitchFamily="34" charset="0"/>
              </a:rPr>
              <a:t>Micro entorno</a:t>
            </a:r>
            <a:endParaRPr lang="es-ES"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2561250" y="1095829"/>
            <a:ext cx="7067692" cy="1126283"/>
          </a:xfrm>
        </p:spPr>
        <p:txBody>
          <a:bodyPr>
            <a:normAutofit lnSpcReduction="10000"/>
          </a:bodyPr>
          <a:lstStyle/>
          <a:p>
            <a:pPr algn="just"/>
            <a:r>
              <a:rPr lang="es-ES" sz="1700" dirty="0" smtClean="0">
                <a:latin typeface="Arial" panose="020B0604020202020204" pitchFamily="34" charset="0"/>
                <a:cs typeface="Arial" panose="020B0604020202020204" pitchFamily="34" charset="0"/>
              </a:rPr>
              <a:t>Por medio de nuestra pagina web y el enlace en nuestras redes sociales como Facebook, twitter, e Instagram, las personas pueden registrarse de manera gratuitita para la vacuna que en este momento este por stock .</a:t>
            </a:r>
            <a:endParaRPr lang="es-ES" sz="1700" dirty="0">
              <a:latin typeface="Arial" panose="020B0604020202020204" pitchFamily="34" charset="0"/>
              <a:cs typeface="Arial" panose="020B0604020202020204" pitchFamily="34" charset="0"/>
            </a:endParaRPr>
          </a:p>
        </p:txBody>
      </p:sp>
      <p:sp>
        <p:nvSpPr>
          <p:cNvPr id="6" name="Título 1"/>
          <p:cNvSpPr txBox="1">
            <a:spLocks/>
          </p:cNvSpPr>
          <p:nvPr/>
        </p:nvSpPr>
        <p:spPr>
          <a:xfrm>
            <a:off x="836503" y="2344928"/>
            <a:ext cx="1053258" cy="404561"/>
          </a:xfrm>
          <a:prstGeom prst="rect">
            <a:avLst/>
          </a:prstGeom>
        </p:spPr>
        <p:txBody>
          <a:bodyPr vert="horz" lIns="91440" tIns="45720" rIns="91440" bIns="45720" rtlCol="0" anchor="b">
            <a:normAutofit fontScale="900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100" dirty="0" smtClean="0">
                <a:latin typeface="Arial" panose="020B0604020202020204" pitchFamily="34" charset="0"/>
                <a:cs typeface="Arial" panose="020B0604020202020204" pitchFamily="34" charset="0"/>
              </a:rPr>
              <a:t>Cultural</a:t>
            </a:r>
            <a:endParaRPr lang="es-ES"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231" y="2972971"/>
            <a:ext cx="3852672" cy="2167128"/>
          </a:xfrm>
          <a:prstGeom prst="rect">
            <a:avLst/>
          </a:prstGeom>
        </p:spPr>
      </p:pic>
      <p:sp>
        <p:nvSpPr>
          <p:cNvPr id="8" name="Subtítulo 2"/>
          <p:cNvSpPr txBox="1">
            <a:spLocks/>
          </p:cNvSpPr>
          <p:nvPr/>
        </p:nvSpPr>
        <p:spPr>
          <a:xfrm>
            <a:off x="685936" y="2749489"/>
            <a:ext cx="5519792" cy="96907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Población como una cultura con poder adquisitivo sobre la responsabilidad de la aplicación de este producto, siendo una gran oportunidad.</a:t>
            </a:r>
            <a:endParaRPr lang="es-ES" sz="1700" dirty="0">
              <a:latin typeface="Arial" panose="020B0604020202020204" pitchFamily="34" charset="0"/>
              <a:cs typeface="Arial" panose="020B0604020202020204" pitchFamily="34" charset="0"/>
            </a:endParaRPr>
          </a:p>
        </p:txBody>
      </p:sp>
      <p:sp>
        <p:nvSpPr>
          <p:cNvPr id="9" name="Título 1"/>
          <p:cNvSpPr txBox="1">
            <a:spLocks/>
          </p:cNvSpPr>
          <p:nvPr/>
        </p:nvSpPr>
        <p:spPr>
          <a:xfrm>
            <a:off x="836503" y="3712367"/>
            <a:ext cx="1053258" cy="40456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100" dirty="0" smtClean="0">
                <a:latin typeface="Arial" panose="020B0604020202020204" pitchFamily="34" charset="0"/>
                <a:cs typeface="Arial" panose="020B0604020202020204" pitchFamily="34" charset="0"/>
              </a:rPr>
              <a:t>Político</a:t>
            </a:r>
            <a:endParaRPr lang="es-ES" dirty="0">
              <a:latin typeface="Arial" panose="020B0604020202020204" pitchFamily="34" charset="0"/>
              <a:cs typeface="Arial" panose="020B0604020202020204" pitchFamily="34" charset="0"/>
            </a:endParaRPr>
          </a:p>
        </p:txBody>
      </p:sp>
      <p:sp>
        <p:nvSpPr>
          <p:cNvPr id="10" name="Subtítulo 2"/>
          <p:cNvSpPr txBox="1">
            <a:spLocks/>
          </p:cNvSpPr>
          <p:nvPr/>
        </p:nvSpPr>
        <p:spPr>
          <a:xfrm>
            <a:off x="685936" y="4056535"/>
            <a:ext cx="5519792" cy="96907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Con el respaldo del gobierno de la CDMX promueve la realización de este tipo de medio en todo el país con sede en su capital para tales fines sin fines de lucro.</a:t>
            </a:r>
            <a:endParaRPr lang="es-ES" sz="1700" dirty="0">
              <a:latin typeface="Arial" panose="020B0604020202020204" pitchFamily="34" charset="0"/>
              <a:cs typeface="Arial" panose="020B0604020202020204" pitchFamily="34" charset="0"/>
            </a:endParaRPr>
          </a:p>
        </p:txBody>
      </p:sp>
      <p:sp>
        <p:nvSpPr>
          <p:cNvPr id="11" name="Título 1"/>
          <p:cNvSpPr txBox="1">
            <a:spLocks/>
          </p:cNvSpPr>
          <p:nvPr/>
        </p:nvSpPr>
        <p:spPr>
          <a:xfrm>
            <a:off x="799928" y="5025606"/>
            <a:ext cx="1761322" cy="40456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100" dirty="0" smtClean="0">
                <a:latin typeface="Arial" panose="020B0604020202020204" pitchFamily="34" charset="0"/>
                <a:cs typeface="Arial" panose="020B0604020202020204" pitchFamily="34" charset="0"/>
              </a:rPr>
              <a:t>Tecnológico</a:t>
            </a:r>
            <a:endParaRPr lang="es-ES" dirty="0">
              <a:latin typeface="Arial" panose="020B0604020202020204" pitchFamily="34" charset="0"/>
              <a:cs typeface="Arial" panose="020B0604020202020204" pitchFamily="34" charset="0"/>
            </a:endParaRPr>
          </a:p>
        </p:txBody>
      </p:sp>
      <p:sp>
        <p:nvSpPr>
          <p:cNvPr id="12" name="Subtítulo 2"/>
          <p:cNvSpPr txBox="1">
            <a:spLocks/>
          </p:cNvSpPr>
          <p:nvPr/>
        </p:nvSpPr>
        <p:spPr>
          <a:xfrm>
            <a:off x="649361" y="5369774"/>
            <a:ext cx="5519792" cy="62490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El producto como el medio cuenta con la tecnología de primera adecuada para su producción.</a:t>
            </a:r>
            <a:endParaRPr lang="es-E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56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869885" y="0"/>
            <a:ext cx="8915399" cy="1791281"/>
          </a:xfrm>
        </p:spPr>
        <p:txBody>
          <a:bodyPr>
            <a:normAutofit/>
          </a:bodyPr>
          <a:lstStyle/>
          <a:p>
            <a:pPr algn="ctr"/>
            <a:r>
              <a:rPr lang="es-ES" dirty="0" smtClean="0">
                <a:solidFill>
                  <a:schemeClr val="bg1"/>
                </a:solidFill>
                <a:latin typeface="Arial" panose="020B0604020202020204" pitchFamily="34" charset="0"/>
                <a:cs typeface="Arial" panose="020B0604020202020204" pitchFamily="34" charset="0"/>
              </a:rPr>
              <a:t>Modelo de Plan de Marketing</a:t>
            </a:r>
            <a:endParaRPr lang="es-E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72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6"/>
            <a:ext cx="12190194" cy="6859016"/>
          </a:xfrm>
          <a:prstGeom prst="rect">
            <a:avLst/>
          </a:prstGeom>
        </p:spPr>
      </p:pic>
      <p:sp>
        <p:nvSpPr>
          <p:cNvPr id="2" name="Título 1"/>
          <p:cNvSpPr>
            <a:spLocks noGrp="1"/>
          </p:cNvSpPr>
          <p:nvPr>
            <p:ph type="ctrTitle"/>
          </p:nvPr>
        </p:nvSpPr>
        <p:spPr>
          <a:xfrm>
            <a:off x="233577" y="638687"/>
            <a:ext cx="2482659" cy="473605"/>
          </a:xfrm>
        </p:spPr>
        <p:txBody>
          <a:bodyPr>
            <a:normAutofit/>
          </a:bodyPr>
          <a:lstStyle/>
          <a:p>
            <a:r>
              <a:rPr lang="es-ES" sz="2400" dirty="0" smtClean="0">
                <a:latin typeface="Arial" panose="020B0604020202020204" pitchFamily="34" charset="0"/>
                <a:cs typeface="Arial" panose="020B0604020202020204" pitchFamily="34" charset="0"/>
              </a:rPr>
              <a:t>Público objetivo.</a:t>
            </a:r>
            <a:endParaRPr lang="es-ES" sz="24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233577" y="1198447"/>
            <a:ext cx="3282822" cy="488696"/>
          </a:xfrm>
        </p:spPr>
        <p:txBody>
          <a:bodyPr>
            <a:normAutofit/>
          </a:bodyPr>
          <a:lstStyle/>
          <a:p>
            <a:r>
              <a:rPr lang="es-ES" sz="1700" dirty="0" smtClean="0">
                <a:latin typeface="Arial" panose="020B0604020202020204" pitchFamily="34" charset="0"/>
                <a:cs typeface="Arial" panose="020B0604020202020204" pitchFamily="34" charset="0"/>
              </a:rPr>
              <a:t>Público de 18 años en adelante.</a:t>
            </a:r>
            <a:endParaRPr lang="es-ES" sz="1700" dirty="0">
              <a:latin typeface="Arial" panose="020B0604020202020204" pitchFamily="34" charset="0"/>
              <a:cs typeface="Arial" panose="020B0604020202020204" pitchFamily="34" charset="0"/>
            </a:endParaRPr>
          </a:p>
        </p:txBody>
      </p:sp>
      <p:sp>
        <p:nvSpPr>
          <p:cNvPr id="5" name="Título 1"/>
          <p:cNvSpPr txBox="1">
            <a:spLocks/>
          </p:cNvSpPr>
          <p:nvPr/>
        </p:nvSpPr>
        <p:spPr>
          <a:xfrm>
            <a:off x="233577" y="1707923"/>
            <a:ext cx="2332093" cy="40456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latin typeface="Arial" panose="020B0604020202020204" pitchFamily="34" charset="0"/>
                <a:cs typeface="Arial" panose="020B0604020202020204" pitchFamily="34" charset="0"/>
              </a:rPr>
              <a:t>Características</a:t>
            </a:r>
            <a:endParaRPr lang="es-ES" sz="2400" dirty="0">
              <a:latin typeface="Arial" panose="020B0604020202020204" pitchFamily="34" charset="0"/>
              <a:cs typeface="Arial" panose="020B0604020202020204" pitchFamily="34" charset="0"/>
            </a:endParaRPr>
          </a:p>
        </p:txBody>
      </p:sp>
      <p:sp>
        <p:nvSpPr>
          <p:cNvPr id="6" name="Subtítulo 2"/>
          <p:cNvSpPr txBox="1">
            <a:spLocks/>
          </p:cNvSpPr>
          <p:nvPr/>
        </p:nvSpPr>
        <p:spPr>
          <a:xfrm>
            <a:off x="257120" y="2083798"/>
            <a:ext cx="4770246" cy="35164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Involucrada en eventos de vacunación del país.</a:t>
            </a:r>
            <a:endParaRPr lang="es-ES" sz="1700" dirty="0">
              <a:latin typeface="Arial" panose="020B0604020202020204" pitchFamily="34" charset="0"/>
              <a:cs typeface="Arial" panose="020B0604020202020204" pitchFamily="34" charset="0"/>
            </a:endParaRPr>
          </a:p>
        </p:txBody>
      </p:sp>
      <p:sp>
        <p:nvSpPr>
          <p:cNvPr id="7" name="Título 1"/>
          <p:cNvSpPr txBox="1">
            <a:spLocks/>
          </p:cNvSpPr>
          <p:nvPr/>
        </p:nvSpPr>
        <p:spPr>
          <a:xfrm>
            <a:off x="257120" y="2638339"/>
            <a:ext cx="2510464" cy="40456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latin typeface="Arial" panose="020B0604020202020204" pitchFamily="34" charset="0"/>
                <a:cs typeface="Arial" panose="020B0604020202020204" pitchFamily="34" charset="0"/>
              </a:rPr>
              <a:t>Posicionamiento</a:t>
            </a:r>
            <a:endParaRPr lang="es-ES" sz="2400" dirty="0">
              <a:latin typeface="Arial" panose="020B0604020202020204" pitchFamily="34" charset="0"/>
              <a:cs typeface="Arial" panose="020B0604020202020204" pitchFamily="34" charset="0"/>
            </a:endParaRPr>
          </a:p>
        </p:txBody>
      </p:sp>
      <p:sp>
        <p:nvSpPr>
          <p:cNvPr id="8" name="Subtítulo 2"/>
          <p:cNvSpPr txBox="1">
            <a:spLocks/>
          </p:cNvSpPr>
          <p:nvPr/>
        </p:nvSpPr>
        <p:spPr>
          <a:xfrm>
            <a:off x="257120" y="3089380"/>
            <a:ext cx="6647814" cy="106907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Nos queremos posicionar como una de las plataformas que lideren la distribución de vacunas COVID-19 en el país y posteriormente en Latinoamérica.</a:t>
            </a:r>
            <a:endParaRPr lang="es-ES" sz="1700" dirty="0">
              <a:latin typeface="Arial" panose="020B0604020202020204" pitchFamily="34" charset="0"/>
              <a:cs typeface="Arial" panose="020B0604020202020204" pitchFamily="34" charset="0"/>
            </a:endParaRPr>
          </a:p>
        </p:txBody>
      </p:sp>
      <p:sp>
        <p:nvSpPr>
          <p:cNvPr id="9" name="Título 1"/>
          <p:cNvSpPr txBox="1">
            <a:spLocks/>
          </p:cNvSpPr>
          <p:nvPr/>
        </p:nvSpPr>
        <p:spPr>
          <a:xfrm>
            <a:off x="261629" y="4202257"/>
            <a:ext cx="5058592" cy="404561"/>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smtClean="0">
                <a:latin typeface="Arial" panose="020B0604020202020204" pitchFamily="34" charset="0"/>
                <a:cs typeface="Arial" panose="020B0604020202020204" pitchFamily="34" charset="0"/>
              </a:rPr>
              <a:t>Despertar interés en juventudes</a:t>
            </a:r>
            <a:endParaRPr lang="es-ES" sz="2400" dirty="0">
              <a:latin typeface="Arial" panose="020B0604020202020204" pitchFamily="34" charset="0"/>
              <a:cs typeface="Arial" panose="020B0604020202020204" pitchFamily="34" charset="0"/>
            </a:endParaRPr>
          </a:p>
        </p:txBody>
      </p:sp>
      <p:sp>
        <p:nvSpPr>
          <p:cNvPr id="10" name="Subtítulo 2"/>
          <p:cNvSpPr txBox="1">
            <a:spLocks/>
          </p:cNvSpPr>
          <p:nvPr/>
        </p:nvSpPr>
        <p:spPr>
          <a:xfrm>
            <a:off x="257120" y="4606818"/>
            <a:ext cx="6952614" cy="1499393"/>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s-ES" sz="1700" dirty="0" smtClean="0">
                <a:latin typeface="Arial" panose="020B0604020202020204" pitchFamily="34" charset="0"/>
                <a:cs typeface="Arial" panose="020B0604020202020204" pitchFamily="34" charset="0"/>
              </a:rPr>
              <a:t>La plataforma centrar esfuerzos en captar el interés de la juventud de 18 a 30 años por medio de la interacción con ellos por medio de historia o short-</a:t>
            </a:r>
            <a:r>
              <a:rPr lang="es-ES" sz="1700" dirty="0" err="1" smtClean="0">
                <a:latin typeface="Arial" panose="020B0604020202020204" pitchFamily="34" charset="0"/>
                <a:cs typeface="Arial" panose="020B0604020202020204" pitchFamily="34" charset="0"/>
              </a:rPr>
              <a:t>cuts</a:t>
            </a:r>
            <a:r>
              <a:rPr lang="es-ES" sz="1700" dirty="0" smtClean="0">
                <a:latin typeface="Arial" panose="020B0604020202020204" pitchFamily="34" charset="0"/>
                <a:cs typeface="Arial" panose="020B0604020202020204" pitchFamily="34" charset="0"/>
              </a:rPr>
              <a:t> en redes sociales para que ellos sean el medio que llegue a personas que conozcan que no se han podido aplicar la vacuna..</a:t>
            </a:r>
            <a:endParaRPr lang="es-ES" sz="1700" dirty="0">
              <a:latin typeface="Arial" panose="020B0604020202020204" pitchFamily="34" charset="0"/>
              <a:cs typeface="Arial" panose="020B0604020202020204" pitchFamily="34" charset="0"/>
            </a:endParaRPr>
          </a:p>
        </p:txBody>
      </p:sp>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998" y="838114"/>
            <a:ext cx="2543175" cy="1800225"/>
          </a:xfrm>
          <a:prstGeom prst="rect">
            <a:avLst/>
          </a:prstGeom>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998" y="4054268"/>
            <a:ext cx="3411414" cy="2270141"/>
          </a:xfrm>
          <a:prstGeom prst="rect">
            <a:avLst/>
          </a:prstGeom>
        </p:spPr>
      </p:pic>
    </p:spTree>
    <p:extLst>
      <p:ext uri="{BB962C8B-B14F-4D97-AF65-F5344CB8AC3E}">
        <p14:creationId xmlns:p14="http://schemas.microsoft.com/office/powerpoint/2010/main" val="166411135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49</TotalTime>
  <Words>285</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Century Gothic</vt:lpstr>
      <vt:lpstr>Wingdings 3</vt:lpstr>
      <vt:lpstr>Espiral</vt:lpstr>
      <vt:lpstr>Plan de Marketing de la vacuna para COVID- 19</vt:lpstr>
      <vt:lpstr>¿Qué es el COVID-19?</vt:lpstr>
      <vt:lpstr>Análisis de mercado</vt:lpstr>
      <vt:lpstr>Presentación de PowerPoint</vt:lpstr>
      <vt:lpstr>Micro entorno</vt:lpstr>
      <vt:lpstr>Modelo de Plan de Marketing</vt:lpstr>
      <vt:lpstr>Público objetivo.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Marketing de la vacuna para COVID- 19</dc:title>
  <dc:creator>equipo4</dc:creator>
  <cp:lastModifiedBy>equipo4</cp:lastModifiedBy>
  <cp:revision>7</cp:revision>
  <dcterms:created xsi:type="dcterms:W3CDTF">2022-03-14T03:55:04Z</dcterms:created>
  <dcterms:modified xsi:type="dcterms:W3CDTF">2022-03-14T04:44:23Z</dcterms:modified>
</cp:coreProperties>
</file>