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04110a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04110a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04110a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04110a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04110a5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04110a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04110a5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04110a5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04110a5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04110a5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04110a5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04110a5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04110a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04110a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04110a5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04110a5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04110a5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04110a5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04110a5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04110a5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04110a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04110a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04110a5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04110a5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04110a5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04110a5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04110a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04110a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04110a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04110a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04110a5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04110a5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04110a5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04110a5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04110a5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04110a5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04110a5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04110a5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ixtoolset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9212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Installer</a:t>
            </a:r>
            <a:endParaRPr sz="7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87302" y="4445375"/>
            <a:ext cx="2244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Peña Hernando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21875" y="2134500"/>
            <a:ext cx="88050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have to add the </a:t>
            </a:r>
            <a:r>
              <a:rPr b="1" lang="en"/>
              <a:t>.exe file</a:t>
            </a:r>
            <a:r>
              <a:rPr lang="en"/>
              <a:t> of the project by creating a “</a:t>
            </a:r>
            <a:r>
              <a:rPr lang="en" u="sng"/>
              <a:t>component</a:t>
            </a:r>
            <a:r>
              <a:rPr lang="en"/>
              <a:t>” element in the appropriate fragment.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created, you must add the required </a:t>
            </a:r>
            <a:r>
              <a:rPr lang="en" u="sng"/>
              <a:t>attributes</a:t>
            </a:r>
            <a:r>
              <a:rPr lang="en"/>
              <a:t> (</a:t>
            </a:r>
            <a:r>
              <a:rPr b="1" lang="en"/>
              <a:t>ID</a:t>
            </a:r>
            <a:r>
              <a:rPr lang="en"/>
              <a:t> and </a:t>
            </a:r>
            <a:r>
              <a:rPr b="1" lang="en"/>
              <a:t>GUID</a:t>
            </a:r>
            <a:r>
              <a:rPr lang="en"/>
              <a:t>) and create as your child a “</a:t>
            </a:r>
            <a:r>
              <a:rPr lang="en" u="sng"/>
              <a:t>File</a:t>
            </a:r>
            <a:r>
              <a:rPr lang="en"/>
              <a:t>” element where you have to add your </a:t>
            </a:r>
            <a:r>
              <a:rPr b="1" lang="en"/>
              <a:t>path</a:t>
            </a:r>
            <a:r>
              <a:rPr lang="en"/>
              <a:t> as an attribute.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must use the “</a:t>
            </a:r>
            <a:r>
              <a:rPr lang="en" u="sng"/>
              <a:t>DirectoryRef</a:t>
            </a:r>
            <a:r>
              <a:rPr lang="en"/>
              <a:t>” element to reference the folder where you want the .exe file to be copied and use the “</a:t>
            </a:r>
            <a:r>
              <a:rPr lang="en" u="sng"/>
              <a:t>ComponentRef</a:t>
            </a:r>
            <a:r>
              <a:rPr lang="en"/>
              <a:t>” element in the feature section to tell the framework to execute said action.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706925" y="1243200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1: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Customize product features + mapping exe project file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12125" y="2186125"/>
            <a:ext cx="8878200" cy="29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have to add in directory system the “</a:t>
            </a:r>
            <a:r>
              <a:rPr lang="en" u="sng"/>
              <a:t>ProgramsMenuFolder</a:t>
            </a:r>
            <a:r>
              <a:rPr lang="en"/>
              <a:t>” directory and inside it, create the directory where to instantiate the </a:t>
            </a:r>
            <a:r>
              <a:rPr lang="en"/>
              <a:t>start menu</a:t>
            </a:r>
            <a:r>
              <a:rPr lang="en"/>
              <a:t> shortcut.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Then, you must create it as a “</a:t>
            </a:r>
            <a:r>
              <a:rPr lang="en" u="sng"/>
              <a:t>component</a:t>
            </a:r>
            <a:r>
              <a:rPr lang="en"/>
              <a:t>” element following the guidelines used in the previous TODO and add as a child the “</a:t>
            </a:r>
            <a:r>
              <a:rPr lang="en" u="sng"/>
              <a:t>Shortcut</a:t>
            </a:r>
            <a:r>
              <a:rPr lang="en"/>
              <a:t>” element where you should indicate the .exe that you want the shortcut to point to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Finally, use the “</a:t>
            </a:r>
            <a:r>
              <a:rPr lang="en" u="sng"/>
              <a:t>ComponentRef</a:t>
            </a:r>
            <a:r>
              <a:rPr lang="en"/>
              <a:t>” element to notice the framework to execute the instruction.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706875" y="1267600"/>
            <a:ext cx="7688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2: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Add Start Menu Shortcut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22300" y="2327525"/>
            <a:ext cx="801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the same as in the previous TODO, with the difference that the folder where the desktop shortcut will be instantiated does not need any extra directory.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706925" y="1326100"/>
            <a:ext cx="48363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3: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Add Desktop Shortcut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7650" y="2478650"/>
            <a:ext cx="7688700" cy="20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shortcut icons, you just need to modify shortcut components you created before adding the attribute “</a:t>
            </a:r>
            <a:r>
              <a:rPr lang="en" u="sng"/>
              <a:t>Icon</a:t>
            </a:r>
            <a:r>
              <a:rPr lang="en"/>
              <a:t>” inside Shortcut element.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control panel icon, you need to import the icon.ico using the “</a:t>
            </a:r>
            <a:r>
              <a:rPr lang="en" u="sng"/>
              <a:t>Icon</a:t>
            </a:r>
            <a:r>
              <a:rPr lang="en"/>
              <a:t>” element and adding a property to work property with the control panel of your computer.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706925" y="1326100"/>
            <a:ext cx="7654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4: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Implement control panel icon + exe project icon (shortcuts)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50050" y="2542050"/>
            <a:ext cx="864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First, you have to add to the WIX Setup project as a reference the “</a:t>
            </a:r>
            <a:r>
              <a:rPr lang="en" u="sng"/>
              <a:t>WixUIExtension</a:t>
            </a:r>
            <a:r>
              <a:rPr lang="en"/>
              <a:t>” dll provided by Wix Toolset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imported, you have to use the external element “UIRef” with the appropriate property to generate the chosen dialog theme (in this case, will use the InstallDir).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706925" y="1326100"/>
            <a:ext cx="7688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5: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Add UI Dialog theme (installDir)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97050" y="2439650"/>
            <a:ext cx="834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have to use the “</a:t>
            </a:r>
            <a:r>
              <a:rPr lang="en" u="sng"/>
              <a:t>WixVariable</a:t>
            </a:r>
            <a:r>
              <a:rPr lang="en"/>
              <a:t>” element to be able to import the path of the </a:t>
            </a:r>
            <a:r>
              <a:rPr b="1" lang="en"/>
              <a:t>bitmap</a:t>
            </a:r>
            <a:r>
              <a:rPr lang="en"/>
              <a:t> files with the correct ID.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706925" y="1326100"/>
            <a:ext cx="76641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6: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Customize UI Dialog theme with bmp files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550900" y="2464025"/>
            <a:ext cx="809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need to do the same as previous TODO using “</a:t>
            </a:r>
            <a:r>
              <a:rPr lang="en" u="sng"/>
              <a:t>WixVariable</a:t>
            </a:r>
            <a:r>
              <a:rPr lang="en"/>
              <a:t>” element and import </a:t>
            </a:r>
            <a:r>
              <a:rPr b="1" lang="en"/>
              <a:t>License.rtf</a:t>
            </a:r>
            <a:r>
              <a:rPr lang="en"/>
              <a:t> file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706925" y="1326100"/>
            <a:ext cx="7688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7: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Add Microsoft License into UI Dialog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165875" y="2400650"/>
            <a:ext cx="877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Uncomment ComponentGroupRef to make enable the game components and dll’s and enjoy the awesome game you have installed!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706925" y="1326100"/>
            <a:ext cx="7688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TODO 8: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Uncomment game components (dll, assets, etc)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Signing an Application Packaging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igning an Application Packaging files is an important thing since you help ensure that tampered files are not installed on end-user computers.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we are making use of </a:t>
            </a:r>
            <a:r>
              <a:rPr b="1" lang="en"/>
              <a:t>.msi</a:t>
            </a:r>
            <a:r>
              <a:rPr lang="en"/>
              <a:t> files for the deployment of applications, the best option is </a:t>
            </a:r>
            <a:r>
              <a:rPr b="1" lang="en"/>
              <a:t>SignTool.exe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to install </a:t>
            </a:r>
            <a:r>
              <a:rPr b="1" lang="en"/>
              <a:t>Microsoft Windows SDK</a:t>
            </a:r>
            <a:r>
              <a:rPr lang="en"/>
              <a:t> to be able to work with SignTool.exe.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06925" y="2293400"/>
            <a:ext cx="4710000" cy="20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method allows you to simulate a full operating system, isolated from the rest of your machine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</a:t>
            </a:r>
            <a:r>
              <a:rPr lang="en"/>
              <a:t>rfect way to test your setup installer to check if it works on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Operating</a:t>
            </a:r>
            <a:r>
              <a:rPr lang="en"/>
              <a:t> Systems and its previous versions.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706925" y="1243200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Testing Deployment Application on Virtual Machine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50" y="20788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reation of an executable (or file used by a service) that contains the files, registry and logic to install an application onto a device.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packages must be prepared and meet the installation requirements for an specific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06925" y="1243200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What is Application Packaging?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627075" y="131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finished!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58700" y="3083200"/>
            <a:ext cx="32829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account: CarlosUPC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Gmail: carlos_bcn1999@gmail.com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600" y="1482225"/>
            <a:ext cx="3711925" cy="2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87325" y="1852650"/>
            <a:ext cx="2342100" cy="24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Multiple files in different locations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Shortcuts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Registry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Runtime engines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.NET registration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Shell integration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ActiveX controls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87325" y="1272450"/>
            <a:ext cx="1438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Artifacts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486050" y="1272450"/>
            <a:ext cx="1438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Formats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169150" y="1852650"/>
            <a:ext cx="36894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Microsoft Windows Installer -&gt; </a:t>
            </a:r>
            <a:r>
              <a:rPr b="1"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Setup.msi</a:t>
            </a:r>
            <a:endParaRPr b="1"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Legacy executables -&gt; Setup.exe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Windows store .appx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Batch/script files -&gt; Install.vbs, Install.ps1, Install.bat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Loose Files / Raw Files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Add-in /Plug- in -&gt; .dll / .xla /.xlam / .ppam / .dotm, etc…)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the simplest applications can work with a simple file copy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Marketing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Upgrade and patching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Digital certificates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Prevents piracy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06925" y="1243200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Why we need Application Packaging?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85700" y="1971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now provides the Microsoft® Windows® Installer (MSI) service as part of its desktop operating systems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database-driven service resides on workstations and controls installing, uninstalling, patching, and repairing of software.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Installer technology is divided into two parts that work in combination; these include a client-side installer service (</a:t>
            </a:r>
            <a:r>
              <a:rPr b="1" lang="en"/>
              <a:t>Msiexec.exe</a:t>
            </a:r>
            <a:r>
              <a:rPr lang="en"/>
              <a:t>) and a Microsoft Software Installation (</a:t>
            </a:r>
            <a:r>
              <a:rPr b="1" lang="en"/>
              <a:t>MSI</a:t>
            </a:r>
            <a:r>
              <a:rPr lang="en"/>
              <a:t>) package file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06925" y="1243200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Windows Installer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702050" y="546025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MSI Deployment Tasks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45300" y="1890213"/>
            <a:ext cx="2528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Set-up Basics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699850" y="1900550"/>
            <a:ext cx="2475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Custom Actions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96550" y="2510825"/>
            <a:ext cx="32550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Check if the </a:t>
            </a:r>
            <a:r>
              <a:rPr b="1"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suitable</a:t>
            </a: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for installation for the package in question.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Scan for presence and if necessary install </a:t>
            </a:r>
            <a:r>
              <a:rPr b="1"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prerequisites and runtimes</a:t>
            </a: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Provide a </a:t>
            </a:r>
            <a:r>
              <a:rPr b="1"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GUI suitable</a:t>
            </a: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for input of required settings from the user.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Allow installation in </a:t>
            </a:r>
            <a:r>
              <a:rPr b="1"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silent mode</a:t>
            </a: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for corporate use.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4699850" y="2574200"/>
            <a:ext cx="28131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543825" y="2510825"/>
            <a:ext cx="40659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purpose built executables (binaries: dll, exe) and scripts capable of making advanced modifications to the system during installation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There are different custom action types: implemented as scripts (JavaScript, VBScript), .NET binaries (C#, VB.NET, DTF,…), PowerShell scripts, etc.</a:t>
            </a:r>
            <a:endParaRPr sz="12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leading causes of deployment errors and failure.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741075" y="1238325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Installer Tools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925" y="1751125"/>
            <a:ext cx="1428475" cy="142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375" y="2154011"/>
            <a:ext cx="1484826" cy="8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3100" y="1793048"/>
            <a:ext cx="1682552" cy="168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925" y="3498850"/>
            <a:ext cx="1337675" cy="13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5614" y="3581725"/>
            <a:ext cx="2041712" cy="13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0725" y="3498850"/>
            <a:ext cx="1262525" cy="12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7650" y="1961875"/>
            <a:ext cx="76887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llows the creation of a binary MSI file from regular text source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MSI binary is “compiled” from WiX text XML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few significant bugs.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integration in Visual Studio, with IntelliSense.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free.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Open Source too. The “community”: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https://github.com/wixtoolset</a:t>
            </a:r>
            <a:r>
              <a:rPr lang="en" u="sng">
                <a:solidFill>
                  <a:srgbClr val="4A86E8"/>
                </a:solidFill>
              </a:rPr>
              <a:t>.</a:t>
            </a:r>
            <a:endParaRPr u="sng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706925" y="1243200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Wix Toolset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800" y="1309075"/>
            <a:ext cx="3282950" cy="3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00" y="1257825"/>
            <a:ext cx="3339625" cy="22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700" y="3608700"/>
            <a:ext cx="6991999" cy="12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325" y="1256750"/>
            <a:ext cx="3535375" cy="22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677675" y="565450"/>
            <a:ext cx="806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Integration Code</a:t>
            </a:r>
            <a:endParaRPr b="1"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