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14" r:id="rId1"/>
  </p:sldMasterIdLst>
  <p:notesMasterIdLst>
    <p:notesMasterId r:id="rId15"/>
  </p:notesMasterIdLst>
  <p:sldIdLst>
    <p:sldId id="276" r:id="rId2"/>
    <p:sldId id="257" r:id="rId3"/>
    <p:sldId id="274" r:id="rId4"/>
    <p:sldId id="267" r:id="rId5"/>
    <p:sldId id="258" r:id="rId6"/>
    <p:sldId id="265" r:id="rId7"/>
    <p:sldId id="271" r:id="rId8"/>
    <p:sldId id="260" r:id="rId9"/>
    <p:sldId id="261" r:id="rId10"/>
    <p:sldId id="266" r:id="rId11"/>
    <p:sldId id="264" r:id="rId12"/>
    <p:sldId id="263" r:id="rId13"/>
    <p:sldId id="268" r:id="rId14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8BC10"/>
    <a:srgbClr val="6832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45" autoAdjust="0"/>
    <p:restoredTop sz="94660"/>
  </p:normalViewPr>
  <p:slideViewPr>
    <p:cSldViewPr snapToGrid="0">
      <p:cViewPr varScale="1">
        <p:scale>
          <a:sx n="76" d="100"/>
          <a:sy n="76" d="100"/>
        </p:scale>
        <p:origin x="5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BA2ADF-1D8F-4A4E-9C87-9B806A790625}" type="datetimeFigureOut">
              <a:rPr lang="es-ES"/>
              <a:pPr>
                <a:defRPr/>
              </a:pPr>
              <a:t>08/11/2016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Editar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A9475B4-E397-4EF0-9D46-A04B1B93024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12396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/>
          </a:extLst>
        </p:spPr>
      </p:pic>
      <p:grpSp>
        <p:nvGrpSpPr>
          <p:cNvPr id="5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1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2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4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5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8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0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2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3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4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6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8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9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0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2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3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6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7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8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9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0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1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2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3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4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5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7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8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9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0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2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3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4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5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6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7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8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9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60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075" y="541020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169234-49B3-4A22-8399-2537D4D095CA}" type="datetimeFigureOut">
              <a:rPr lang="es-ES"/>
              <a:pPr>
                <a:defRPr/>
              </a:pPr>
              <a:t>08/11/2016</a:t>
            </a:fld>
            <a:endParaRPr lang="es-ES"/>
          </a:p>
        </p:txBody>
      </p:sp>
      <p:sp>
        <p:nvSpPr>
          <p:cNvPr id="6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5" y="5410200"/>
            <a:ext cx="51244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475" y="5410200"/>
            <a:ext cx="7715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287A38-92CD-42D1-BDF2-39859896B10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8248628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3200"/>
            </a:lvl1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09FBF8-790C-4E16-92BC-C65B1A233909}" type="datetimeFigureOut">
              <a:rPr lang="es-ES"/>
              <a:pPr>
                <a:defRPr/>
              </a:pPr>
              <a:t>08/11/2016</a:t>
            </a:fld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0574C-1CE3-4419-9A6E-E1F34A0667E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2027150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60A011-82FB-46E6-9889-BF0606616C37}" type="datetimeFigureOut">
              <a:rPr lang="es-ES"/>
              <a:pPr>
                <a:defRPr/>
              </a:pPr>
              <a:t>08/11/2016</a:t>
            </a:fld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4AE93F-77A3-4CE6-A5EE-B3CCF5D169D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0961812"/>
      </p:ext>
    </p:extLst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9"/>
          <p:cNvSpPr txBox="1"/>
          <p:nvPr/>
        </p:nvSpPr>
        <p:spPr>
          <a:xfrm>
            <a:off x="903288" y="731838"/>
            <a:ext cx="609600" cy="585787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</a:rPr>
              <a:t>“</a:t>
            </a:r>
          </a:p>
        </p:txBody>
      </p:sp>
      <p:sp>
        <p:nvSpPr>
          <p:cNvPr id="6" name="TextBox 60"/>
          <p:cNvSpPr txBox="1"/>
          <p:nvPr/>
        </p:nvSpPr>
        <p:spPr>
          <a:xfrm>
            <a:off x="10537825" y="2765425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0B8458-3B9E-41B9-8808-B93A02CE7268}" type="datetimeFigureOut">
              <a:rPr lang="es-ES"/>
              <a:pPr>
                <a:defRPr/>
              </a:pPr>
              <a:t>08/11/2016</a:t>
            </a:fld>
            <a:endParaRPr lang="es-E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313B71-C379-43DB-B465-63B14231902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7125560"/>
      </p:ext>
    </p:extLst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67B78B-71BC-4992-8836-D9616EB72B0E}" type="datetimeFigureOut">
              <a:rPr lang="es-ES"/>
              <a:pPr>
                <a:defRPr/>
              </a:pPr>
              <a:t>08/11/2016</a:t>
            </a:fld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CE0F06-086D-44B5-99E5-B65A1305A62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3482745"/>
      </p:ext>
    </p:extLst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8E54E-AB38-4E94-9D12-D9187A84CC1C}" type="datetimeFigureOut">
              <a:rPr lang="es-ES"/>
              <a:pPr>
                <a:defRPr/>
              </a:pPr>
              <a:t>08/11/2016</a:t>
            </a:fld>
            <a:endParaRPr lang="es-E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F66EE-0D8A-4F65-8E7C-FE0B5DC8ED6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5176663"/>
      </p:ext>
    </p:extLst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2000" dirty="0"/>
            </a:lvl1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2000" dirty="0"/>
            </a:lvl1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2000" dirty="0"/>
            </a:lvl1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A98028-E06C-4B34-B1C1-A3A645DF0154}" type="datetimeFigureOut">
              <a:rPr lang="es-ES"/>
              <a:pPr>
                <a:defRPr/>
              </a:pPr>
              <a:t>08/11/2016</a:t>
            </a:fld>
            <a:endParaRPr lang="es-E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858AAE-2AA5-4FE6-BFF8-6509B5A4ED4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034201"/>
      </p:ext>
    </p:extLst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DBEF54-9967-4907-98F4-D0DF8C4ED060}" type="datetimeFigureOut">
              <a:rPr lang="es-ES"/>
              <a:pPr>
                <a:defRPr/>
              </a:pPr>
              <a:t>08/11/2016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A90604-92F4-441D-A92E-B2C4332CFB5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2896716"/>
      </p:ext>
    </p:extLst>
  </p:cSld>
  <p:clrMapOvr>
    <a:masterClrMapping/>
  </p:clrMapOvr>
  <p:transition spd="slow"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9A4C5-0420-4B3F-9A94-D130DDB3F3D3}" type="datetimeFigureOut">
              <a:rPr lang="es-ES"/>
              <a:pPr>
                <a:defRPr/>
              </a:pPr>
              <a:t>08/11/2016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A9AD6-CF45-4B43-9888-ADE600BA35E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6522419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40B3A2-75EB-46AB-BABE-88CAB2AF59FB}" type="datetimeFigureOut">
              <a:rPr lang="es-ES"/>
              <a:pPr>
                <a:defRPr/>
              </a:pPr>
              <a:t>08/11/2016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F5F79-BE56-40B7-AFCE-00D4CAB6662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6409775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75212-2127-446D-97C4-8564B997A2C4}" type="datetimeFigureOut">
              <a:rPr lang="es-ES"/>
              <a:pPr>
                <a:defRPr/>
              </a:pPr>
              <a:t>08/11/2016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6A89D9-1FEE-4B86-B96F-1C9CE117E81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3213790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DE3856-BDDF-4741-BFBE-4DE873E57FA0}" type="datetimeFigureOut">
              <a:rPr lang="es-ES"/>
              <a:pPr>
                <a:defRPr/>
              </a:pPr>
              <a:t>08/11/2016</a:t>
            </a:fld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B025A-760F-453D-AF3D-4269F62CCD5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3531439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7241A-B690-43C4-A198-87AE8E4F515E}" type="datetimeFigureOut">
              <a:rPr lang="es-ES"/>
              <a:pPr>
                <a:defRPr/>
              </a:pPr>
              <a:t>08/11/2016</a:t>
            </a:fld>
            <a:endParaRPr lang="es-E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E1C4F-1400-4FA8-A38F-463E9AB292C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0467264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7892C-5ACF-4521-8D62-F024700E4176}" type="datetimeFigureOut">
              <a:rPr lang="es-ES"/>
              <a:pPr>
                <a:defRPr/>
              </a:pPr>
              <a:t>08/11/2016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DA874F-1087-4E4B-B741-D7C189EBBB2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0953586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03CFB4-BD15-45E5-BEA4-3540325E7E13}" type="datetimeFigureOut">
              <a:rPr lang="es-ES"/>
              <a:pPr>
                <a:defRPr/>
              </a:pPr>
              <a:t>08/11/2016</a:t>
            </a:fld>
            <a:endParaRPr lang="es-E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63E61E-DB96-4B7A-B8F1-F05AC216EC7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5058555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EC520D-E554-4C81-885E-9BA232A419DA}" type="datetimeFigureOut">
              <a:rPr lang="es-ES"/>
              <a:pPr>
                <a:defRPr/>
              </a:pPr>
              <a:t>08/11/2016</a:t>
            </a:fld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06E65-1AD5-47CE-AE4D-5B2C72F9F6C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314489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06AC5-8694-4D77-8B62-2CCB790A9F47}" type="datetimeFigureOut">
              <a:rPr lang="es-ES"/>
              <a:pPr>
                <a:defRPr/>
              </a:pPr>
              <a:t>08/11/2016</a:t>
            </a:fld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9E5522-B9DE-499F-B5F0-BB886810200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8486701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/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/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9125"/>
            <a:ext cx="9906000" cy="1477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41413" y="2249488"/>
            <a:ext cx="9906000" cy="354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Editar el estilo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  <a:endParaRPr lang="en-US" alt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488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C2AD11F-E7AC-43C6-80EF-15194432E89C}" type="datetimeFigureOut">
              <a:rPr lang="es-ES"/>
              <a:pPr>
                <a:defRPr/>
              </a:pPr>
              <a:t>08/11/2016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3" y="5883275"/>
            <a:ext cx="62388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50" cap="all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5888" y="5883275"/>
            <a:ext cx="771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02FDDE9-D73C-446E-9C12-C1E394703D4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882" r:id="rId1"/>
    <p:sldLayoutId id="2147484867" r:id="rId2"/>
    <p:sldLayoutId id="2147484868" r:id="rId3"/>
    <p:sldLayoutId id="2147484869" r:id="rId4"/>
    <p:sldLayoutId id="2147484870" r:id="rId5"/>
    <p:sldLayoutId id="2147484871" r:id="rId6"/>
    <p:sldLayoutId id="2147484872" r:id="rId7"/>
    <p:sldLayoutId id="2147484873" r:id="rId8"/>
    <p:sldLayoutId id="2147484874" r:id="rId9"/>
    <p:sldLayoutId id="2147484875" r:id="rId10"/>
    <p:sldLayoutId id="2147484876" r:id="rId11"/>
    <p:sldLayoutId id="2147484883" r:id="rId12"/>
    <p:sldLayoutId id="2147484877" r:id="rId13"/>
    <p:sldLayoutId id="2147484878" r:id="rId14"/>
    <p:sldLayoutId id="2147484879" r:id="rId15"/>
    <p:sldLayoutId id="2147484880" r:id="rId16"/>
    <p:sldLayoutId id="2147484881" r:id="rId17"/>
  </p:sldLayoutIdLst>
  <p:transition spd="slow">
    <p:cover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 cap="all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9pPr>
    </p:titleStyle>
    <p:bodyStyle>
      <a:lvl1pPr marL="228600" indent="-228600" algn="l" rtl="0" eaLnBrk="0" fontAlgn="base" hangingPunct="0">
        <a:lnSpc>
          <a:spcPct val="120000"/>
        </a:lnSpc>
        <a:spcBef>
          <a:spcPts val="1000"/>
        </a:spcBef>
        <a:spcAft>
          <a:spcPct val="0"/>
        </a:spcAft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1" y="288432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55" y="107994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452" y="2012621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66" y="392931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868" y="5596954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523" y="475459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489" y="6047295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447" y="307696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594" y="4550349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866" y="2919128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670" y="916813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123" y="105587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112" y="60553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5135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738" y="307975"/>
            <a:ext cx="74612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ítulo 1"/>
          <p:cNvSpPr txBox="1">
            <a:spLocks/>
          </p:cNvSpPr>
          <p:nvPr/>
        </p:nvSpPr>
        <p:spPr>
          <a:xfrm>
            <a:off x="1217613" y="604838"/>
            <a:ext cx="9144000" cy="2863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 defTabSz="914400" eaLnBrk="1" fontAlgn="auto" hangingPunct="1">
              <a:spcAft>
                <a:spcPts val="0"/>
              </a:spcAft>
              <a:defRPr/>
            </a:pPr>
            <a:endParaRPr lang="es-ES" altLang="es-ES" sz="6000" dirty="0">
              <a:solidFill>
                <a:schemeClr val="bg2">
                  <a:lumMod val="95000"/>
                  <a:lumOff val="5000"/>
                </a:schemeClr>
              </a:solidFill>
              <a:latin typeface="Bauhaus 93" panose="04030905020B02020C02" pitchFamily="82" charset="0"/>
            </a:endParaRPr>
          </a:p>
          <a:p>
            <a:pPr algn="ctr" defTabSz="914400" eaLnBrk="1" fontAlgn="auto" hangingPunct="1">
              <a:spcAft>
                <a:spcPts val="0"/>
              </a:spcAft>
              <a:defRPr/>
            </a:pPr>
            <a:endParaRPr lang="es-ES" altLang="es-ES" sz="6000" dirty="0">
              <a:solidFill>
                <a:schemeClr val="bg2">
                  <a:lumMod val="95000"/>
                  <a:lumOff val="5000"/>
                </a:schemeClr>
              </a:solidFill>
              <a:latin typeface="Bauhaus 93" panose="04030905020B02020C02" pitchFamily="82" charset="0"/>
            </a:endParaRPr>
          </a:p>
          <a:p>
            <a:pPr algn="ctr" defTabSz="914400" eaLnBrk="1" fontAlgn="auto" hangingPunct="1">
              <a:spcAft>
                <a:spcPts val="0"/>
              </a:spcAft>
              <a:defRPr/>
            </a:pPr>
            <a:r>
              <a:rPr lang="es-ES" altLang="es-ES" sz="6000" dirty="0">
                <a:solidFill>
                  <a:schemeClr val="bg2">
                    <a:lumMod val="95000"/>
                    <a:lumOff val="5000"/>
                  </a:schemeClr>
                </a:solidFill>
                <a:latin typeface="Bauhaus 93" panose="04030905020B02020C02" pitchFamily="82" charset="0"/>
              </a:rPr>
              <a:t>SPACE INVADERS</a:t>
            </a:r>
          </a:p>
        </p:txBody>
      </p:sp>
      <p:sp>
        <p:nvSpPr>
          <p:cNvPr id="21" name="Subtítulo 2"/>
          <p:cNvSpPr txBox="1">
            <a:spLocks/>
          </p:cNvSpPr>
          <p:nvPr/>
        </p:nvSpPr>
        <p:spPr>
          <a:xfrm>
            <a:off x="1792288" y="4330700"/>
            <a:ext cx="9144000" cy="1655763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s-ES" altLang="es-ES" sz="3600">
                <a:solidFill>
                  <a:schemeClr val="bg2">
                    <a:lumMod val="95000"/>
                    <a:lumOff val="5000"/>
                  </a:schemeClr>
                </a:solidFill>
                <a:latin typeface="Berlin Sans FB Demi" panose="020E0802020502020306" pitchFamily="34" charset="0"/>
              </a:rPr>
              <a:t>GRUPO 3</a:t>
            </a:r>
          </a:p>
          <a:p>
            <a:pPr algn="r" defTabSz="914400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s-ES" altLang="es-ES" sz="3600">
                <a:solidFill>
                  <a:schemeClr val="bg2">
                    <a:lumMod val="95000"/>
                    <a:lumOff val="5000"/>
                  </a:schemeClr>
                </a:solidFill>
                <a:latin typeface="Berlin Sans FB Demi" panose="020E0802020502020306" pitchFamily="34" charset="0"/>
              </a:rPr>
              <a:t>SEGUNDO SPRINT</a:t>
            </a:r>
            <a:endParaRPr lang="es-ES" altLang="es-ES" sz="3600" dirty="0">
              <a:solidFill>
                <a:schemeClr val="bg2">
                  <a:lumMod val="95000"/>
                  <a:lumOff val="5000"/>
                </a:schemeClr>
              </a:solidFill>
              <a:latin typeface="Berlin Sans FB Demi" panose="020E0802020502020306" pitchFamily="34" charset="0"/>
            </a:endParaRPr>
          </a:p>
        </p:txBody>
      </p:sp>
    </p:spTree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497" y="602409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379" y="246296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718" y="303431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621" y="530704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670" y="916813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123" y="105587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447" y="307696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489" y="6047295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246" y="530704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112" y="60553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55" y="107994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452" y="2012621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66" y="392931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1" y="288432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sp>
        <p:nvSpPr>
          <p:cNvPr id="27651" name="CuadroTexto 3"/>
          <p:cNvSpPr txBox="1">
            <a:spLocks noChangeArrowheads="1"/>
          </p:cNvSpPr>
          <p:nvPr/>
        </p:nvSpPr>
        <p:spPr bwMode="auto">
          <a:xfrm>
            <a:off x="911225" y="609600"/>
            <a:ext cx="43608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altLang="es-ES" sz="4000" dirty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ESTIMACIONES</a:t>
            </a:r>
          </a:p>
        </p:txBody>
      </p:sp>
      <p:pic>
        <p:nvPicPr>
          <p:cNvPr id="17425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738" y="307975"/>
            <a:ext cx="74612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670" y="916813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866" y="2919128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594" y="4550349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489" y="6047295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447" y="307696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123" y="105587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112" y="60553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523" y="475459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718" y="303431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452" y="2012621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868" y="5596954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66" y="392931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55" y="107994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1" y="288432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8448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738" y="307975"/>
            <a:ext cx="74612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9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525" y="1385888"/>
            <a:ext cx="3760788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66" y="392931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1" y="288432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55" y="107994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523" y="475459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718" y="303431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452" y="2012621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123" y="105587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112" y="60553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670" y="916813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866" y="2919128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594" y="4550349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489" y="6047295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868" y="5596954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sp>
        <p:nvSpPr>
          <p:cNvPr id="29698" name="CuadroTexto 1"/>
          <p:cNvSpPr txBox="1">
            <a:spLocks noChangeArrowheads="1"/>
          </p:cNvSpPr>
          <p:nvPr/>
        </p:nvSpPr>
        <p:spPr bwMode="auto">
          <a:xfrm>
            <a:off x="1315937" y="307975"/>
            <a:ext cx="223490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altLang="es-ES" sz="4000" dirty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MUESTRA</a:t>
            </a:r>
          </a:p>
        </p:txBody>
      </p:sp>
      <p:pic>
        <p:nvPicPr>
          <p:cNvPr id="19472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738" y="307975"/>
            <a:ext cx="74612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447" y="307696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670" y="916813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866" y="2919128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594" y="4550349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489" y="6047295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447" y="307696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123" y="105587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112" y="60553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452" y="2012621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718" y="303431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523" y="475459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868" y="5596954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66" y="392931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1" y="288432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55" y="107994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sp>
        <p:nvSpPr>
          <p:cNvPr id="30722" name="CuadroTexto 1"/>
          <p:cNvSpPr txBox="1">
            <a:spLocks noChangeArrowheads="1"/>
          </p:cNvSpPr>
          <p:nvPr/>
        </p:nvSpPr>
        <p:spPr bwMode="auto">
          <a:xfrm>
            <a:off x="5170488" y="2584450"/>
            <a:ext cx="545147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altLang="es-ES" sz="9600" dirty="0">
                <a:solidFill>
                  <a:schemeClr val="accent3">
                    <a:lumMod val="25000"/>
                  </a:schemeClr>
                </a:solidFill>
                <a:latin typeface="Berlin Sans FB Demi" panose="020E0802020502020306" pitchFamily="34" charset="0"/>
              </a:rPr>
              <a:t>FIN</a:t>
            </a:r>
          </a:p>
        </p:txBody>
      </p:sp>
    </p:spTree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1" y="288432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55" y="107994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452" y="2012621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66" y="392931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868" y="5596954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523" y="475459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489" y="6047295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447" y="307696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594" y="4550349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866" y="2919128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670" y="916813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123" y="105587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112" y="60553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sp>
        <p:nvSpPr>
          <p:cNvPr id="2" name="CuadroTexto 1"/>
          <p:cNvSpPr txBox="1"/>
          <p:nvPr/>
        </p:nvSpPr>
        <p:spPr>
          <a:xfrm>
            <a:off x="885825" y="561975"/>
            <a:ext cx="3990975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4000" dirty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SPRINT PLANNING</a:t>
            </a:r>
          </a:p>
        </p:txBody>
      </p:sp>
      <p:pic>
        <p:nvPicPr>
          <p:cNvPr id="6160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738" y="307975"/>
            <a:ext cx="74612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670" y="916813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866" y="2919128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594" y="4550349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489" y="6047295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447" y="307696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123" y="105587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493" y="3144298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523" y="475459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112" y="60553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452" y="2012621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868" y="5596954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66" y="392931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1" y="288432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55" y="107994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sp>
        <p:nvSpPr>
          <p:cNvPr id="2" name="CuadroTexto 1"/>
          <p:cNvSpPr txBox="1"/>
          <p:nvPr/>
        </p:nvSpPr>
        <p:spPr>
          <a:xfrm>
            <a:off x="950913" y="544513"/>
            <a:ext cx="7508875" cy="9842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4000" dirty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DAILYS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dirty="0">
              <a:latin typeface="+mn-lt"/>
            </a:endParaRPr>
          </a:p>
        </p:txBody>
      </p:sp>
      <p:pic>
        <p:nvPicPr>
          <p:cNvPr id="7185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738" y="307975"/>
            <a:ext cx="74612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333500" y="1257300"/>
            <a:ext cx="9704388" cy="497205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19" name="CuadroTexto 18"/>
          <p:cNvSpPr txBox="1"/>
          <p:nvPr/>
        </p:nvSpPr>
        <p:spPr>
          <a:xfrm>
            <a:off x="1531938" y="1392776"/>
            <a:ext cx="9321800" cy="206210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200" b="1" dirty="0" err="1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</a:rPr>
              <a:t>Daily</a:t>
            </a:r>
            <a:r>
              <a:rPr lang="es-ES" sz="2200" b="1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</a:rPr>
              <a:t> nº1 </a:t>
            </a:r>
            <a:r>
              <a:rPr lang="es-ES" sz="2200" b="1" dirty="0" smtClean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</a:rPr>
              <a:t>(31 Noviembre)</a:t>
            </a:r>
            <a:endParaRPr lang="es-ES" sz="2200" b="1" dirty="0">
              <a:solidFill>
                <a:schemeClr val="bg1">
                  <a:lumMod val="10000"/>
                </a:schemeClr>
              </a:solidFill>
              <a:latin typeface="Calibri" panose="020F050202020403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200" b="1" dirty="0" smtClean="0">
                <a:solidFill>
                  <a:schemeClr val="accent3">
                    <a:lumMod val="10000"/>
                  </a:schemeClr>
                </a:solidFill>
                <a:latin typeface="Calibri" panose="020F0502020204030204" pitchFamily="34" charset="0"/>
              </a:rPr>
              <a:t>-	División </a:t>
            </a:r>
            <a:r>
              <a:rPr lang="es-ES" sz="2200" b="1" dirty="0">
                <a:solidFill>
                  <a:schemeClr val="accent3">
                    <a:lumMod val="10000"/>
                  </a:schemeClr>
                </a:solidFill>
                <a:latin typeface="Calibri" panose="020F0502020204030204" pitchFamily="34" charset="0"/>
              </a:rPr>
              <a:t>de las tareas de cada miembro del grupo dentro de su roll</a:t>
            </a:r>
            <a:r>
              <a:rPr lang="es-ES" sz="2200" b="1" dirty="0" smtClean="0">
                <a:solidFill>
                  <a:schemeClr val="accent3">
                    <a:lumMod val="10000"/>
                  </a:schemeClr>
                </a:solidFill>
                <a:latin typeface="Calibri" panose="020F0502020204030204" pitchFamily="34" charset="0"/>
              </a:rPr>
              <a:t>.</a:t>
            </a:r>
            <a:endParaRPr lang="es-ES" sz="2200" b="1" dirty="0">
              <a:solidFill>
                <a:schemeClr val="accent3">
                  <a:lumMod val="10000"/>
                </a:schemeClr>
              </a:solidFill>
              <a:latin typeface="Calibri" panose="020F0502020204030204" pitchFamily="34" charset="0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s-ES" sz="2200" b="1" dirty="0" smtClean="0">
                <a:solidFill>
                  <a:schemeClr val="accent3">
                    <a:lumMod val="10000"/>
                  </a:schemeClr>
                </a:solidFill>
                <a:latin typeface="Calibri" panose="020F0502020204030204" pitchFamily="34" charset="0"/>
              </a:rPr>
              <a:t>  Fechas fin de tareas, para llegar a tiempo al final del Sprint 3.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endParaRPr lang="es-ES" sz="2200" b="1" dirty="0">
              <a:solidFill>
                <a:schemeClr val="accent3">
                  <a:lumMod val="10000"/>
                </a:schemeClr>
              </a:solidFill>
              <a:latin typeface="Calibri" panose="020F050202020403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sz="2200" b="1" dirty="0">
              <a:solidFill>
                <a:schemeClr val="accent3">
                  <a:lumMod val="10000"/>
                </a:schemeClr>
              </a:solidFill>
              <a:latin typeface="Calibri" panose="020F050202020403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dirty="0">
              <a:latin typeface="+mn-lt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1531855" y="2780011"/>
            <a:ext cx="9282113" cy="206210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200" b="1" dirty="0" err="1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</a:rPr>
              <a:t>Daily</a:t>
            </a:r>
            <a:r>
              <a:rPr lang="es-ES" sz="2200" b="1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</a:rPr>
              <a:t> nº2 </a:t>
            </a:r>
            <a:r>
              <a:rPr lang="es-ES" sz="2200" b="1" dirty="0" smtClean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</a:rPr>
              <a:t>(</a:t>
            </a:r>
            <a:r>
              <a:rPr lang="es-ES" sz="2200" b="1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</a:rPr>
              <a:t>7</a:t>
            </a:r>
            <a:r>
              <a:rPr lang="es-ES" sz="2200" b="1" dirty="0" smtClean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</a:rPr>
              <a:t> Noviembre)</a:t>
            </a:r>
            <a:endParaRPr lang="es-ES" sz="2200" b="1" dirty="0">
              <a:solidFill>
                <a:schemeClr val="bg1">
                  <a:lumMod val="10000"/>
                </a:schemeClr>
              </a:solidFill>
              <a:latin typeface="Calibri" panose="020F0502020204030204" pitchFamily="34" charset="0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s-ES" sz="2200" b="1" dirty="0" smtClean="0">
                <a:solidFill>
                  <a:schemeClr val="accent3">
                    <a:lumMod val="10000"/>
                  </a:schemeClr>
                </a:solidFill>
                <a:latin typeface="Calibri" panose="020F0502020204030204" pitchFamily="34" charset="0"/>
              </a:rPr>
              <a:t>  Ver </a:t>
            </a:r>
            <a:r>
              <a:rPr lang="es-ES" sz="2200" b="1" dirty="0">
                <a:solidFill>
                  <a:schemeClr val="accent3">
                    <a:lumMod val="10000"/>
                  </a:schemeClr>
                </a:solidFill>
                <a:latin typeface="Calibri" panose="020F0502020204030204" pitchFamily="34" charset="0"/>
              </a:rPr>
              <a:t>el progreso de cada miembro del </a:t>
            </a:r>
            <a:r>
              <a:rPr lang="es-ES" sz="2200" b="1" dirty="0" smtClean="0">
                <a:solidFill>
                  <a:schemeClr val="accent3">
                    <a:lumMod val="10000"/>
                  </a:schemeClr>
                </a:solidFill>
                <a:latin typeface="Calibri" panose="020F0502020204030204" pitchFamily="34" charset="0"/>
              </a:rPr>
              <a:t>grupo.</a:t>
            </a:r>
            <a:endParaRPr lang="es-ES" sz="2200" b="1" dirty="0">
              <a:solidFill>
                <a:schemeClr val="accent3">
                  <a:lumMod val="10000"/>
                </a:schemeClr>
              </a:solidFill>
              <a:latin typeface="Calibri" panose="020F0502020204030204" pitchFamily="34" charset="0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s-ES" sz="2200" b="1" dirty="0" smtClean="0">
                <a:solidFill>
                  <a:schemeClr val="accent3">
                    <a:lumMod val="10000"/>
                  </a:schemeClr>
                </a:solidFill>
                <a:latin typeface="Calibri" panose="020F0502020204030204" pitchFamily="34" charset="0"/>
              </a:rPr>
              <a:t>  Dudas </a:t>
            </a:r>
            <a:r>
              <a:rPr lang="es-ES" sz="2200" b="1" dirty="0">
                <a:solidFill>
                  <a:schemeClr val="accent3">
                    <a:lumMod val="10000"/>
                  </a:schemeClr>
                </a:solidFill>
                <a:latin typeface="Calibri" panose="020F0502020204030204" pitchFamily="34" charset="0"/>
              </a:rPr>
              <a:t>o problemas que </a:t>
            </a:r>
            <a:r>
              <a:rPr lang="es-ES" sz="2200" b="1" dirty="0" smtClean="0">
                <a:solidFill>
                  <a:schemeClr val="accent3">
                    <a:lumMod val="10000"/>
                  </a:schemeClr>
                </a:solidFill>
                <a:latin typeface="Calibri" panose="020F0502020204030204" pitchFamily="34" charset="0"/>
              </a:rPr>
              <a:t>estamos teniendo en el Sprint 3.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s-ES" sz="2200" b="1" dirty="0" smtClean="0">
                <a:solidFill>
                  <a:schemeClr val="accent3">
                    <a:lumMod val="10000"/>
                  </a:schemeClr>
                </a:solidFill>
                <a:latin typeface="Calibri" panose="020F0502020204030204" pitchFamily="34" charset="0"/>
              </a:rPr>
              <a:t>  Ver si estamos dentro de las fechas programadas por nosotros.</a:t>
            </a:r>
            <a:endParaRPr lang="es-ES" sz="2200" b="1" dirty="0">
              <a:solidFill>
                <a:schemeClr val="accent3">
                  <a:lumMod val="10000"/>
                </a:schemeClr>
              </a:solidFill>
              <a:latin typeface="Calibri" panose="020F050202020403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sz="2200" b="1" dirty="0">
              <a:solidFill>
                <a:schemeClr val="accent3">
                  <a:lumMod val="10000"/>
                </a:schemeClr>
              </a:solidFill>
              <a:latin typeface="Calibri" panose="020F050202020403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dirty="0">
              <a:latin typeface="+mn-lt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515359" y="4416239"/>
            <a:ext cx="9282113" cy="172354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200" b="1" dirty="0" err="1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</a:rPr>
              <a:t>Daily</a:t>
            </a:r>
            <a:r>
              <a:rPr lang="es-ES" sz="2200" b="1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s-ES" sz="2200" b="1" dirty="0" smtClean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</a:rPr>
              <a:t>nº3 (8 Noviembre)</a:t>
            </a:r>
            <a:endParaRPr lang="es-ES" sz="2200" b="1" dirty="0">
              <a:solidFill>
                <a:schemeClr val="bg1">
                  <a:lumMod val="10000"/>
                </a:schemeClr>
              </a:solidFill>
              <a:latin typeface="Calibri" panose="020F0502020204030204" pitchFamily="34" charset="0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s-ES" sz="2200" b="1" dirty="0" smtClean="0">
                <a:solidFill>
                  <a:schemeClr val="accent3">
                    <a:lumMod val="10000"/>
                  </a:schemeClr>
                </a:solidFill>
                <a:latin typeface="Calibri" panose="020F0502020204030204" pitchFamily="34" charset="0"/>
              </a:rPr>
              <a:t>  Determinar un día para quedar y finalizar el Sprint 3 (14 Noviembre).</a:t>
            </a:r>
            <a:endParaRPr lang="es-ES" sz="2200" b="1" dirty="0">
              <a:solidFill>
                <a:schemeClr val="accent3">
                  <a:lumMod val="10000"/>
                </a:schemeClr>
              </a:solidFill>
              <a:latin typeface="Calibri" panose="020F0502020204030204" pitchFamily="34" charset="0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s-ES" sz="2200" b="1" dirty="0" smtClean="0">
                <a:solidFill>
                  <a:schemeClr val="accent3">
                    <a:lumMod val="10000"/>
                  </a:schemeClr>
                </a:solidFill>
                <a:latin typeface="Calibri" panose="020F0502020204030204" pitchFamily="34" charset="0"/>
              </a:rPr>
              <a:t>  Dudas críticas.</a:t>
            </a:r>
            <a:endParaRPr lang="es-ES" sz="2200" b="1" dirty="0">
              <a:solidFill>
                <a:schemeClr val="accent3">
                  <a:lumMod val="10000"/>
                </a:schemeClr>
              </a:solidFill>
              <a:latin typeface="Calibri" panose="020F050202020403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sz="2200" b="1" dirty="0">
              <a:solidFill>
                <a:schemeClr val="accent3">
                  <a:lumMod val="10000"/>
                </a:schemeClr>
              </a:solidFill>
              <a:latin typeface="Calibri" panose="020F050202020403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dirty="0">
              <a:latin typeface="+mn-lt"/>
            </a:endParaRPr>
          </a:p>
        </p:txBody>
      </p:sp>
    </p:spTree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452" y="2012621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1" y="288432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66" y="392931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868" y="5596954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447" y="307696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010" y="3057420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523" y="475459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489" y="6047295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594" y="4550349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866" y="2919128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670" y="916813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123" y="105587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112" y="60553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55" y="107994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sp>
        <p:nvSpPr>
          <p:cNvPr id="2" name="CuadroTexto 1"/>
          <p:cNvSpPr txBox="1"/>
          <p:nvPr/>
        </p:nvSpPr>
        <p:spPr>
          <a:xfrm>
            <a:off x="909638" y="534988"/>
            <a:ext cx="8469312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4000" dirty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SPRINT BACKLOG</a:t>
            </a:r>
          </a:p>
        </p:txBody>
      </p:sp>
      <p:pic>
        <p:nvPicPr>
          <p:cNvPr id="8209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738" y="307975"/>
            <a:ext cx="74612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16" y="2027108"/>
            <a:ext cx="11137417" cy="3163456"/>
          </a:xfrm>
          <a:prstGeom prst="rect">
            <a:avLst/>
          </a:prstGeom>
        </p:spPr>
      </p:pic>
      <p:sp>
        <p:nvSpPr>
          <p:cNvPr id="18" name="Rectángulo 17"/>
          <p:cNvSpPr/>
          <p:nvPr/>
        </p:nvSpPr>
        <p:spPr>
          <a:xfrm>
            <a:off x="498716" y="2068955"/>
            <a:ext cx="11101147" cy="306415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</p:spTree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594" y="4550349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866" y="2919128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670" y="916813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447" y="307696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489" y="6047295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523" y="475459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718" y="303431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123" y="105587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112" y="60553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452" y="2012621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868" y="5596954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66" y="392931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1" y="288432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55" y="107994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sp>
        <p:nvSpPr>
          <p:cNvPr id="23554" name="CuadroTexto 1"/>
          <p:cNvSpPr txBox="1">
            <a:spLocks noChangeArrowheads="1"/>
          </p:cNvSpPr>
          <p:nvPr/>
        </p:nvSpPr>
        <p:spPr bwMode="auto">
          <a:xfrm>
            <a:off x="877888" y="563563"/>
            <a:ext cx="10593387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altLang="es-ES" sz="4000" dirty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PRODUCT BACKLOG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altLang="es-ES" dirty="0">
              <a:latin typeface="Berlin Sans FB Demi" panose="020E0802020502020306" pitchFamily="34" charset="0"/>
            </a:endParaRPr>
          </a:p>
        </p:txBody>
      </p:sp>
      <p:pic>
        <p:nvPicPr>
          <p:cNvPr id="9233" name="Imagen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738" y="307975"/>
            <a:ext cx="74612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919163" y="1590675"/>
            <a:ext cx="10552112" cy="4681538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 useBgFill="1">
        <p:nvSpPr>
          <p:cNvPr id="20" name="Rectángulo 19"/>
          <p:cNvSpPr/>
          <p:nvPr/>
        </p:nvSpPr>
        <p:spPr>
          <a:xfrm>
            <a:off x="6303963" y="5006975"/>
            <a:ext cx="676275" cy="2635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1" name="CuadroTexto 20"/>
          <p:cNvSpPr txBox="1"/>
          <p:nvPr/>
        </p:nvSpPr>
        <p:spPr>
          <a:xfrm>
            <a:off x="1073150" y="1644650"/>
            <a:ext cx="9813925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200" b="1" dirty="0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</a:rPr>
              <a:t>-	</a:t>
            </a:r>
            <a:r>
              <a:rPr lang="es-ES" sz="2200" b="1" dirty="0" smtClean="0">
                <a:solidFill>
                  <a:schemeClr val="accent3">
                    <a:lumMod val="10000"/>
                  </a:schemeClr>
                </a:solidFill>
                <a:latin typeface="Calibri" panose="020F0502020204030204" pitchFamily="34" charset="0"/>
              </a:rPr>
              <a:t>MOVIMIENTO ENEMIGO</a:t>
            </a:r>
            <a:endParaRPr lang="es-ES" sz="2200" b="1" dirty="0">
              <a:solidFill>
                <a:schemeClr val="accent3">
                  <a:lumMod val="10000"/>
                </a:schemeClr>
              </a:solidFill>
              <a:latin typeface="Calibri" panose="020F050202020403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dirty="0">
              <a:latin typeface="+mn-lt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1154235" y="4828096"/>
            <a:ext cx="9813925" cy="4318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200" b="1" dirty="0">
                <a:solidFill>
                  <a:schemeClr val="accent3">
                    <a:lumMod val="10000"/>
                  </a:schemeClr>
                </a:solidFill>
                <a:latin typeface="Calibri" panose="020F0502020204030204" pitchFamily="34" charset="0"/>
              </a:rPr>
              <a:t>-	</a:t>
            </a:r>
            <a:r>
              <a:rPr lang="es-ES" sz="2200" b="1" dirty="0" smtClean="0">
                <a:solidFill>
                  <a:schemeClr val="accent3">
                    <a:lumMod val="10000"/>
                  </a:schemeClr>
                </a:solidFill>
                <a:latin typeface="Calibri" panose="020F0502020204030204" pitchFamily="34" charset="0"/>
              </a:rPr>
              <a:t>COLISIÓN BALA-ENEMIGO</a:t>
            </a:r>
            <a:endParaRPr lang="es-ES" b="1" dirty="0">
              <a:solidFill>
                <a:schemeClr val="accent3">
                  <a:lumMod val="1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1100645" y="3161356"/>
            <a:ext cx="9813925" cy="430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200" b="1" dirty="0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</a:rPr>
              <a:t>-	</a:t>
            </a:r>
            <a:r>
              <a:rPr lang="es-ES" sz="2200" b="1" dirty="0" smtClean="0">
                <a:solidFill>
                  <a:schemeClr val="accent3">
                    <a:lumMod val="10000"/>
                  </a:schemeClr>
                </a:solidFill>
                <a:latin typeface="Calibri" panose="020F0502020204030204" pitchFamily="34" charset="0"/>
              </a:rPr>
              <a:t>DISPARO ENEMIGO</a:t>
            </a:r>
            <a:endParaRPr lang="es-ES" b="1" dirty="0">
              <a:solidFill>
                <a:schemeClr val="accent3">
                  <a:lumMod val="1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579563" y="2132013"/>
            <a:ext cx="8801100" cy="333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25" name="CuadroTexto 24"/>
          <p:cNvSpPr txBox="1"/>
          <p:nvPr/>
        </p:nvSpPr>
        <p:spPr>
          <a:xfrm>
            <a:off x="1403350" y="2514600"/>
            <a:ext cx="1292225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0%</a:t>
            </a:r>
            <a:endParaRPr lang="es-ES" sz="1600" dirty="0">
              <a:latin typeface="+mn-lt"/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10013950" y="2514600"/>
            <a:ext cx="731838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100% </a:t>
            </a:r>
            <a:endParaRPr lang="es-ES" sz="1600" dirty="0">
              <a:latin typeface="+mn-lt"/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1579563" y="5354638"/>
            <a:ext cx="8801100" cy="33178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28" name="Rectángulo 27"/>
          <p:cNvSpPr/>
          <p:nvPr/>
        </p:nvSpPr>
        <p:spPr>
          <a:xfrm>
            <a:off x="1579563" y="3700463"/>
            <a:ext cx="8801100" cy="33178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29" name="CuadroTexto 28"/>
          <p:cNvSpPr txBox="1"/>
          <p:nvPr/>
        </p:nvSpPr>
        <p:spPr>
          <a:xfrm>
            <a:off x="1403350" y="4133850"/>
            <a:ext cx="1292225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0%</a:t>
            </a:r>
            <a:endParaRPr lang="es-ES" sz="1600" dirty="0">
              <a:latin typeface="+mn-lt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1403350" y="5770563"/>
            <a:ext cx="1292225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0%</a:t>
            </a:r>
            <a:endParaRPr lang="es-ES" sz="1600" dirty="0">
              <a:latin typeface="+mn-lt"/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9998075" y="5746750"/>
            <a:ext cx="1538288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100%</a:t>
            </a:r>
            <a:endParaRPr lang="es-ES" sz="1600" dirty="0">
              <a:latin typeface="+mn-lt"/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9932988" y="4114800"/>
            <a:ext cx="1538287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100%</a:t>
            </a:r>
            <a:endParaRPr lang="es-ES" sz="1600" dirty="0">
              <a:latin typeface="+mn-lt"/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1579563" y="3700463"/>
            <a:ext cx="3692525" cy="33178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1579562" y="5354638"/>
            <a:ext cx="6918325" cy="33178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1579564" y="3700463"/>
            <a:ext cx="6918324" cy="3333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37" name="CuadroTexto 36"/>
          <p:cNvSpPr txBox="1"/>
          <p:nvPr/>
        </p:nvSpPr>
        <p:spPr>
          <a:xfrm>
            <a:off x="8061489" y="5741988"/>
            <a:ext cx="1292225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8</a:t>
            </a:r>
            <a:r>
              <a:rPr lang="es-ES" sz="1600" dirty="0" smtClean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0</a:t>
            </a:r>
            <a:r>
              <a:rPr lang="es-ES" sz="1600" dirty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%</a:t>
            </a:r>
            <a:endParaRPr lang="es-ES" sz="1600" dirty="0">
              <a:latin typeface="+mn-lt"/>
            </a:endParaRPr>
          </a:p>
        </p:txBody>
      </p:sp>
      <p:sp>
        <p:nvSpPr>
          <p:cNvPr id="38" name="CuadroTexto 37"/>
          <p:cNvSpPr txBox="1"/>
          <p:nvPr/>
        </p:nvSpPr>
        <p:spPr>
          <a:xfrm>
            <a:off x="8086725" y="4133850"/>
            <a:ext cx="1292225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80%</a:t>
            </a:r>
            <a:endParaRPr lang="es-ES" sz="1600" dirty="0">
              <a:latin typeface="+mn-lt"/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1579564" y="2136775"/>
            <a:ext cx="2042800" cy="33178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46" name="Rectángulo 45"/>
          <p:cNvSpPr/>
          <p:nvPr/>
        </p:nvSpPr>
        <p:spPr>
          <a:xfrm>
            <a:off x="3622364" y="2136775"/>
            <a:ext cx="5791511" cy="3238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47" name="CuadroTexto 46"/>
          <p:cNvSpPr txBox="1"/>
          <p:nvPr/>
        </p:nvSpPr>
        <p:spPr>
          <a:xfrm>
            <a:off x="9548813" y="2120900"/>
            <a:ext cx="930275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bg1">
                    <a:lumMod val="10000"/>
                  </a:schemeClr>
                </a:solidFill>
                <a:latin typeface="Bauhaus 93" panose="04030905020B02020C02" pitchFamily="82" charset="0"/>
              </a:rPr>
              <a:t>DÍA </a:t>
            </a:r>
            <a:r>
              <a:rPr lang="es-ES" sz="1600" dirty="0" smtClean="0">
                <a:solidFill>
                  <a:schemeClr val="bg1">
                    <a:lumMod val="10000"/>
                  </a:schemeClr>
                </a:solidFill>
                <a:latin typeface="Bauhaus 93" panose="04030905020B02020C02" pitchFamily="82" charset="0"/>
              </a:rPr>
              <a:t>7</a:t>
            </a:r>
            <a:endParaRPr lang="es-ES" sz="1600" dirty="0">
              <a:latin typeface="+mn-lt"/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6422372" y="2151857"/>
            <a:ext cx="1285874" cy="338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bg1">
                    <a:lumMod val="10000"/>
                  </a:schemeClr>
                </a:solidFill>
                <a:latin typeface="Bauhaus 93" panose="04030905020B02020C02" pitchFamily="82" charset="0"/>
              </a:rPr>
              <a:t>DÍA 2</a:t>
            </a:r>
            <a:endParaRPr lang="es-ES" sz="1600" dirty="0">
              <a:solidFill>
                <a:schemeClr val="bg1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9185275" y="2541588"/>
            <a:ext cx="725488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90%</a:t>
            </a:r>
            <a:endParaRPr lang="es-ES" sz="1600" dirty="0">
              <a:latin typeface="+mn-lt"/>
            </a:endParaRPr>
          </a:p>
        </p:txBody>
      </p:sp>
      <p:sp>
        <p:nvSpPr>
          <p:cNvPr id="50" name="CuadroTexto 49"/>
          <p:cNvSpPr txBox="1"/>
          <p:nvPr/>
        </p:nvSpPr>
        <p:spPr>
          <a:xfrm>
            <a:off x="2272990" y="2133600"/>
            <a:ext cx="1292225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bg1">
                    <a:lumMod val="10000"/>
                  </a:schemeClr>
                </a:solidFill>
                <a:latin typeface="Bauhaus 93" panose="04030905020B02020C02" pitchFamily="82" charset="0"/>
              </a:rPr>
              <a:t>DÍA 1</a:t>
            </a:r>
            <a:endParaRPr lang="es-ES" sz="1600" dirty="0">
              <a:solidFill>
                <a:schemeClr val="bg1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1" name="CuadroTexto 50"/>
          <p:cNvSpPr txBox="1"/>
          <p:nvPr/>
        </p:nvSpPr>
        <p:spPr>
          <a:xfrm>
            <a:off x="4911324" y="3713162"/>
            <a:ext cx="1292225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bg1">
                    <a:lumMod val="10000"/>
                  </a:schemeClr>
                </a:solidFill>
                <a:latin typeface="Bauhaus 93" panose="04030905020B02020C02" pitchFamily="82" charset="0"/>
              </a:rPr>
              <a:t>DÍA </a:t>
            </a:r>
            <a:r>
              <a:rPr lang="es-ES" sz="1600" dirty="0" smtClean="0">
                <a:solidFill>
                  <a:schemeClr val="bg1">
                    <a:lumMod val="10000"/>
                  </a:schemeClr>
                </a:solidFill>
                <a:latin typeface="Bauhaus 93" panose="04030905020B02020C02" pitchFamily="82" charset="0"/>
              </a:rPr>
              <a:t>3</a:t>
            </a:r>
            <a:endParaRPr lang="es-ES" sz="1600" dirty="0">
              <a:solidFill>
                <a:schemeClr val="bg1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8497888" y="3698875"/>
            <a:ext cx="933450" cy="33813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53" name="CuadroTexto 52"/>
          <p:cNvSpPr txBox="1"/>
          <p:nvPr/>
        </p:nvSpPr>
        <p:spPr>
          <a:xfrm>
            <a:off x="8575675" y="3702305"/>
            <a:ext cx="777875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bg1">
                    <a:lumMod val="10000"/>
                  </a:schemeClr>
                </a:solidFill>
                <a:latin typeface="Bauhaus 93" panose="04030905020B02020C02" pitchFamily="82" charset="0"/>
              </a:rPr>
              <a:t>DÍA 4</a:t>
            </a:r>
            <a:endParaRPr lang="es-ES" sz="1600" dirty="0">
              <a:solidFill>
                <a:schemeClr val="bg1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9548813" y="3681413"/>
            <a:ext cx="930275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bg1">
                    <a:lumMod val="10000"/>
                  </a:schemeClr>
                </a:solidFill>
                <a:latin typeface="Bauhaus 93" panose="04030905020B02020C02" pitchFamily="82" charset="0"/>
              </a:rPr>
              <a:t>DÍA </a:t>
            </a:r>
            <a:r>
              <a:rPr lang="es-ES" sz="1600" dirty="0" smtClean="0">
                <a:solidFill>
                  <a:schemeClr val="bg1">
                    <a:lumMod val="10000"/>
                  </a:schemeClr>
                </a:solidFill>
                <a:latin typeface="Bauhaus 93" panose="04030905020B02020C02" pitchFamily="82" charset="0"/>
              </a:rPr>
              <a:t>7</a:t>
            </a:r>
            <a:endParaRPr lang="es-ES" sz="1600" dirty="0">
              <a:latin typeface="+mn-lt"/>
            </a:endParaRPr>
          </a:p>
        </p:txBody>
      </p:sp>
      <p:sp>
        <p:nvSpPr>
          <p:cNvPr id="57" name="CuadroTexto 56"/>
          <p:cNvSpPr txBox="1"/>
          <p:nvPr/>
        </p:nvSpPr>
        <p:spPr>
          <a:xfrm>
            <a:off x="9183688" y="4129088"/>
            <a:ext cx="7239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90%</a:t>
            </a:r>
            <a:endParaRPr lang="es-ES" sz="1600" dirty="0">
              <a:latin typeface="+mn-lt"/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4972944" y="5389563"/>
            <a:ext cx="1292225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bg1">
                    <a:lumMod val="10000"/>
                  </a:schemeClr>
                </a:solidFill>
                <a:latin typeface="Bauhaus 93" panose="04030905020B02020C02" pitchFamily="82" charset="0"/>
              </a:rPr>
              <a:t>DÍA 5</a:t>
            </a:r>
            <a:endParaRPr lang="es-ES" sz="1600" dirty="0">
              <a:solidFill>
                <a:schemeClr val="bg1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63" name="Rectángulo 62"/>
          <p:cNvSpPr/>
          <p:nvPr/>
        </p:nvSpPr>
        <p:spPr>
          <a:xfrm>
            <a:off x="9413875" y="5362575"/>
            <a:ext cx="966788" cy="3238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61" name="CuadroTexto 60"/>
          <p:cNvSpPr txBox="1"/>
          <p:nvPr/>
        </p:nvSpPr>
        <p:spPr>
          <a:xfrm>
            <a:off x="9536113" y="5359400"/>
            <a:ext cx="930275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bg1">
                    <a:lumMod val="10000"/>
                  </a:schemeClr>
                </a:solidFill>
                <a:latin typeface="Bauhaus 93" panose="04030905020B02020C02" pitchFamily="82" charset="0"/>
              </a:rPr>
              <a:t>DÍA </a:t>
            </a:r>
            <a:r>
              <a:rPr lang="es-ES" sz="1600" dirty="0" smtClean="0">
                <a:solidFill>
                  <a:schemeClr val="bg1">
                    <a:lumMod val="10000"/>
                  </a:schemeClr>
                </a:solidFill>
                <a:latin typeface="Bauhaus 93" panose="04030905020B02020C02" pitchFamily="82" charset="0"/>
              </a:rPr>
              <a:t>7</a:t>
            </a:r>
            <a:endParaRPr lang="es-ES" sz="1600" dirty="0">
              <a:latin typeface="+mn-lt"/>
            </a:endParaRPr>
          </a:p>
        </p:txBody>
      </p:sp>
      <p:sp>
        <p:nvSpPr>
          <p:cNvPr id="64" name="CuadroTexto 63"/>
          <p:cNvSpPr txBox="1"/>
          <p:nvPr/>
        </p:nvSpPr>
        <p:spPr>
          <a:xfrm>
            <a:off x="9050338" y="5746750"/>
            <a:ext cx="725487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90%</a:t>
            </a:r>
            <a:endParaRPr lang="es-ES" sz="1600" dirty="0">
              <a:latin typeface="+mn-lt"/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3335059" y="2516188"/>
            <a:ext cx="1292225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 smtClean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30%</a:t>
            </a:r>
            <a:endParaRPr lang="es-ES" sz="1600" dirty="0">
              <a:latin typeface="+mn-lt"/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8615363" y="5368925"/>
            <a:ext cx="1292225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bg1">
                    <a:lumMod val="10000"/>
                  </a:schemeClr>
                </a:solidFill>
                <a:latin typeface="Bauhaus 93" panose="04030905020B02020C02" pitchFamily="82" charset="0"/>
              </a:rPr>
              <a:t>DÍA </a:t>
            </a:r>
            <a:r>
              <a:rPr lang="es-ES" sz="1600" dirty="0" smtClean="0">
                <a:solidFill>
                  <a:schemeClr val="bg1">
                    <a:lumMod val="10000"/>
                  </a:schemeClr>
                </a:solidFill>
                <a:latin typeface="Bauhaus 93" panose="04030905020B02020C02" pitchFamily="82" charset="0"/>
              </a:rPr>
              <a:t>6</a:t>
            </a:r>
            <a:endParaRPr lang="es-ES" sz="1600" dirty="0">
              <a:solidFill>
                <a:schemeClr val="bg1">
                  <a:lumMod val="10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489" y="6047295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868" y="5596954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523" y="475459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594" y="4550349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866" y="2919128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447" y="307696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670" y="916813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123" y="105587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718" y="303431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452" y="2012621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66" y="392931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1" y="288432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55" y="107994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112" y="60553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sp>
        <p:nvSpPr>
          <p:cNvPr id="24578" name="CuadroTexto 1"/>
          <p:cNvSpPr txBox="1">
            <a:spLocks noChangeArrowheads="1"/>
          </p:cNvSpPr>
          <p:nvPr/>
        </p:nvSpPr>
        <p:spPr bwMode="auto">
          <a:xfrm>
            <a:off x="917575" y="531813"/>
            <a:ext cx="53832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altLang="es-ES" sz="4000" dirty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HISTORIAS DE USUARIO</a:t>
            </a:r>
          </a:p>
        </p:txBody>
      </p:sp>
      <p:pic>
        <p:nvPicPr>
          <p:cNvPr id="1025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738" y="307975"/>
            <a:ext cx="74612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936625" y="1377950"/>
            <a:ext cx="9731375" cy="1525588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22" name="Rectángulo 21"/>
          <p:cNvSpPr/>
          <p:nvPr/>
        </p:nvSpPr>
        <p:spPr>
          <a:xfrm>
            <a:off x="906463" y="3038475"/>
            <a:ext cx="9731375" cy="14986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23" name="Rectángulo 22"/>
          <p:cNvSpPr/>
          <p:nvPr/>
        </p:nvSpPr>
        <p:spPr>
          <a:xfrm>
            <a:off x="906463" y="4662488"/>
            <a:ext cx="9731375" cy="1735137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936625" y="4684713"/>
            <a:ext cx="9701213" cy="12003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s-ES" b="1" dirty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COMO USUARIO, QUIERO QUE </a:t>
            </a:r>
            <a:r>
              <a:rPr lang="es-ES" b="1" dirty="0" smtClean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,,,PARA </a:t>
            </a:r>
            <a:r>
              <a:rPr lang="es-ES" b="1" dirty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 </a:t>
            </a:r>
            <a:r>
              <a:rPr lang="es-ES" b="1" dirty="0" smtClean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,,,.</a:t>
            </a:r>
            <a:endParaRPr lang="es-ES" b="1" dirty="0">
              <a:solidFill>
                <a:schemeClr val="accent1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es-ES" b="1" dirty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PRE</a:t>
            </a:r>
            <a:r>
              <a:rPr lang="es-ES" b="1" dirty="0" smtClean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:.</a:t>
            </a:r>
            <a:endParaRPr lang="es-ES" b="1" dirty="0">
              <a:solidFill>
                <a:schemeClr val="accent1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es-ES" b="1" dirty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CON</a:t>
            </a:r>
            <a:r>
              <a:rPr lang="es-ES" b="1" dirty="0" smtClean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:.</a:t>
            </a:r>
            <a:endParaRPr lang="es-ES" b="1" dirty="0">
              <a:solidFill>
                <a:schemeClr val="accent1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es-ES" b="1" dirty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POS</a:t>
            </a:r>
            <a:r>
              <a:rPr lang="es-ES" b="1" dirty="0" smtClean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:.</a:t>
            </a:r>
            <a:endParaRPr lang="es-ES" b="1" dirty="0">
              <a:solidFill>
                <a:schemeClr val="accent1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981075" y="3054350"/>
            <a:ext cx="10075863" cy="12003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b="1" dirty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COMO USUARIO, QUIERO </a:t>
            </a:r>
            <a:r>
              <a:rPr lang="es-ES" b="1" dirty="0" smtClean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,,,CON </a:t>
            </a:r>
            <a:r>
              <a:rPr lang="es-ES" b="1" dirty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OBJETIVO DE </a:t>
            </a:r>
            <a:r>
              <a:rPr lang="es-ES" b="1" dirty="0" smtClean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,,,.</a:t>
            </a:r>
            <a:endParaRPr lang="es-ES" b="1" dirty="0">
              <a:solidFill>
                <a:schemeClr val="accent1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s-ES" b="1" dirty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PRE</a:t>
            </a:r>
            <a:r>
              <a:rPr lang="es-ES" b="1" dirty="0" smtClean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:.</a:t>
            </a:r>
            <a:endParaRPr lang="es-ES" b="1" dirty="0">
              <a:solidFill>
                <a:schemeClr val="accent1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s-ES" b="1" dirty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CON</a:t>
            </a:r>
            <a:r>
              <a:rPr lang="es-ES" b="1" dirty="0" smtClean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:.</a:t>
            </a:r>
            <a:endParaRPr lang="es-ES" b="1" dirty="0">
              <a:solidFill>
                <a:schemeClr val="accent1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s-ES" b="1" dirty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POS</a:t>
            </a:r>
            <a:r>
              <a:rPr lang="es-ES" b="1" dirty="0" smtClean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:.</a:t>
            </a:r>
            <a:endParaRPr lang="es-ES" b="1" dirty="0">
              <a:solidFill>
                <a:schemeClr val="accent1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936625" y="1423988"/>
            <a:ext cx="9840913" cy="14773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b="1" dirty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COMO USUARIO, QUIERO QUE EL JUEGO TENGA </a:t>
            </a:r>
            <a:r>
              <a:rPr lang="es-ES" b="1" dirty="0" smtClean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ENEMIGOS EN MOVIMIENTO PARA QUE LA DIFICULTAD DEL JUEGO SEA MAYOR.</a:t>
            </a:r>
            <a:endParaRPr lang="es-ES" b="1" dirty="0">
              <a:solidFill>
                <a:schemeClr val="accent1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s-ES" b="1" dirty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b="1" dirty="0" smtClean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PRE:ENEMIGOS CON MOVIMIENTO.</a:t>
            </a:r>
            <a:endParaRPr lang="es-ES" b="1" dirty="0">
              <a:solidFill>
                <a:schemeClr val="accent1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s-ES" b="1" dirty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CON: </a:t>
            </a:r>
            <a:r>
              <a:rPr lang="es-ES" b="1" dirty="0" smtClean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 SE MUEVAN LOS ENEMIGOS CUANDO EMPIECE EL JUEGO</a:t>
            </a:r>
            <a:r>
              <a:rPr lang="es-ES" b="1" dirty="0" smtClean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s-ES" b="1" dirty="0">
              <a:solidFill>
                <a:schemeClr val="accent1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s-ES" b="1" dirty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POS: </a:t>
            </a:r>
            <a:r>
              <a:rPr lang="es-ES" b="1" dirty="0" smtClean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CUANDO EMPIECE LA PARTIDA SE MUEVAN LOS ENEMIGOS</a:t>
            </a:r>
            <a:r>
              <a:rPr lang="es-ES" dirty="0" smtClean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s-ES" dirty="0">
              <a:solidFill>
                <a:schemeClr val="accent1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594" y="4550349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866" y="2919128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670" y="916813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123" y="105587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447" y="307696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489" y="6047295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523" y="475459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718" y="303431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112" y="60553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452" y="2012621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868" y="5596954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66" y="392931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1" y="288432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55" y="107994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sp>
        <p:nvSpPr>
          <p:cNvPr id="2" name="CuadroTexto 1"/>
          <p:cNvSpPr txBox="1"/>
          <p:nvPr/>
        </p:nvSpPr>
        <p:spPr>
          <a:xfrm>
            <a:off x="1133475" y="561975"/>
            <a:ext cx="8405813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4000" dirty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NIKO NIKOS Y KUDOS</a:t>
            </a:r>
          </a:p>
        </p:txBody>
      </p:sp>
      <p:pic>
        <p:nvPicPr>
          <p:cNvPr id="14353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738" y="307975"/>
            <a:ext cx="74612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594" y="4550349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866" y="2919128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123" y="105587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670" y="916813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447" y="307696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489" y="6047295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523" y="475459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718" y="303431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112" y="60553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452" y="2012621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868" y="5596954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66" y="392931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1" y="288432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55" y="107994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sp>
        <p:nvSpPr>
          <p:cNvPr id="25602" name="CuadroTexto 1"/>
          <p:cNvSpPr txBox="1">
            <a:spLocks noChangeArrowheads="1"/>
          </p:cNvSpPr>
          <p:nvPr/>
        </p:nvSpPr>
        <p:spPr bwMode="auto">
          <a:xfrm>
            <a:off x="931863" y="573088"/>
            <a:ext cx="79803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altLang="es-ES" sz="4000" dirty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GESTION SEGÚN EL TABLERO SCRUM</a:t>
            </a:r>
          </a:p>
        </p:txBody>
      </p:sp>
      <p:pic>
        <p:nvPicPr>
          <p:cNvPr id="15377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738" y="307975"/>
            <a:ext cx="74612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848" y="200912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sp>
        <p:nvSpPr>
          <p:cNvPr id="2" name="Rectángulo 1"/>
          <p:cNvSpPr/>
          <p:nvPr/>
        </p:nvSpPr>
        <p:spPr>
          <a:xfrm>
            <a:off x="1798638" y="1885950"/>
            <a:ext cx="2405062" cy="1223963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670" y="916813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866" y="2919128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594" y="4550349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447" y="307696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489" y="6047295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523" y="475459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123" y="105587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718" y="303431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868" y="5596954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66" y="392931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1" y="288432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112" y="60553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55" y="107994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sp>
        <p:nvSpPr>
          <p:cNvPr id="26626" name="CuadroTexto 1"/>
          <p:cNvSpPr txBox="1">
            <a:spLocks noChangeArrowheads="1"/>
          </p:cNvSpPr>
          <p:nvPr/>
        </p:nvSpPr>
        <p:spPr bwMode="auto">
          <a:xfrm>
            <a:off x="898525" y="604838"/>
            <a:ext cx="38322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altLang="es-ES" sz="4000" dirty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RETROSPECTIVA</a:t>
            </a:r>
          </a:p>
        </p:txBody>
      </p:sp>
      <p:pic>
        <p:nvPicPr>
          <p:cNvPr id="16402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738" y="307975"/>
            <a:ext cx="74612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03" name="4edb42cef57d057480e9c39bbfd87f8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600" y="1598613"/>
            <a:ext cx="4033838" cy="366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20" name="Shape 120"/>
          <p:cNvSpPr/>
          <p:nvPr/>
        </p:nvSpPr>
        <p:spPr>
          <a:xfrm>
            <a:off x="2238375" y="1885950"/>
            <a:ext cx="1285875" cy="379413"/>
          </a:xfrm>
          <a:prstGeom prst="rect">
            <a:avLst/>
          </a:prstGeom>
          <a:ln w="12700">
            <a:miter lim="400000"/>
          </a:ln>
          <a:extLst>
            <a:ext uri="{C572A759-6A51-4108-AA02-DFA0A04FC94B}"/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/>
            </a:pPr>
            <a:r>
              <a:rPr sz="2000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</a:rPr>
              <a:t>Keep Doing</a:t>
            </a:r>
          </a:p>
        </p:txBody>
      </p:sp>
      <p:sp>
        <p:nvSpPr>
          <p:cNvPr id="28" name="Shape 128"/>
          <p:cNvSpPr/>
          <p:nvPr/>
        </p:nvSpPr>
        <p:spPr>
          <a:xfrm>
            <a:off x="9461500" y="2822575"/>
            <a:ext cx="292100" cy="342900"/>
          </a:xfrm>
          <a:prstGeom prst="rect">
            <a:avLst/>
          </a:prstGeom>
          <a:ln w="12700">
            <a:miter lim="400000"/>
          </a:ln>
          <a:extLst>
            <a:ext uri="{C572A759-6A51-4108-AA02-DFA0A04FC94B}"/>
          </a:extLst>
        </p:spPr>
        <p:txBody>
          <a:bodyPr wrap="none" lIns="35719" tIns="35719" rIns="35719" bIns="35719" anchor="ctr">
            <a:spAutoFit/>
          </a:bodyPr>
          <a:lstStyle/>
          <a:p>
            <a:pPr marL="217033" indent="-217033">
              <a:buSzPct val="75000"/>
              <a:buFontTx/>
              <a:buChar char="•"/>
              <a:defRPr sz="2500"/>
            </a:pPr>
            <a:endParaRPr sz="1758"/>
          </a:p>
        </p:txBody>
      </p:sp>
      <p:sp>
        <p:nvSpPr>
          <p:cNvPr id="30" name="Shape 130"/>
          <p:cNvSpPr/>
          <p:nvPr/>
        </p:nvSpPr>
        <p:spPr>
          <a:xfrm>
            <a:off x="8961438" y="2944813"/>
            <a:ext cx="290512" cy="342900"/>
          </a:xfrm>
          <a:prstGeom prst="rect">
            <a:avLst/>
          </a:prstGeom>
          <a:ln w="12700">
            <a:miter lim="400000"/>
          </a:ln>
          <a:extLst>
            <a:ext uri="{C572A759-6A51-4108-AA02-DFA0A04FC94B}"/>
          </a:extLst>
        </p:spPr>
        <p:txBody>
          <a:bodyPr wrap="none" lIns="35719" tIns="35719" rIns="35719" bIns="35719" anchor="ctr">
            <a:spAutoFit/>
          </a:bodyPr>
          <a:lstStyle/>
          <a:p>
            <a:pPr marL="217033" indent="-217033">
              <a:buSzPct val="75000"/>
              <a:buFontTx/>
              <a:buChar char="•"/>
              <a:defRPr sz="2500"/>
            </a:pPr>
            <a:endParaRPr sz="1758"/>
          </a:p>
        </p:txBody>
      </p:sp>
      <p:sp>
        <p:nvSpPr>
          <p:cNvPr id="33" name="Rectángulo 32"/>
          <p:cNvSpPr/>
          <p:nvPr/>
        </p:nvSpPr>
        <p:spPr>
          <a:xfrm>
            <a:off x="1276350" y="4554538"/>
            <a:ext cx="3311525" cy="1223962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21" name="Shape 121"/>
          <p:cNvSpPr/>
          <p:nvPr/>
        </p:nvSpPr>
        <p:spPr>
          <a:xfrm>
            <a:off x="2416175" y="4586288"/>
            <a:ext cx="827088" cy="379412"/>
          </a:xfrm>
          <a:prstGeom prst="rect">
            <a:avLst/>
          </a:prstGeom>
          <a:ln w="12700">
            <a:miter lim="400000"/>
          </a:ln>
          <a:extLst>
            <a:ext uri="{C572A759-6A51-4108-AA02-DFA0A04FC94B}"/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/>
            </a:pPr>
            <a:r>
              <a:rPr sz="2000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</a:rPr>
              <a:t>Do less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4802188" y="704850"/>
            <a:ext cx="2944812" cy="919163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23" name="Shape 123"/>
          <p:cNvSpPr/>
          <p:nvPr/>
        </p:nvSpPr>
        <p:spPr>
          <a:xfrm>
            <a:off x="5529263" y="690563"/>
            <a:ext cx="1452562" cy="379412"/>
          </a:xfrm>
          <a:prstGeom prst="rect">
            <a:avLst/>
          </a:prstGeom>
          <a:ln w="12700">
            <a:miter lim="400000"/>
          </a:ln>
          <a:extLst>
            <a:ext uri="{C572A759-6A51-4108-AA02-DFA0A04FC94B}"/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/>
            </a:pPr>
            <a:r>
              <a:rPr sz="2000" dirty="0">
                <a:solidFill>
                  <a:schemeClr val="bg1">
                    <a:lumMod val="10000"/>
                  </a:schemeClr>
                </a:solidFill>
              </a:rPr>
              <a:t>Start Doing</a:t>
            </a:r>
          </a:p>
        </p:txBody>
      </p:sp>
      <p:sp>
        <p:nvSpPr>
          <p:cNvPr id="35" name="Rectángulo 34"/>
          <p:cNvSpPr/>
          <p:nvPr/>
        </p:nvSpPr>
        <p:spPr>
          <a:xfrm>
            <a:off x="8413750" y="1806575"/>
            <a:ext cx="2406650" cy="1223963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24" name="Shape 124"/>
          <p:cNvSpPr/>
          <p:nvPr/>
        </p:nvSpPr>
        <p:spPr>
          <a:xfrm>
            <a:off x="9045575" y="1941513"/>
            <a:ext cx="1235075" cy="379412"/>
          </a:xfrm>
          <a:prstGeom prst="rect">
            <a:avLst/>
          </a:prstGeom>
          <a:ln w="12700">
            <a:miter lim="400000"/>
          </a:ln>
          <a:extLst>
            <a:ext uri="{C572A759-6A51-4108-AA02-DFA0A04FC94B}"/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/>
            </a:pPr>
            <a:r>
              <a:rPr sz="2000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</a:rPr>
              <a:t>Stop Doing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7962900" y="4573588"/>
            <a:ext cx="3309938" cy="1223962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22" name="Shape 122"/>
          <p:cNvSpPr/>
          <p:nvPr/>
        </p:nvSpPr>
        <p:spPr>
          <a:xfrm>
            <a:off x="9221788" y="4600575"/>
            <a:ext cx="993775" cy="379413"/>
          </a:xfrm>
          <a:prstGeom prst="rect">
            <a:avLst/>
          </a:prstGeom>
          <a:ln w="12700">
            <a:miter lim="400000"/>
          </a:ln>
          <a:extLst>
            <a:ext uri="{C572A759-6A51-4108-AA02-DFA0A04FC94B}"/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/>
            </a:pPr>
            <a:r>
              <a:rPr sz="2000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</a:rPr>
              <a:t>Do more</a:t>
            </a:r>
          </a:p>
        </p:txBody>
      </p:sp>
    </p:spTree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Personalizado 10">
      <a:dk1>
        <a:srgbClr val="C9F0FE"/>
      </a:dk1>
      <a:lt1>
        <a:srgbClr val="C9F0FE"/>
      </a:lt1>
      <a:dk2>
        <a:srgbClr val="005878"/>
      </a:dk2>
      <a:lt2>
        <a:srgbClr val="04A5DF"/>
      </a:lt2>
      <a:accent1>
        <a:srgbClr val="C9F0FE"/>
      </a:accent1>
      <a:accent2>
        <a:srgbClr val="C9F0FE"/>
      </a:accent2>
      <a:accent3>
        <a:srgbClr val="C9F0FE"/>
      </a:accent3>
      <a:accent4>
        <a:srgbClr val="C9F0FE"/>
      </a:accent4>
      <a:accent5>
        <a:srgbClr val="C9F0FE"/>
      </a:accent5>
      <a:accent6>
        <a:srgbClr val="C9F0FE"/>
      </a:accent6>
      <a:hlink>
        <a:srgbClr val="C9F0FE"/>
      </a:hlink>
      <a:folHlink>
        <a:srgbClr val="C9F0FE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997</TotalTime>
  <Words>201</Words>
  <Application>Microsoft Office PowerPoint</Application>
  <PresentationFormat>Panorámica</PresentationFormat>
  <Paragraphs>68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1" baseType="lpstr">
      <vt:lpstr>Arial</vt:lpstr>
      <vt:lpstr>Bauhaus 93</vt:lpstr>
      <vt:lpstr>Berlin Sans FB Demi</vt:lpstr>
      <vt:lpstr>Calibri</vt:lpstr>
      <vt:lpstr>Helvetica</vt:lpstr>
      <vt:lpstr>Trebuchet MS</vt:lpstr>
      <vt:lpstr>Tw Cen MT</vt:lpstr>
      <vt:lpstr>Circuito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PROCESOS SOFTWARE</dc:title>
  <dc:creator>Carlos López García;Daniel Macías Medina</dc:creator>
  <cp:lastModifiedBy>Daniel M.</cp:lastModifiedBy>
  <cp:revision>93</cp:revision>
  <dcterms:created xsi:type="dcterms:W3CDTF">2016-09-27T11:00:21Z</dcterms:created>
  <dcterms:modified xsi:type="dcterms:W3CDTF">2016-11-08T22:25:31Z</dcterms:modified>
</cp:coreProperties>
</file>