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4" r:id="rId1"/>
  </p:sldMasterIdLst>
  <p:notesMasterIdLst>
    <p:notesMasterId r:id="rId20"/>
  </p:notesMasterIdLst>
  <p:sldIdLst>
    <p:sldId id="276" r:id="rId2"/>
    <p:sldId id="257" r:id="rId3"/>
    <p:sldId id="274" r:id="rId4"/>
    <p:sldId id="267" r:id="rId5"/>
    <p:sldId id="258" r:id="rId6"/>
    <p:sldId id="278" r:id="rId7"/>
    <p:sldId id="277" r:id="rId8"/>
    <p:sldId id="279" r:id="rId9"/>
    <p:sldId id="280" r:id="rId10"/>
    <p:sldId id="281" r:id="rId11"/>
    <p:sldId id="265" r:id="rId12"/>
    <p:sldId id="271" r:id="rId13"/>
    <p:sldId id="260" r:id="rId14"/>
    <p:sldId id="261" r:id="rId15"/>
    <p:sldId id="266" r:id="rId16"/>
    <p:sldId id="264" r:id="rId17"/>
    <p:sldId id="263" r:id="rId18"/>
    <p:sldId id="268" r:id="rId19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8BC10"/>
    <a:srgbClr val="683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BA2ADF-1D8F-4A4E-9C87-9B806A790625}" type="datetimeFigureOut">
              <a:rPr lang="es-ES"/>
              <a:pPr>
                <a:defRPr/>
              </a:pPr>
              <a:t>10/11/2016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9475B4-E397-4EF0-9D46-A04B1B93024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239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075" y="54102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69234-49B3-4A22-8399-2537D4D095CA}" type="datetimeFigureOut">
              <a:rPr lang="es-ES"/>
              <a:pPr>
                <a:defRPr/>
              </a:pPr>
              <a:t>10/11/2016</a:t>
            </a:fld>
            <a:endParaRPr lang="es-E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0"/>
            <a:ext cx="5124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475" y="5410200"/>
            <a:ext cx="771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87A38-92CD-42D1-BDF2-39859896B10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24862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9FBF8-790C-4E16-92BC-C65B1A233909}" type="datetimeFigureOut">
              <a:rPr lang="es-ES"/>
              <a:pPr>
                <a:defRPr/>
              </a:pPr>
              <a:t>10/11/2016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0574C-1CE3-4419-9A6E-E1F34A0667E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02715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0A011-82FB-46E6-9889-BF0606616C37}" type="datetimeFigureOut">
              <a:rPr lang="es-ES"/>
              <a:pPr>
                <a:defRPr/>
              </a:pPr>
              <a:t>10/11/2016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AE93F-77A3-4CE6-A5EE-B3CCF5D169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961812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/>
          <p:cNvSpPr txBox="1"/>
          <p:nvPr/>
        </p:nvSpPr>
        <p:spPr>
          <a:xfrm>
            <a:off x="903288" y="7318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60"/>
          <p:cNvSpPr txBox="1"/>
          <p:nvPr/>
        </p:nvSpPr>
        <p:spPr>
          <a:xfrm>
            <a:off x="10537825" y="27654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B8458-3B9E-41B9-8808-B93A02CE7268}" type="datetimeFigureOut">
              <a:rPr lang="es-ES"/>
              <a:pPr>
                <a:defRPr/>
              </a:pPr>
              <a:t>10/11/2016</a:t>
            </a:fld>
            <a:endParaRPr lang="es-E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13B71-C379-43DB-B465-63B1423190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125560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7B78B-71BC-4992-8836-D9616EB72B0E}" type="datetimeFigureOut">
              <a:rPr lang="es-ES"/>
              <a:pPr>
                <a:defRPr/>
              </a:pPr>
              <a:t>10/11/2016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E0F06-086D-44B5-99E5-B65A1305A62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482745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8E54E-AB38-4E94-9D12-D9187A84CC1C}" type="datetimeFigureOut">
              <a:rPr lang="es-ES"/>
              <a:pPr>
                <a:defRPr/>
              </a:pPr>
              <a:t>10/11/2016</a:t>
            </a:fld>
            <a:endParaRPr lang="es-E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F66EE-0D8A-4F65-8E7C-FE0B5DC8ED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176663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98028-E06C-4B34-B1C1-A3A645DF0154}" type="datetimeFigureOut">
              <a:rPr lang="es-ES"/>
              <a:pPr>
                <a:defRPr/>
              </a:pPr>
              <a:t>10/11/2016</a:t>
            </a:fld>
            <a:endParaRPr lang="es-E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58AAE-2AA5-4FE6-BFF8-6509B5A4ED4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34201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BEF54-9967-4907-98F4-D0DF8C4ED060}" type="datetimeFigureOut">
              <a:rPr lang="es-ES"/>
              <a:pPr>
                <a:defRPr/>
              </a:pPr>
              <a:t>10/11/2016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90604-92F4-441D-A92E-B2C4332CFB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896716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9A4C5-0420-4B3F-9A94-D130DDB3F3D3}" type="datetimeFigureOut">
              <a:rPr lang="es-ES"/>
              <a:pPr>
                <a:defRPr/>
              </a:pPr>
              <a:t>10/11/2016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A9AD6-CF45-4B43-9888-ADE600BA35E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52241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0B3A2-75EB-46AB-BABE-88CAB2AF59FB}" type="datetimeFigureOut">
              <a:rPr lang="es-ES"/>
              <a:pPr>
                <a:defRPr/>
              </a:pPr>
              <a:t>10/11/2016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5F79-BE56-40B7-AFCE-00D4CAB666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40977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75212-2127-446D-97C4-8564B997A2C4}" type="datetimeFigureOut">
              <a:rPr lang="es-ES"/>
              <a:pPr>
                <a:defRPr/>
              </a:pPr>
              <a:t>10/11/2016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A89D9-1FEE-4B86-B96F-1C9CE117E8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21379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E3856-BDDF-4741-BFBE-4DE873E57FA0}" type="datetimeFigureOut">
              <a:rPr lang="es-ES"/>
              <a:pPr>
                <a:defRPr/>
              </a:pPr>
              <a:t>10/11/2016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B025A-760F-453D-AF3D-4269F62CCD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53143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7241A-B690-43C4-A198-87AE8E4F515E}" type="datetimeFigureOut">
              <a:rPr lang="es-ES"/>
              <a:pPr>
                <a:defRPr/>
              </a:pPr>
              <a:t>10/11/2016</a:t>
            </a:fld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E1C4F-1400-4FA8-A38F-463E9AB292C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46726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7892C-5ACF-4521-8D62-F024700E4176}" type="datetimeFigureOut">
              <a:rPr lang="es-ES"/>
              <a:pPr>
                <a:defRPr/>
              </a:pPr>
              <a:t>10/11/2016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A874F-1087-4E4B-B741-D7C189EBBB2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95358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3CFB4-BD15-45E5-BEA4-3540325E7E13}" type="datetimeFigureOut">
              <a:rPr lang="es-ES"/>
              <a:pPr>
                <a:defRPr/>
              </a:pPr>
              <a:t>10/11/2016</a:t>
            </a:fld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E61E-DB96-4B7A-B8F1-F05AC216EC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05855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C520D-E554-4C81-885E-9BA232A419DA}" type="datetimeFigureOut">
              <a:rPr lang="es-ES"/>
              <a:pPr>
                <a:defRPr/>
              </a:pPr>
              <a:t>10/11/2016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06E65-1AD5-47CE-AE4D-5B2C72F9F6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14489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06AC5-8694-4D77-8B62-2CCB790A9F47}" type="datetimeFigureOut">
              <a:rPr lang="es-ES"/>
              <a:pPr>
                <a:defRPr/>
              </a:pPr>
              <a:t>10/11/2016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E5522-B9DE-499F-B5F0-BB886810200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48670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3" y="2249488"/>
            <a:ext cx="99060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Editar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alt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48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C2AD11F-E7AC-43C6-80EF-15194432E89C}" type="datetimeFigureOut">
              <a:rPr lang="es-ES"/>
              <a:pPr>
                <a:defRPr/>
              </a:pPr>
              <a:t>10/11/2016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3" y="5883275"/>
            <a:ext cx="6238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 cap="all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5888" y="5883275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2FDDE9-D73C-446E-9C12-C1E394703D4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882" r:id="rId1"/>
    <p:sldLayoutId id="2147484867" r:id="rId2"/>
    <p:sldLayoutId id="2147484868" r:id="rId3"/>
    <p:sldLayoutId id="2147484869" r:id="rId4"/>
    <p:sldLayoutId id="2147484870" r:id="rId5"/>
    <p:sldLayoutId id="2147484871" r:id="rId6"/>
    <p:sldLayoutId id="2147484872" r:id="rId7"/>
    <p:sldLayoutId id="2147484873" r:id="rId8"/>
    <p:sldLayoutId id="2147484874" r:id="rId9"/>
    <p:sldLayoutId id="2147484875" r:id="rId10"/>
    <p:sldLayoutId id="2147484876" r:id="rId11"/>
    <p:sldLayoutId id="2147484883" r:id="rId12"/>
    <p:sldLayoutId id="2147484877" r:id="rId13"/>
    <p:sldLayoutId id="2147484878" r:id="rId14"/>
    <p:sldLayoutId id="2147484879" r:id="rId15"/>
    <p:sldLayoutId id="2147484880" r:id="rId16"/>
    <p:sldLayoutId id="2147484881" r:id="rId17"/>
  </p:sldLayoutIdLst>
  <p:transition spd="slow">
    <p:cover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135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ítulo 1"/>
          <p:cNvSpPr txBox="1">
            <a:spLocks/>
          </p:cNvSpPr>
          <p:nvPr/>
        </p:nvSpPr>
        <p:spPr>
          <a:xfrm>
            <a:off x="1217613" y="604838"/>
            <a:ext cx="9144000" cy="2863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defTabSz="914400" eaLnBrk="1" fontAlgn="auto" hangingPunct="1">
              <a:spcAft>
                <a:spcPts val="0"/>
              </a:spcAft>
              <a:defRPr/>
            </a:pPr>
            <a:endParaRPr lang="es-ES" altLang="es-ES" sz="6000" dirty="0">
              <a:solidFill>
                <a:schemeClr val="bg2">
                  <a:lumMod val="95000"/>
                  <a:lumOff val="5000"/>
                </a:schemeClr>
              </a:solidFill>
              <a:latin typeface="Bauhaus 93" panose="04030905020B02020C02" pitchFamily="82" charset="0"/>
            </a:endParaRPr>
          </a:p>
          <a:p>
            <a:pPr algn="ctr" defTabSz="914400" eaLnBrk="1" fontAlgn="auto" hangingPunct="1">
              <a:spcAft>
                <a:spcPts val="0"/>
              </a:spcAft>
              <a:defRPr/>
            </a:pPr>
            <a:endParaRPr lang="es-ES" altLang="es-ES" sz="6000" dirty="0">
              <a:solidFill>
                <a:schemeClr val="bg2">
                  <a:lumMod val="95000"/>
                  <a:lumOff val="5000"/>
                </a:schemeClr>
              </a:solidFill>
              <a:latin typeface="Bauhaus 93" panose="04030905020B02020C02" pitchFamily="82" charset="0"/>
            </a:endParaRPr>
          </a:p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es-ES" altLang="es-ES" sz="6000" dirty="0">
                <a:solidFill>
                  <a:schemeClr val="bg2">
                    <a:lumMod val="95000"/>
                    <a:lumOff val="5000"/>
                  </a:schemeClr>
                </a:solidFill>
                <a:latin typeface="Bauhaus 93" panose="04030905020B02020C02" pitchFamily="82" charset="0"/>
              </a:rPr>
              <a:t>SPACE INVADERS</a:t>
            </a:r>
          </a:p>
        </p:txBody>
      </p:sp>
      <p:sp>
        <p:nvSpPr>
          <p:cNvPr id="21" name="Subtítulo 2"/>
          <p:cNvSpPr txBox="1">
            <a:spLocks/>
          </p:cNvSpPr>
          <p:nvPr/>
        </p:nvSpPr>
        <p:spPr>
          <a:xfrm>
            <a:off x="1792288" y="4330700"/>
            <a:ext cx="9144000" cy="165576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s-ES" altLang="es-ES" sz="3600">
                <a:solidFill>
                  <a:schemeClr val="bg2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GRUPO 3</a:t>
            </a:r>
          </a:p>
          <a:p>
            <a:pPr algn="r" defTabSz="9144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s-ES" altLang="es-ES" sz="3600">
                <a:solidFill>
                  <a:schemeClr val="bg2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SEGUNDO SPRINT</a:t>
            </a:r>
            <a:endParaRPr lang="es-ES" altLang="es-ES" sz="3600" dirty="0">
              <a:solidFill>
                <a:schemeClr val="bg2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4578" name="CuadroTexto 1"/>
          <p:cNvSpPr txBox="1">
            <a:spLocks noChangeArrowheads="1"/>
          </p:cNvSpPr>
          <p:nvPr/>
        </p:nvSpPr>
        <p:spPr bwMode="auto">
          <a:xfrm>
            <a:off x="917575" y="531813"/>
            <a:ext cx="26997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INCEPTION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025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ángulo 22"/>
          <p:cNvSpPr/>
          <p:nvPr/>
        </p:nvSpPr>
        <p:spPr>
          <a:xfrm>
            <a:off x="906463" y="1367154"/>
            <a:ext cx="9731375" cy="147017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936625" y="1423988"/>
            <a:ext cx="9840913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7. ¿Qué os quita el sueño por las noches?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- Que a los usuarios no les guste.</a:t>
            </a: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- Que el número de descargas sea bajo.</a:t>
            </a: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- Que no seamos capaces de implementar funciones que desea el usuario.</a:t>
            </a: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	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917575" y="3065712"/>
            <a:ext cx="9731375" cy="124500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936625" y="3166778"/>
            <a:ext cx="96906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8. El tamaño de nuestro proyecto.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Nuestro proyecto se trata de un proyecto a 8 meses por lo que consideramos que se trata de un proyecto pequeño (talla S).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917575" y="4490679"/>
            <a:ext cx="9732054" cy="1556616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958265" y="4490679"/>
            <a:ext cx="97104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9. Importancia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En nuestro proyecto establecemos la siguiente importancia:</a:t>
            </a:r>
          </a:p>
          <a:p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			1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. </a:t>
            </a:r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Calidad							2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. Tiempo</a:t>
            </a:r>
          </a:p>
          <a:p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			3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. </a:t>
            </a:r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Presupuesto						4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. Alcance</a:t>
            </a:r>
          </a:p>
          <a:p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							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340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4578" name="CuadroTexto 1"/>
          <p:cNvSpPr txBox="1">
            <a:spLocks noChangeArrowheads="1"/>
          </p:cNvSpPr>
          <p:nvPr/>
        </p:nvSpPr>
        <p:spPr bwMode="auto">
          <a:xfrm>
            <a:off x="917575" y="531813"/>
            <a:ext cx="53832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HISTORIAS DE USUARIO</a:t>
            </a:r>
          </a:p>
        </p:txBody>
      </p:sp>
      <p:pic>
        <p:nvPicPr>
          <p:cNvPr id="1025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6625" y="1377950"/>
            <a:ext cx="9731375" cy="152558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906463" y="3038475"/>
            <a:ext cx="9731375" cy="1498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906463" y="4662488"/>
            <a:ext cx="9731375" cy="173513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936625" y="1423988"/>
            <a:ext cx="9840913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COMO USUARIO, QUIERO QUE EL JUEGO TENGA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ENEMIGOS EN MOVIMIENTO PARA QUE LA DIFICULTAD DEL JUEGO SEA MAYOR.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PRE:ENEMIGOS CON MOVIMIENTO.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CON: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SE MUEVAN LOS ENEMIGOS CUANDO EMPIECE EL JUEGO.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POS: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EMPIECE LA PARTIDA SE MUEVAN LOS ENEMIGOS</a:t>
            </a:r>
            <a:r>
              <a:rPr lang="es-ES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981075" y="3054350"/>
            <a:ext cx="10075863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COMO USUARIO, QUIERO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ENEMIGOS PUEDAN DISPARAR CON </a:t>
            </a: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OBJETIVO DE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AUMENTAR LA DIFICULTAD DEL JUEGO.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PRE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ENEMIGOS CON ARMAS 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QUE LOS ENEMIGOS DISPAREN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POS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DISPAREN CUANDO EMPIECE EL JUEGO INTENTANDO MATARNOS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936625" y="4684713"/>
            <a:ext cx="9701213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COMO USUARIO, QUIERO QUE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BALAS IMPACTEN CON EL OBJETIVO DE PODER ACABAR CON TODOS LOS ENEMIGOS.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PRE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SE DEBE PODER DISPARA BALAS, TANTO ENEMIGOS COMO EL JUGADOR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DISPARAR CON EL FIN DE ATACAR AL CONTRARIO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POS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CUANDO LAS BALAS IMPACTEN CON UNA NAVE, DICHA NAVE SE DEBERÁ DESTRUIR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1133475" y="561975"/>
            <a:ext cx="8405813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NIKO NIKOS Y KUDOS</a:t>
            </a:r>
          </a:p>
        </p:txBody>
      </p:sp>
      <p:pic>
        <p:nvPicPr>
          <p:cNvPr id="14353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816928"/>
            <a:ext cx="11193464" cy="3420749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406400" y="1823211"/>
            <a:ext cx="11193463" cy="341446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5602" name="CuadroTexto 1"/>
          <p:cNvSpPr txBox="1">
            <a:spLocks noChangeArrowheads="1"/>
          </p:cNvSpPr>
          <p:nvPr/>
        </p:nvSpPr>
        <p:spPr bwMode="auto">
          <a:xfrm>
            <a:off x="931863" y="573088"/>
            <a:ext cx="79803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GESTION SEGÚN EL TABLERO SCRUM</a:t>
            </a:r>
          </a:p>
        </p:txBody>
      </p:sp>
      <p:pic>
        <p:nvPicPr>
          <p:cNvPr id="15377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1763902"/>
            <a:ext cx="10639425" cy="3476625"/>
          </a:xfrm>
          <a:prstGeom prst="rect">
            <a:avLst/>
          </a:prstGeom>
        </p:spPr>
      </p:pic>
      <p:sp>
        <p:nvSpPr>
          <p:cNvPr id="20" name="CuadroTexto 1"/>
          <p:cNvSpPr txBox="1">
            <a:spLocks noChangeArrowheads="1"/>
          </p:cNvSpPr>
          <p:nvPr/>
        </p:nvSpPr>
        <p:spPr bwMode="auto">
          <a:xfrm>
            <a:off x="4866903" y="4426399"/>
            <a:ext cx="2055219" cy="400110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SPACE INVADERS</a:t>
            </a:r>
            <a:endParaRPr lang="es-ES" altLang="es-ES" sz="2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87375" y="1762503"/>
            <a:ext cx="10639425" cy="34780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848" y="200912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6626" name="CuadroTexto 1"/>
          <p:cNvSpPr txBox="1">
            <a:spLocks noChangeArrowheads="1"/>
          </p:cNvSpPr>
          <p:nvPr/>
        </p:nvSpPr>
        <p:spPr bwMode="auto">
          <a:xfrm>
            <a:off x="898525" y="604838"/>
            <a:ext cx="3832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RETROSPECTIVA</a:t>
            </a:r>
          </a:p>
        </p:txBody>
      </p:sp>
      <p:pic>
        <p:nvPicPr>
          <p:cNvPr id="16402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3" name="4edb42cef57d057480e9c39bbfd87f8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40" y="1813006"/>
            <a:ext cx="4033838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8" name="Shape 128"/>
          <p:cNvSpPr/>
          <p:nvPr/>
        </p:nvSpPr>
        <p:spPr>
          <a:xfrm>
            <a:off x="9461500" y="2822575"/>
            <a:ext cx="292100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/>
          <a:p>
            <a:pPr marL="217033" indent="-217033">
              <a:buSzPct val="75000"/>
              <a:buFontTx/>
              <a:buChar char="•"/>
              <a:defRPr sz="2500"/>
            </a:pPr>
            <a:endParaRPr sz="1758"/>
          </a:p>
        </p:txBody>
      </p:sp>
      <p:sp>
        <p:nvSpPr>
          <p:cNvPr id="30" name="Shape 130"/>
          <p:cNvSpPr/>
          <p:nvPr/>
        </p:nvSpPr>
        <p:spPr>
          <a:xfrm>
            <a:off x="8961438" y="2944813"/>
            <a:ext cx="290512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/>
          <a:p>
            <a:pPr marL="217033" indent="-217033">
              <a:buSzPct val="75000"/>
              <a:buFontTx/>
              <a:buChar char="•"/>
              <a:defRPr sz="2500"/>
            </a:pPr>
            <a:endParaRPr sz="1758"/>
          </a:p>
        </p:txBody>
      </p:sp>
      <p:sp>
        <p:nvSpPr>
          <p:cNvPr id="32" name="Rectángulo 31"/>
          <p:cNvSpPr/>
          <p:nvPr/>
        </p:nvSpPr>
        <p:spPr>
          <a:xfrm>
            <a:off x="1131359" y="1912949"/>
            <a:ext cx="3290114" cy="122396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Controlar los tiempos de entrega </a:t>
            </a: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Actitud del equipo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260231" y="4558818"/>
            <a:ext cx="3311525" cy="143987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Depender del WhatsApp</a:t>
            </a:r>
            <a:endParaRPr lang="es-ES" dirty="0"/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Distribución descompensada del trabajo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4888247" y="663165"/>
            <a:ext cx="2944812" cy="120747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  <p:sp>
        <p:nvSpPr>
          <p:cNvPr id="39" name="Rectángulo 38"/>
          <p:cNvSpPr/>
          <p:nvPr/>
        </p:nvSpPr>
        <p:spPr>
          <a:xfrm>
            <a:off x="8292447" y="1955194"/>
            <a:ext cx="2724419" cy="122396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Faltar a clase</a:t>
            </a: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Perder el tiempo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008316" y="4532689"/>
            <a:ext cx="3377485" cy="122396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Hacer más </a:t>
            </a:r>
            <a:r>
              <a:rPr lang="es-ES" dirty="0" err="1">
                <a:solidFill>
                  <a:schemeClr val="bg1">
                    <a:lumMod val="10000"/>
                  </a:schemeClr>
                </a:solidFill>
              </a:rPr>
              <a:t>dailys</a:t>
            </a:r>
            <a:endParaRPr lang="es-ES" dirty="0"/>
          </a:p>
        </p:txBody>
      </p:sp>
      <p:sp>
        <p:nvSpPr>
          <p:cNvPr id="21" name="Shape 121"/>
          <p:cNvSpPr/>
          <p:nvPr/>
        </p:nvSpPr>
        <p:spPr>
          <a:xfrm>
            <a:off x="2416175" y="4586288"/>
            <a:ext cx="827088" cy="379412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Do less</a:t>
            </a:r>
          </a:p>
        </p:txBody>
      </p:sp>
      <p:sp>
        <p:nvSpPr>
          <p:cNvPr id="22" name="Shape 122"/>
          <p:cNvSpPr/>
          <p:nvPr/>
        </p:nvSpPr>
        <p:spPr>
          <a:xfrm>
            <a:off x="9221788" y="4600575"/>
            <a:ext cx="993775" cy="379413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Do more</a:t>
            </a:r>
          </a:p>
        </p:txBody>
      </p:sp>
      <p:sp>
        <p:nvSpPr>
          <p:cNvPr id="24" name="Shape 124"/>
          <p:cNvSpPr/>
          <p:nvPr/>
        </p:nvSpPr>
        <p:spPr>
          <a:xfrm>
            <a:off x="9045575" y="1941513"/>
            <a:ext cx="1235075" cy="379412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Stop Doing</a:t>
            </a:r>
          </a:p>
        </p:txBody>
      </p:sp>
      <p:sp>
        <p:nvSpPr>
          <p:cNvPr id="20" name="Shape 120"/>
          <p:cNvSpPr/>
          <p:nvPr/>
        </p:nvSpPr>
        <p:spPr>
          <a:xfrm>
            <a:off x="2238375" y="1885701"/>
            <a:ext cx="1163973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Keep </a:t>
            </a:r>
            <a:r>
              <a:rPr sz="2000" dirty="0" err="1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Doin</a:t>
            </a:r>
            <a:endParaRPr sz="20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" name="Shape 123"/>
          <p:cNvSpPr/>
          <p:nvPr/>
        </p:nvSpPr>
        <p:spPr>
          <a:xfrm>
            <a:off x="5529263" y="690563"/>
            <a:ext cx="1452562" cy="379412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</a:rPr>
              <a:t>Start Doing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97" y="602409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379" y="2462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21" y="530704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46" y="530704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7651" name="CuadroTexto 3"/>
          <p:cNvSpPr txBox="1">
            <a:spLocks noChangeArrowheads="1"/>
          </p:cNvSpPr>
          <p:nvPr/>
        </p:nvSpPr>
        <p:spPr bwMode="auto">
          <a:xfrm>
            <a:off x="911225" y="609600"/>
            <a:ext cx="4360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ESTIMACIONES</a:t>
            </a:r>
          </a:p>
        </p:txBody>
      </p:sp>
      <p:pic>
        <p:nvPicPr>
          <p:cNvPr id="17425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448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455" y="1163748"/>
            <a:ext cx="3760788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5829" y="1158998"/>
            <a:ext cx="3758399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64" y="1422824"/>
            <a:ext cx="4378924" cy="382368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9698" name="CuadroTexto 1"/>
          <p:cNvSpPr txBox="1">
            <a:spLocks noChangeArrowheads="1"/>
          </p:cNvSpPr>
          <p:nvPr/>
        </p:nvSpPr>
        <p:spPr bwMode="auto">
          <a:xfrm>
            <a:off x="1315937" y="307975"/>
            <a:ext cx="22349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MUESTRA</a:t>
            </a:r>
          </a:p>
        </p:txBody>
      </p:sp>
      <p:pic>
        <p:nvPicPr>
          <p:cNvPr id="19472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30722" name="CuadroTexto 1"/>
          <p:cNvSpPr txBox="1">
            <a:spLocks noChangeArrowheads="1"/>
          </p:cNvSpPr>
          <p:nvPr/>
        </p:nvSpPr>
        <p:spPr bwMode="auto">
          <a:xfrm>
            <a:off x="5170488" y="2584450"/>
            <a:ext cx="5451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9600" dirty="0">
                <a:solidFill>
                  <a:schemeClr val="accent3">
                    <a:lumMod val="25000"/>
                  </a:schemeClr>
                </a:solidFill>
                <a:latin typeface="Berlin Sans FB Demi" panose="020E0802020502020306" pitchFamily="34" charset="0"/>
              </a:rPr>
              <a:t>FIN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885825" y="561975"/>
            <a:ext cx="39909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SPRINT PLANNING</a:t>
            </a:r>
          </a:p>
        </p:txBody>
      </p:sp>
      <p:pic>
        <p:nvPicPr>
          <p:cNvPr id="6160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07" y="1991102"/>
            <a:ext cx="10294510" cy="312567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93" y="314429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950913" y="544513"/>
            <a:ext cx="7508875" cy="984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DAILYS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pic>
        <p:nvPicPr>
          <p:cNvPr id="7185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333500" y="1257300"/>
            <a:ext cx="9704388" cy="497205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1531938" y="1392776"/>
            <a:ext cx="9321800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Daily</a:t>
            </a:r>
            <a:r>
              <a:rPr lang="es-ES" sz="22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 nº1 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(31 Noviembre)</a:t>
            </a:r>
            <a:endParaRPr lang="es-ES" sz="2200" b="1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-	División </a:t>
            </a:r>
            <a:r>
              <a:rPr lang="es-ES" sz="2200" b="1" dirty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de las tareas de cada miembro del grupo dentro de su roll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Fechas fin de tareas, para llegar a tiempo al final del Sprint 3.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531855" y="2780011"/>
            <a:ext cx="9282113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Daily</a:t>
            </a:r>
            <a:r>
              <a:rPr lang="es-ES" sz="22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 nº2 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s-ES" sz="22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7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 Noviembre)</a:t>
            </a:r>
            <a:endParaRPr lang="es-ES" sz="2200" b="1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Ver </a:t>
            </a:r>
            <a:r>
              <a:rPr lang="es-ES" sz="2200" b="1" dirty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el progreso de cada miembro del 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grupo.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Dudas </a:t>
            </a:r>
            <a:r>
              <a:rPr lang="es-ES" sz="2200" b="1" dirty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o problemas que 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estamos teniendo en el Sprint 3.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Ver si estamos dentro de las fechas programadas por nosotros.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515359" y="4416239"/>
            <a:ext cx="9282113" cy="17235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Daily</a:t>
            </a:r>
            <a:r>
              <a:rPr lang="es-ES" sz="22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nº3 (8 Noviembre)</a:t>
            </a:r>
            <a:endParaRPr lang="es-ES" sz="2200" b="1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Determinar un día para quedar y finalizar el Sprint 3 (14 Noviembre).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Dudas críticas.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10" y="3057420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909638" y="534988"/>
            <a:ext cx="846931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SPRINT BACKLOG</a:t>
            </a:r>
          </a:p>
        </p:txBody>
      </p:sp>
      <p:pic>
        <p:nvPicPr>
          <p:cNvPr id="8209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6" y="2068955"/>
            <a:ext cx="11101147" cy="3192316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498716" y="2068955"/>
            <a:ext cx="11101147" cy="31359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3554" name="CuadroTexto 1"/>
          <p:cNvSpPr txBox="1">
            <a:spLocks noChangeArrowheads="1"/>
          </p:cNvSpPr>
          <p:nvPr/>
        </p:nvSpPr>
        <p:spPr bwMode="auto">
          <a:xfrm>
            <a:off x="877888" y="563563"/>
            <a:ext cx="10593387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PRODUCT BACKLOG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ES" dirty="0">
              <a:latin typeface="Berlin Sans FB Demi" panose="020E0802020502020306" pitchFamily="34" charset="0"/>
            </a:endParaRPr>
          </a:p>
        </p:txBody>
      </p:sp>
      <p:pic>
        <p:nvPicPr>
          <p:cNvPr id="923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919163" y="1590675"/>
            <a:ext cx="10552112" cy="468153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 useBgFill="1">
        <p:nvSpPr>
          <p:cNvPr id="20" name="Rectángulo 19"/>
          <p:cNvSpPr/>
          <p:nvPr/>
        </p:nvSpPr>
        <p:spPr>
          <a:xfrm>
            <a:off x="6303963" y="5006975"/>
            <a:ext cx="676275" cy="263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1073150" y="1644650"/>
            <a:ext cx="98139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</a:rPr>
              <a:t>-	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MOVIMIENTO ENEMIGO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154235" y="4828096"/>
            <a:ext cx="9813925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-	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COLISIÓN BALA-ENEMIGO</a:t>
            </a:r>
            <a:endParaRPr lang="es-ES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100645" y="3161356"/>
            <a:ext cx="9813925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</a:rPr>
              <a:t>-	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DISPARO ENEMIGO</a:t>
            </a:r>
            <a:endParaRPr lang="es-ES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79563" y="2132013"/>
            <a:ext cx="8801100" cy="333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1403350" y="2514600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0%</a:t>
            </a:r>
            <a:endParaRPr lang="es-ES" sz="1600" dirty="0">
              <a:latin typeface="+mn-lt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0013950" y="2514600"/>
            <a:ext cx="7318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100% </a:t>
            </a:r>
            <a:endParaRPr lang="es-ES" sz="1600" dirty="0">
              <a:latin typeface="+mn-lt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579563" y="5354638"/>
            <a:ext cx="8801100" cy="3317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1579563" y="3700463"/>
            <a:ext cx="8801100" cy="3317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1403350" y="4133850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0%</a:t>
            </a:r>
            <a:endParaRPr lang="es-ES" sz="1600" dirty="0">
              <a:latin typeface="+mn-lt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403350" y="5770563"/>
            <a:ext cx="1292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0%</a:t>
            </a:r>
            <a:endParaRPr lang="es-ES" sz="1600" dirty="0">
              <a:latin typeface="+mn-lt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9998075" y="5746750"/>
            <a:ext cx="15382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100%</a:t>
            </a:r>
            <a:endParaRPr lang="es-ES" sz="1600" dirty="0">
              <a:latin typeface="+mn-lt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9932988" y="4114800"/>
            <a:ext cx="15382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100%</a:t>
            </a:r>
            <a:endParaRPr lang="es-ES" sz="1600" dirty="0">
              <a:latin typeface="+mn-lt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579563" y="3700463"/>
            <a:ext cx="3692525" cy="331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579562" y="5354638"/>
            <a:ext cx="6918325" cy="331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579564" y="3700463"/>
            <a:ext cx="6918324" cy="3333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7" name="CuadroTexto 36"/>
          <p:cNvSpPr txBox="1"/>
          <p:nvPr/>
        </p:nvSpPr>
        <p:spPr>
          <a:xfrm>
            <a:off x="8061489" y="5741988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8</a:t>
            </a:r>
            <a:r>
              <a:rPr lang="es-ES" sz="16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0</a:t>
            </a: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%</a:t>
            </a:r>
            <a:endParaRPr lang="es-ES" sz="1600" dirty="0">
              <a:latin typeface="+mn-lt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8086725" y="4133850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80%</a:t>
            </a:r>
            <a:endParaRPr lang="es-ES" sz="1600" dirty="0">
              <a:latin typeface="+mn-lt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579564" y="2136775"/>
            <a:ext cx="2042800" cy="3317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46" name="Rectángulo 45"/>
          <p:cNvSpPr/>
          <p:nvPr/>
        </p:nvSpPr>
        <p:spPr>
          <a:xfrm>
            <a:off x="3622364" y="2136775"/>
            <a:ext cx="5791511" cy="3238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47" name="CuadroTexto 46"/>
          <p:cNvSpPr txBox="1"/>
          <p:nvPr/>
        </p:nvSpPr>
        <p:spPr>
          <a:xfrm>
            <a:off x="9548813" y="2120900"/>
            <a:ext cx="9302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7</a:t>
            </a:r>
            <a:endParaRPr lang="es-ES" sz="1600" dirty="0">
              <a:latin typeface="+mn-lt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6422372" y="2151857"/>
            <a:ext cx="1285874" cy="338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2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9185275" y="2541588"/>
            <a:ext cx="72548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90%</a:t>
            </a:r>
            <a:endParaRPr lang="es-ES" sz="1600" dirty="0">
              <a:latin typeface="+mn-lt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2272990" y="2133600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1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4911324" y="3713162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3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8497888" y="3698875"/>
            <a:ext cx="933450" cy="33813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3" name="CuadroTexto 52"/>
          <p:cNvSpPr txBox="1"/>
          <p:nvPr/>
        </p:nvSpPr>
        <p:spPr>
          <a:xfrm>
            <a:off x="8575675" y="3702305"/>
            <a:ext cx="7778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4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9548813" y="3681413"/>
            <a:ext cx="9302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7</a:t>
            </a:r>
            <a:endParaRPr lang="es-ES" sz="1600" dirty="0">
              <a:latin typeface="+mn-lt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9183688" y="4129088"/>
            <a:ext cx="7239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90%</a:t>
            </a:r>
            <a:endParaRPr lang="es-ES" sz="1600" dirty="0">
              <a:latin typeface="+mn-lt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4972944" y="5389563"/>
            <a:ext cx="1292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5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9413875" y="5362575"/>
            <a:ext cx="966788" cy="3238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1" name="CuadroTexto 60"/>
          <p:cNvSpPr txBox="1"/>
          <p:nvPr/>
        </p:nvSpPr>
        <p:spPr>
          <a:xfrm>
            <a:off x="9536113" y="5359400"/>
            <a:ext cx="9302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7</a:t>
            </a:r>
            <a:endParaRPr lang="es-ES" sz="1600" dirty="0">
              <a:latin typeface="+mn-lt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9050338" y="5746750"/>
            <a:ext cx="7254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90%</a:t>
            </a:r>
            <a:endParaRPr lang="es-ES" sz="1600" dirty="0">
              <a:latin typeface="+mn-lt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3335059" y="2516188"/>
            <a:ext cx="1292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30%</a:t>
            </a:r>
            <a:endParaRPr lang="es-ES" sz="1600" dirty="0">
              <a:latin typeface="+mn-lt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8615363" y="5368925"/>
            <a:ext cx="1292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6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4578" name="CuadroTexto 1"/>
          <p:cNvSpPr txBox="1">
            <a:spLocks noChangeArrowheads="1"/>
          </p:cNvSpPr>
          <p:nvPr/>
        </p:nvSpPr>
        <p:spPr bwMode="auto">
          <a:xfrm>
            <a:off x="1333597" y="140129"/>
            <a:ext cx="75729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MAPAS DE HISTORIA DE USUARIO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025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06" y="983106"/>
            <a:ext cx="9162994" cy="5725287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1627244" y="983106"/>
            <a:ext cx="9162994" cy="57252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4499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4578" name="CuadroTexto 1"/>
          <p:cNvSpPr txBox="1">
            <a:spLocks noChangeArrowheads="1"/>
          </p:cNvSpPr>
          <p:nvPr/>
        </p:nvSpPr>
        <p:spPr bwMode="auto">
          <a:xfrm>
            <a:off x="913455" y="499371"/>
            <a:ext cx="71657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H.U. CON USO DEL PRODUCTO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025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90" y="1189874"/>
            <a:ext cx="4675769" cy="2739443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17" y="1196122"/>
            <a:ext cx="4704626" cy="264985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68" y="3986226"/>
            <a:ext cx="4740204" cy="264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88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4578" name="CuadroTexto 1"/>
          <p:cNvSpPr txBox="1">
            <a:spLocks noChangeArrowheads="1"/>
          </p:cNvSpPr>
          <p:nvPr/>
        </p:nvSpPr>
        <p:spPr bwMode="auto">
          <a:xfrm>
            <a:off x="917575" y="531813"/>
            <a:ext cx="26997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INCEPTION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025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ángulo 22"/>
          <p:cNvSpPr/>
          <p:nvPr/>
        </p:nvSpPr>
        <p:spPr>
          <a:xfrm>
            <a:off x="906463" y="1367154"/>
            <a:ext cx="9731375" cy="1707854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936625" y="1423988"/>
            <a:ext cx="9840913" cy="18466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1. ¿Por qué estamos aquí?</a:t>
            </a: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Realizamos nuestro </a:t>
            </a:r>
            <a:r>
              <a:rPr lang="es-ES" sz="2000" dirty="0" err="1">
                <a:solidFill>
                  <a:schemeClr val="bg1">
                    <a:lumMod val="10000"/>
                  </a:schemeClr>
                </a:solidFill>
              </a:rPr>
              <a:t>Space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1">
                    <a:lumMod val="10000"/>
                  </a:schemeClr>
                </a:solidFill>
              </a:rPr>
              <a:t>Invaders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 para captar clientes jóvenes cuya afición sean los videojuegos </a:t>
            </a:r>
            <a:r>
              <a:rPr lang="es-ES" sz="2000" dirty="0" err="1" smtClean="0">
                <a:solidFill>
                  <a:schemeClr val="bg1">
                    <a:lumMod val="10000"/>
                  </a:schemeClr>
                </a:solidFill>
              </a:rPr>
              <a:t>retros</a:t>
            </a:r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  <a:p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Este </a:t>
            </a:r>
            <a:r>
              <a:rPr lang="es-ES" dirty="0" err="1">
                <a:solidFill>
                  <a:schemeClr val="bg1">
                    <a:lumMod val="10000"/>
                  </a:schemeClr>
                </a:solidFill>
              </a:rPr>
              <a:t>Space</a:t>
            </a: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10000"/>
                  </a:schemeClr>
                </a:solidFill>
              </a:rPr>
              <a:t>Invaders</a:t>
            </a: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 está orientado a obtener un número alto de descargas y obtener beneficios mediante la publicidad.</a:t>
            </a:r>
          </a:p>
          <a:p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895857" y="3276892"/>
            <a:ext cx="9731375" cy="13802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936625" y="3333726"/>
            <a:ext cx="969060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2. </a:t>
            </a:r>
            <a:r>
              <a:rPr lang="es-ES" sz="2000" b="1" dirty="0" err="1">
                <a:solidFill>
                  <a:schemeClr val="bg1">
                    <a:lumMod val="10000"/>
                  </a:schemeClr>
                </a:solidFill>
              </a:rPr>
              <a:t>The</a:t>
            </a:r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bg1">
                    <a:lumMod val="10000"/>
                  </a:schemeClr>
                </a:solidFill>
              </a:rPr>
              <a:t>elevator</a:t>
            </a:r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 pitch.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Nuestro producto se trata de un producto gratuito que resulta altamente adictivo por su </a:t>
            </a:r>
            <a:r>
              <a:rPr lang="es-ES" sz="2000" dirty="0" err="1">
                <a:solidFill>
                  <a:schemeClr val="bg1">
                    <a:lumMod val="10000"/>
                  </a:schemeClr>
                </a:solidFill>
              </a:rPr>
              <a:t>jugabilidad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. Si te gustan los juegos retro, este juego te servirá para divertirte en tus ratos libres.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896027" y="4877727"/>
            <a:ext cx="9731295" cy="996061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917576" y="4934561"/>
            <a:ext cx="9709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3. Diseñar la caja de tu producto</a:t>
            </a:r>
            <a:r>
              <a:rPr lang="es-ES" sz="2000" b="1" dirty="0" smtClean="0">
                <a:solidFill>
                  <a:schemeClr val="bg1">
                    <a:lumMod val="10000"/>
                  </a:schemeClr>
                </a:solidFill>
              </a:rPr>
              <a:t>.						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 Logo: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Eslogan: Resiste la </a:t>
            </a:r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invasión.								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82" y="4973105"/>
            <a:ext cx="965239" cy="84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013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4578" name="CuadroTexto 1"/>
          <p:cNvSpPr txBox="1">
            <a:spLocks noChangeArrowheads="1"/>
          </p:cNvSpPr>
          <p:nvPr/>
        </p:nvSpPr>
        <p:spPr bwMode="auto">
          <a:xfrm>
            <a:off x="917575" y="531813"/>
            <a:ext cx="26997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INCEPTION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025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ángulo 22"/>
          <p:cNvSpPr/>
          <p:nvPr/>
        </p:nvSpPr>
        <p:spPr>
          <a:xfrm>
            <a:off x="906463" y="1367154"/>
            <a:ext cx="9731375" cy="1707854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936625" y="1423988"/>
            <a:ext cx="9840913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4. La lista de los </a:t>
            </a:r>
            <a:r>
              <a:rPr lang="es-ES" sz="2000" b="1" dirty="0" err="1">
                <a:solidFill>
                  <a:schemeClr val="bg1">
                    <a:lumMod val="10000"/>
                  </a:schemeClr>
                </a:solidFill>
              </a:rPr>
              <a:t>NO’s</a:t>
            </a:r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.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- No es un juego de pago</a:t>
            </a:r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.						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- No es un juego orientado a gráficos</a:t>
            </a:r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- No es una aplicación web</a:t>
            </a:r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.					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- No es una aplicación híbrida</a:t>
            </a:r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- No es un juego desarrollado a medida del cliente.</a:t>
            </a:r>
          </a:p>
          <a:p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- 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No es un juego con compras internas.			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895857" y="3276892"/>
            <a:ext cx="9731375" cy="13802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936625" y="3333726"/>
            <a:ext cx="969060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5. Conocer la comunidad.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La mayoría de desarrolladores de </a:t>
            </a:r>
            <a:r>
              <a:rPr lang="es-ES" sz="2000" dirty="0" err="1">
                <a:solidFill>
                  <a:schemeClr val="bg1">
                    <a:lumMod val="10000"/>
                  </a:schemeClr>
                </a:solidFill>
              </a:rPr>
              <a:t>Space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1">
                    <a:lumMod val="10000"/>
                  </a:schemeClr>
                </a:solidFill>
              </a:rPr>
              <a:t>Invaders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 se está centrando en mejorar visualmente el juego incluyendo mejores gráficos e incluso alguno de ellos en 3D. Otros también se están centrando en cambiar la </a:t>
            </a:r>
            <a:r>
              <a:rPr lang="es-ES" sz="2000" dirty="0" err="1">
                <a:solidFill>
                  <a:schemeClr val="bg1">
                    <a:lumMod val="10000"/>
                  </a:schemeClr>
                </a:solidFill>
              </a:rPr>
              <a:t>jugabilidad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 incluyendo el giroscopio en su juego.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896027" y="4877727"/>
            <a:ext cx="9731295" cy="116956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917576" y="4934561"/>
            <a:ext cx="97096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6. Muestra la solución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El producto es una aplicación exclusiva para Android que no se podrá jugar vía web ni estará disponible para dispositivos iOS.</a:t>
            </a:r>
          </a:p>
          <a:p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							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35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10">
      <a:dk1>
        <a:srgbClr val="C9F0FE"/>
      </a:dk1>
      <a:lt1>
        <a:srgbClr val="C9F0FE"/>
      </a:lt1>
      <a:dk2>
        <a:srgbClr val="005878"/>
      </a:dk2>
      <a:lt2>
        <a:srgbClr val="04A5DF"/>
      </a:lt2>
      <a:accent1>
        <a:srgbClr val="C9F0FE"/>
      </a:accent1>
      <a:accent2>
        <a:srgbClr val="C9F0FE"/>
      </a:accent2>
      <a:accent3>
        <a:srgbClr val="C9F0FE"/>
      </a:accent3>
      <a:accent4>
        <a:srgbClr val="C9F0FE"/>
      </a:accent4>
      <a:accent5>
        <a:srgbClr val="C9F0FE"/>
      </a:accent5>
      <a:accent6>
        <a:srgbClr val="C9F0FE"/>
      </a:accent6>
      <a:hlink>
        <a:srgbClr val="C9F0FE"/>
      </a:hlink>
      <a:folHlink>
        <a:srgbClr val="C9F0FE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1340</TotalTime>
  <Words>528</Words>
  <Application>Microsoft Office PowerPoint</Application>
  <PresentationFormat>Panorámica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Bauhaus 93</vt:lpstr>
      <vt:lpstr>Berlin Sans FB Demi</vt:lpstr>
      <vt:lpstr>Calibri</vt:lpstr>
      <vt:lpstr>Helvetica</vt:lpstr>
      <vt:lpstr>Trebuchet MS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SOFTWARE</dc:title>
  <dc:creator>Carlos López García;Daniel Macías Medina</dc:creator>
  <cp:lastModifiedBy>Daniel M.</cp:lastModifiedBy>
  <cp:revision>106</cp:revision>
  <dcterms:created xsi:type="dcterms:W3CDTF">2016-09-27T11:00:21Z</dcterms:created>
  <dcterms:modified xsi:type="dcterms:W3CDTF">2016-11-10T23:50:34Z</dcterms:modified>
</cp:coreProperties>
</file>