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e76a2748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e76a2748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e76a2748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e76a2748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e76a2748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e76a2748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e76a2748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e76a2748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e76a2748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e76a2748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e76a2748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e76a2748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e76a27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e76a27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e76a2748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e76a2748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e76a2748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e76a2748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e76a2748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e76a2748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e76a2748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e76a2748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e76a2748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e76a2748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e76a2748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e76a2748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e76a2748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e76a2748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Problema 2: Gestão digital de vagas para estacionamento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75"/>
            <a:ext cx="82221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Universidade Estadual de Feira de Santana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Disciplina: TEC498 - MI Circuitos Digitais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Professor: Thiago Cerqueira de Jesus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Discentes: Carlos Valadão e Luis Fernando Cintra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8650" y="4078500"/>
            <a:ext cx="706875" cy="10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Decodificação da</a:t>
            </a:r>
            <a:r>
              <a:rPr lang="pt-BR"/>
              <a:t>s somas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050" y="976900"/>
            <a:ext cx="2319399" cy="375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00" y="976899"/>
            <a:ext cx="1982850" cy="26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725" y="3633200"/>
            <a:ext cx="1525275" cy="11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924600" y="1063200"/>
            <a:ext cx="3949500" cy="20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Entradas: b0 (MSB</a:t>
            </a:r>
            <a:r>
              <a:rPr lang="pt-BR"/>
              <a:t>),</a:t>
            </a:r>
            <a:r>
              <a:rPr lang="pt-BR"/>
              <a:t> b1, b2, b3 (LSB)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Saída:</a:t>
            </a:r>
            <a:r>
              <a:rPr lang="pt-BR"/>
              <a:t> array de 7 bits </a:t>
            </a:r>
            <a:r>
              <a:rPr i="1" lang="pt-BR"/>
              <a:t>segmentos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Binário p/ decimal, 0-9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Don’t care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Multiplexação do Display de 7-segmentos - Dígito</a:t>
            </a:r>
            <a:endParaRPr/>
          </a:p>
        </p:txBody>
      </p:sp>
      <p:grpSp>
        <p:nvGrpSpPr>
          <p:cNvPr id="164" name="Google Shape;164;p23"/>
          <p:cNvGrpSpPr/>
          <p:nvPr/>
        </p:nvGrpSpPr>
        <p:grpSpPr>
          <a:xfrm>
            <a:off x="311700" y="1198900"/>
            <a:ext cx="3350076" cy="3582199"/>
            <a:chOff x="496725" y="1213700"/>
            <a:chExt cx="3350076" cy="3582199"/>
          </a:xfrm>
        </p:grpSpPr>
        <p:pic>
          <p:nvPicPr>
            <p:cNvPr id="165" name="Google Shape;16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2500" y="1213700"/>
              <a:ext cx="3284301" cy="358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3"/>
            <p:cNvSpPr/>
            <p:nvPr/>
          </p:nvSpPr>
          <p:spPr>
            <a:xfrm>
              <a:off x="496725" y="1280325"/>
              <a:ext cx="621900" cy="880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224900" y="1413525"/>
              <a:ext cx="621900" cy="560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806600" y="1229875"/>
            <a:ext cx="502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Entradas: 4 entradas de 4 bits e 2 entradas seletoras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a</a:t>
            </a:r>
            <a:r>
              <a:rPr lang="pt-BR"/>
              <a:t> = 1º </a:t>
            </a:r>
            <a:r>
              <a:rPr lang="pt-BR"/>
              <a:t>dígito</a:t>
            </a:r>
            <a:r>
              <a:rPr lang="pt-BR"/>
              <a:t> ligado </a:t>
            </a:r>
            <a:r>
              <a:rPr lang="pt-BR"/>
              <a:t>(4'b0111)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b</a:t>
            </a:r>
            <a:r>
              <a:rPr lang="pt-BR"/>
              <a:t> = 2</a:t>
            </a:r>
            <a:r>
              <a:rPr lang="pt-BR"/>
              <a:t>º dígito ligado (4'b1011)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c</a:t>
            </a:r>
            <a:r>
              <a:rPr lang="pt-BR"/>
              <a:t> = 3</a:t>
            </a:r>
            <a:r>
              <a:rPr lang="pt-BR"/>
              <a:t>º dígito ligado (4'b1101)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d</a:t>
            </a:r>
            <a:r>
              <a:rPr lang="pt-BR"/>
              <a:t> = 4</a:t>
            </a:r>
            <a:r>
              <a:rPr lang="pt-BR"/>
              <a:t>º dígito ligado (4'b1110)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s0</a:t>
            </a:r>
            <a:r>
              <a:rPr lang="pt-BR"/>
              <a:t> = </a:t>
            </a:r>
            <a:r>
              <a:rPr i="1" lang="pt-BR"/>
              <a:t>Q19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s1</a:t>
            </a:r>
            <a:r>
              <a:rPr lang="pt-BR"/>
              <a:t> = </a:t>
            </a:r>
            <a:r>
              <a:rPr i="1" lang="pt-BR"/>
              <a:t>Q18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Saída: array de 4 bits </a:t>
            </a:r>
            <a:r>
              <a:rPr i="1" lang="pt-BR"/>
              <a:t>f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Seleciona qual digito estará ligado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4 MUXs de 1b 4x1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Multiplexação do Display de 7-segmentos - Número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2234975" y="1229875"/>
            <a:ext cx="6597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Entradas: 4 entradas de 7 bits e 2 entradas seletoras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a</a:t>
            </a:r>
            <a:r>
              <a:rPr lang="pt-BR"/>
              <a:t> = “E” decodificado (7'b0110000)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b</a:t>
            </a:r>
            <a:r>
              <a:rPr lang="pt-BR"/>
              <a:t> = soma das vagas livres decodificada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c</a:t>
            </a:r>
            <a:r>
              <a:rPr lang="pt-BR"/>
              <a:t> = “F” decodificado (7'b0111000)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d</a:t>
            </a:r>
            <a:r>
              <a:rPr lang="pt-BR"/>
              <a:t> = soma das vagas ocupadas decodificada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s0</a:t>
            </a:r>
            <a:r>
              <a:rPr lang="pt-BR"/>
              <a:t> = </a:t>
            </a:r>
            <a:r>
              <a:rPr i="1" lang="pt-BR"/>
              <a:t>Q19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s1</a:t>
            </a:r>
            <a:r>
              <a:rPr lang="pt-BR"/>
              <a:t> = </a:t>
            </a:r>
            <a:r>
              <a:rPr i="1" lang="pt-BR"/>
              <a:t>Q18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Saída: array de 7 bits </a:t>
            </a:r>
            <a:r>
              <a:rPr i="1" lang="pt-BR"/>
              <a:t>f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Seleciona qual número ou letra aparecerá no </a:t>
            </a:r>
            <a:r>
              <a:rPr lang="pt-BR"/>
              <a:t>dígito</a:t>
            </a:r>
            <a:r>
              <a:rPr lang="pt-BR"/>
              <a:t> ligado.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7 MUXs de 1b 4x1</a:t>
            </a:r>
            <a:endParaRPr/>
          </a:p>
        </p:txBody>
      </p:sp>
      <p:grpSp>
        <p:nvGrpSpPr>
          <p:cNvPr id="175" name="Google Shape;175;p24"/>
          <p:cNvGrpSpPr/>
          <p:nvPr/>
        </p:nvGrpSpPr>
        <p:grpSpPr>
          <a:xfrm>
            <a:off x="311700" y="969500"/>
            <a:ext cx="1809875" cy="3928625"/>
            <a:chOff x="311700" y="969500"/>
            <a:chExt cx="1809875" cy="3928625"/>
          </a:xfrm>
        </p:grpSpPr>
        <p:pic>
          <p:nvPicPr>
            <p:cNvPr id="176" name="Google Shape;17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969500"/>
              <a:ext cx="1809875" cy="392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4"/>
            <p:cNvSpPr/>
            <p:nvPr/>
          </p:nvSpPr>
          <p:spPr>
            <a:xfrm>
              <a:off x="311700" y="1025550"/>
              <a:ext cx="306300" cy="469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1815200" y="1153200"/>
              <a:ext cx="306300" cy="214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3 - Interface de exibição do mapa de vagas do estacionamento</a:t>
            </a:r>
            <a:endParaRPr/>
          </a:p>
        </p:txBody>
      </p:sp>
      <p:grpSp>
        <p:nvGrpSpPr>
          <p:cNvPr id="184" name="Google Shape;184;p25"/>
          <p:cNvGrpSpPr/>
          <p:nvPr/>
        </p:nvGrpSpPr>
        <p:grpSpPr>
          <a:xfrm>
            <a:off x="1395350" y="1392525"/>
            <a:ext cx="4739824" cy="3459149"/>
            <a:chOff x="1328725" y="1318500"/>
            <a:chExt cx="4739824" cy="3459149"/>
          </a:xfrm>
        </p:grpSpPr>
        <p:pic>
          <p:nvPicPr>
            <p:cNvPr id="185" name="Google Shape;18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8725" y="1318500"/>
              <a:ext cx="4739824" cy="3459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5"/>
            <p:cNvSpPr/>
            <p:nvPr/>
          </p:nvSpPr>
          <p:spPr>
            <a:xfrm>
              <a:off x="1798375" y="1318500"/>
              <a:ext cx="828900" cy="954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Multiplexação da Matriz de LEDs - Coluna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4510775" y="1229875"/>
            <a:ext cx="4321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Entradas: 2 entradas de 2 bits e 1 entrada seletor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a</a:t>
            </a:r>
            <a:r>
              <a:rPr lang="pt-BR"/>
              <a:t> = 1º coluna (2'b10)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b</a:t>
            </a:r>
            <a:r>
              <a:rPr lang="pt-BR"/>
              <a:t> = 2º coluna (2'b01)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s =  Q19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Saída: array de 2 bits </a:t>
            </a:r>
            <a:r>
              <a:rPr i="1" lang="pt-BR"/>
              <a:t>f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Seleciona qual coluna estará ligado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 MUXs de 1b 2x1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25" y="1528450"/>
            <a:ext cx="4270499" cy="21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Multiplexação da Matriz de LEDs - Linha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4170575" y="1229875"/>
            <a:ext cx="4661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Entradas: 2 entradas de 4 bits e 1 entrada seletor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a</a:t>
            </a:r>
            <a:r>
              <a:rPr lang="pt-BR"/>
              <a:t> = linhas da matriz (chaves ímpares)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b</a:t>
            </a:r>
            <a:r>
              <a:rPr lang="pt-BR"/>
              <a:t> = linhas da matriz  (chaves pares)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s =  Q19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Saída: array de 4 bits </a:t>
            </a:r>
            <a:r>
              <a:rPr i="1" lang="pt-BR"/>
              <a:t>f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Seleciona quais linhas estão ligadas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4 MUXs de 1b 2x1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25" y="1017800"/>
            <a:ext cx="4043452" cy="37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</a:t>
            </a:r>
            <a:r>
              <a:rPr lang="pt-BR"/>
              <a:t>trodução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Frota de veículos 111.446.870 (IBGE, 2020)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Trânsito caótico (Exame, 2020)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Alta indisponibilidade de vagas para parar ou estacionar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Alternativa à mobilidade de grandes cidades (EconomiaSC, 2019)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</a:t>
            </a:r>
            <a:r>
              <a:rPr lang="pt-BR"/>
              <a:t>esenvolvimento de um sistema gerenciador de vagas para estacionamento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Circuitos sequenciais e circuitos puramente combinacionais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</a:t>
            </a:r>
            <a:r>
              <a:rPr lang="pt-BR"/>
              <a:t>nterface de entrada para simular a ocupação e desocupação das 8 vagas do estacionamento;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Interface para exibição da quantidade de vagas livres e das ocupadas, com distinção clara de qual valor representa cada tipo de vaga;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Interface de exibição do mapa de vagas do estacionamento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302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Bloco da Solução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0" y="910675"/>
            <a:ext cx="7355449" cy="397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960" y="51525"/>
            <a:ext cx="1663814" cy="165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I</a:t>
            </a:r>
            <a:r>
              <a:rPr lang="pt-BR"/>
              <a:t>nterface de entrada para simular a ocupação e desocupação das vagas.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875" y="1406150"/>
            <a:ext cx="5298926" cy="337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1434100" y="4114875"/>
            <a:ext cx="3086100" cy="66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Divisor de </a:t>
            </a:r>
            <a:r>
              <a:rPr lang="pt-BR"/>
              <a:t>Frequência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414250" y="1229875"/>
            <a:ext cx="4910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</a:t>
            </a:r>
            <a:r>
              <a:rPr lang="pt-BR"/>
              <a:t>ezenove flip-flops JK, pulso negativo.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Entrada </a:t>
            </a:r>
            <a:r>
              <a:rPr i="1" lang="pt-BR"/>
              <a:t>clk</a:t>
            </a:r>
            <a:r>
              <a:rPr i="1" lang="pt-BR"/>
              <a:t>, </a:t>
            </a:r>
            <a:r>
              <a:rPr lang="pt-BR"/>
              <a:t>um clock externo (50MHz).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Saídas os clocks </a:t>
            </a:r>
            <a:r>
              <a:rPr i="1" lang="pt-BR"/>
              <a:t>Q19</a:t>
            </a:r>
            <a:r>
              <a:rPr lang="pt-BR"/>
              <a:t> = </a:t>
            </a:r>
            <a:r>
              <a:rPr i="1" lang="pt-BR"/>
              <a:t>clk</a:t>
            </a:r>
            <a:r>
              <a:rPr lang="pt-BR"/>
              <a:t>/2</a:t>
            </a:r>
            <a:r>
              <a:rPr baseline="30000" lang="pt-BR"/>
              <a:t>19</a:t>
            </a:r>
            <a:r>
              <a:rPr lang="pt-BR"/>
              <a:t> (</a:t>
            </a:r>
            <a:r>
              <a:rPr lang="pt-BR"/>
              <a:t>~ 95Hz</a:t>
            </a:r>
            <a:r>
              <a:rPr lang="pt-BR"/>
              <a:t>) e o clock </a:t>
            </a:r>
            <a:r>
              <a:rPr i="1" lang="pt-BR"/>
              <a:t>Q18</a:t>
            </a:r>
            <a:r>
              <a:rPr lang="pt-BR"/>
              <a:t> = </a:t>
            </a:r>
            <a:r>
              <a:rPr i="1" lang="pt-BR"/>
              <a:t>clk</a:t>
            </a:r>
            <a:r>
              <a:rPr lang="pt-BR"/>
              <a:t>/2</a:t>
            </a:r>
            <a:r>
              <a:rPr baseline="30000" lang="pt-BR"/>
              <a:t>18</a:t>
            </a:r>
            <a:r>
              <a:rPr lang="pt-BR"/>
              <a:t> (</a:t>
            </a:r>
            <a:r>
              <a:rPr lang="pt-BR"/>
              <a:t>~ 190Hz).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00" y="1052275"/>
            <a:ext cx="3988125" cy="35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3612700" y="3990300"/>
            <a:ext cx="469500" cy="46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14325" y="1898200"/>
            <a:ext cx="357300" cy="29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Flip Flop JK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5404450" y="1229875"/>
            <a:ext cx="3428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Implementado utilizando verilog comportamental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</a:t>
            </a:r>
            <a:r>
              <a:rPr lang="pt-BR"/>
              <a:t>tradas</a:t>
            </a:r>
            <a:r>
              <a:rPr lang="pt-BR"/>
              <a:t>:</a:t>
            </a:r>
            <a:r>
              <a:rPr lang="pt-BR"/>
              <a:t> </a:t>
            </a:r>
            <a:r>
              <a:rPr i="1" lang="pt-BR"/>
              <a:t>clk</a:t>
            </a:r>
            <a:r>
              <a:rPr lang="pt-BR"/>
              <a:t>, </a:t>
            </a:r>
            <a:r>
              <a:rPr i="1" lang="pt-BR"/>
              <a:t>J</a:t>
            </a:r>
            <a:r>
              <a:rPr lang="pt-BR"/>
              <a:t> e </a:t>
            </a:r>
            <a:r>
              <a:rPr i="1" lang="pt-BR"/>
              <a:t>K</a:t>
            </a:r>
            <a:r>
              <a:rPr lang="pt-BR"/>
              <a:t>  que controlam o estado lógico 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Saída:</a:t>
            </a:r>
            <a:r>
              <a:rPr lang="pt-BR"/>
              <a:t> </a:t>
            </a:r>
            <a:r>
              <a:rPr i="1" lang="pt-BR"/>
              <a:t>Q</a:t>
            </a:r>
            <a:r>
              <a:rPr lang="pt-BR"/>
              <a:t> que é o estado lógico.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00" y="1321725"/>
            <a:ext cx="5092749" cy="299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9875"/>
            <a:ext cx="2745675" cy="101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5050" y="1467525"/>
            <a:ext cx="2454375" cy="12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525788" y="2233050"/>
            <a:ext cx="16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Fonte: TOCCI (2018)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2 - Interface para exibição da quantidade de vagas livres e das ocupadas.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843675" y="1346912"/>
            <a:ext cx="5520951" cy="3448718"/>
            <a:chOff x="843675" y="1361725"/>
            <a:chExt cx="5298926" cy="3433952"/>
          </a:xfrm>
        </p:grpSpPr>
        <p:pic>
          <p:nvPicPr>
            <p:cNvPr id="139" name="Google Shape;13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3675" y="1361725"/>
              <a:ext cx="5298926" cy="343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0"/>
            <p:cNvSpPr/>
            <p:nvPr/>
          </p:nvSpPr>
          <p:spPr>
            <a:xfrm>
              <a:off x="843675" y="2457050"/>
              <a:ext cx="3337800" cy="8142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Soma das vagas livres e das ocupadas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2510525"/>
            <a:ext cx="8520600" cy="20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</a:t>
            </a:r>
            <a:r>
              <a:rPr lang="pt-BR"/>
              <a:t>ntrada:</a:t>
            </a:r>
            <a:r>
              <a:rPr lang="pt-BR"/>
              <a:t> Conjunto  de 8 bits </a:t>
            </a:r>
            <a:r>
              <a:rPr i="1" lang="pt-BR"/>
              <a:t>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Saída:</a:t>
            </a:r>
            <a:r>
              <a:rPr lang="pt-BR"/>
              <a:t> Conjunto de 4 bits S, corresponde a soma de todos os bits de </a:t>
            </a:r>
            <a:r>
              <a:rPr i="1" lang="pt-BR"/>
              <a:t>V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Composto por 7 somadores de 4 bits, em cascata.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Somar as vagas livres </a:t>
            </a:r>
            <a:r>
              <a:rPr i="1" lang="pt-BR"/>
              <a:t>V </a:t>
            </a:r>
            <a:r>
              <a:rPr lang="pt-BR"/>
              <a:t>= </a:t>
            </a:r>
            <a:r>
              <a:rPr lang="pt-BR"/>
              <a:t>estado das chaves invertido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Somar as vagas ocupadas </a:t>
            </a:r>
            <a:r>
              <a:rPr i="1" lang="pt-BR"/>
              <a:t>V</a:t>
            </a:r>
            <a:r>
              <a:rPr i="1" lang="pt-BR"/>
              <a:t> </a:t>
            </a:r>
            <a:r>
              <a:rPr lang="pt-BR"/>
              <a:t>= estado das chaves.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2038"/>
            <a:ext cx="9144001" cy="100966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8589300" y="1354325"/>
            <a:ext cx="554700" cy="29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0" y="1218725"/>
            <a:ext cx="469500" cy="29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