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0"/>
  </p:notesMasterIdLst>
  <p:sldIdLst>
    <p:sldId id="263" r:id="rId2"/>
    <p:sldId id="256" r:id="rId3"/>
    <p:sldId id="265" r:id="rId4"/>
    <p:sldId id="258" r:id="rId5"/>
    <p:sldId id="269" r:id="rId6"/>
    <p:sldId id="264"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VIllamar" initials=""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4A2"/>
    <a:srgbClr val="E6A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50200"/>
  </p:normalViewPr>
  <p:slideViewPr>
    <p:cSldViewPr snapToGrid="0" snapToObjects="1">
      <p:cViewPr>
        <p:scale>
          <a:sx n="62" d="100"/>
          <a:sy n="62" d="100"/>
        </p:scale>
        <p:origin x="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17T07:53:54.198" idx="2">
    <p:pos x="192" y="186"/>
    <p:text>Not sure how to start off the presentation with this first slide thoughts?
Thoughts on the slide theme of the presentation?
The slides will go in the following order
Team Structure
Client Domain and problem 
Solution per client need -3 slides
Technical Solution 
TimeLine</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3-17T07:54:21.222" idx="3">
    <p:pos x="845" y="433"/>
    <p:text>Here is a slide showcasing the teams structure, The roles as they stand currently are just placeholder for the presentation but it is something we need to have set in stone going forward as we finalize the scope of the project were we all will be responsible for building the system. Below are just some notes and some definitions of the roles.
Ideally I would like to place headshots of all of us next to our names 
Product Owner  will take the clients needs and develop a solution or a vision to meet those needs and will define them Cleary and effectively 
Architecture Owner is the person who will build a technical roadmap to build the solution
UX stands for user experience 
Support/Tester are the developers who will help build components of the system and test them</p:text>
    <p:extLst mod="1">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3-17T07:54:46.410" idx="4">
    <p:pos x="701" y="459"/>
    <p:text>Here we discuss the domain and the problem our client is facing. This slide is a little too busy for my taste may need to be changed</p:text>
    <p:extLst mod="1">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26D6B-572F-604B-8A70-AC1E82BF5C8A}"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50D8E-554E-8549-9757-ADA7F0EF485F}" type="slidenum">
              <a:rPr lang="en-US" smtClean="0"/>
              <a:t>‹#›</a:t>
            </a:fld>
            <a:endParaRPr lang="en-US"/>
          </a:p>
        </p:txBody>
      </p:sp>
    </p:spTree>
    <p:extLst>
      <p:ext uri="{BB962C8B-B14F-4D97-AF65-F5344CB8AC3E}">
        <p14:creationId xmlns:p14="http://schemas.microsoft.com/office/powerpoint/2010/main" val="119170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sure how to start off the presentation with this first slide thoughts?</a:t>
            </a:r>
          </a:p>
          <a:p>
            <a:r>
              <a:rPr lang="en-US" dirty="0"/>
              <a:t>Thoughts on the slide theme of the presentation?</a:t>
            </a:r>
          </a:p>
          <a:p>
            <a:endParaRPr lang="en-US" dirty="0"/>
          </a:p>
          <a:p>
            <a:r>
              <a:rPr lang="en-US" dirty="0"/>
              <a:t>The slides will go in the following order</a:t>
            </a:r>
          </a:p>
          <a:p>
            <a:pPr marL="228600" indent="-228600">
              <a:buFont typeface="+mj-lt"/>
              <a:buAutoNum type="arabicPeriod"/>
            </a:pPr>
            <a:r>
              <a:rPr lang="en-US" dirty="0"/>
              <a:t>Team Structure</a:t>
            </a:r>
          </a:p>
          <a:p>
            <a:pPr marL="228600" indent="-228600">
              <a:buFont typeface="+mj-lt"/>
              <a:buAutoNum type="arabicPeriod"/>
            </a:pPr>
            <a:r>
              <a:rPr lang="en-US" dirty="0"/>
              <a:t>Client Domain and problem </a:t>
            </a:r>
          </a:p>
          <a:p>
            <a:pPr marL="228600" indent="-228600">
              <a:buFont typeface="+mj-lt"/>
              <a:buAutoNum type="arabicPeriod"/>
            </a:pPr>
            <a:r>
              <a:rPr lang="en-US" dirty="0"/>
              <a:t>Solution per client need -3 slides</a:t>
            </a:r>
          </a:p>
          <a:p>
            <a:pPr marL="228600" indent="-228600">
              <a:buFont typeface="+mj-lt"/>
              <a:buAutoNum type="arabicPeriod"/>
            </a:pPr>
            <a:r>
              <a:rPr lang="en-US" dirty="0"/>
              <a:t>Technical Solution </a:t>
            </a:r>
          </a:p>
          <a:p>
            <a:pPr marL="228600" indent="-228600">
              <a:buFont typeface="+mj-lt"/>
              <a:buAutoNum type="arabicPeriod"/>
            </a:pPr>
            <a:r>
              <a:rPr lang="en-US" dirty="0"/>
              <a:t>TimeLine </a:t>
            </a:r>
          </a:p>
        </p:txBody>
      </p:sp>
      <p:sp>
        <p:nvSpPr>
          <p:cNvPr id="4" name="Slide Number Placeholder 3"/>
          <p:cNvSpPr>
            <a:spLocks noGrp="1"/>
          </p:cNvSpPr>
          <p:nvPr>
            <p:ph type="sldNum" sz="quarter" idx="10"/>
          </p:nvPr>
        </p:nvSpPr>
        <p:spPr/>
        <p:txBody>
          <a:bodyPr/>
          <a:lstStyle/>
          <a:p>
            <a:fld id="{7A350D8E-554E-8549-9757-ADA7F0EF485F}" type="slidenum">
              <a:rPr lang="en-US" smtClean="0"/>
              <a:t>1</a:t>
            </a:fld>
            <a:endParaRPr lang="en-US"/>
          </a:p>
        </p:txBody>
      </p:sp>
    </p:spTree>
    <p:extLst>
      <p:ext uri="{BB962C8B-B14F-4D97-AF65-F5344CB8AC3E}">
        <p14:creationId xmlns:p14="http://schemas.microsoft.com/office/powerpoint/2010/main" val="34359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 is a slide showcasing the teams structure, The roles as they stand currently are just placeholder for the presentation but it is something we need to have set in stone going forward as we finalize the scope of the project were we all will be responsible for building the system. Below are just some notes and some definitions of the roles.</a:t>
            </a:r>
          </a:p>
          <a:p>
            <a:endParaRPr lang="en-US" dirty="0"/>
          </a:p>
          <a:p>
            <a:r>
              <a:rPr lang="en-US" dirty="0"/>
              <a:t>Ideally I would like to place headshots of all of us next to our names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Product Owner  will take the clients needs and develop a solution or a vision to meet those needs and will define them Cleary and effectively </a:t>
            </a:r>
          </a:p>
          <a:p>
            <a:r>
              <a:rPr lang="en-US" sz="1200" b="0" i="0" kern="1200" dirty="0">
                <a:solidFill>
                  <a:schemeClr val="tx1"/>
                </a:solidFill>
                <a:effectLst/>
                <a:latin typeface="+mn-lt"/>
                <a:ea typeface="+mn-ea"/>
                <a:cs typeface="+mn-cs"/>
              </a:rPr>
              <a:t>Architecture Owner is the person who will build a technical roadmap to build the solution</a:t>
            </a:r>
          </a:p>
          <a:p>
            <a:r>
              <a:rPr lang="en-US" sz="1200" b="0" i="0" kern="1200" dirty="0">
                <a:solidFill>
                  <a:schemeClr val="tx1"/>
                </a:solidFill>
                <a:effectLst/>
                <a:latin typeface="+mn-lt"/>
                <a:ea typeface="+mn-ea"/>
                <a:cs typeface="+mn-cs"/>
              </a:rPr>
              <a:t>UX stands for user experience </a:t>
            </a:r>
          </a:p>
          <a:p>
            <a:r>
              <a:rPr lang="en-US" sz="1200" b="0" i="0" kern="1200" dirty="0">
                <a:solidFill>
                  <a:schemeClr val="tx1"/>
                </a:solidFill>
                <a:effectLst/>
                <a:latin typeface="+mn-lt"/>
                <a:ea typeface="+mn-ea"/>
                <a:cs typeface="+mn-cs"/>
              </a:rPr>
              <a:t>Support/Tester are the developers who will help build components of the system and test them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350D8E-554E-8549-9757-ADA7F0EF485F}" type="slidenum">
              <a:rPr lang="en-US" smtClean="0"/>
              <a:t>2</a:t>
            </a:fld>
            <a:endParaRPr lang="en-US"/>
          </a:p>
        </p:txBody>
      </p:sp>
    </p:spTree>
    <p:extLst>
      <p:ext uri="{BB962C8B-B14F-4D97-AF65-F5344CB8AC3E}">
        <p14:creationId xmlns:p14="http://schemas.microsoft.com/office/powerpoint/2010/main" val="25858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 we discuss the domain and the problem our client is facing. This slide is a little too busy for my taste may need to be changed</a:t>
            </a:r>
          </a:p>
        </p:txBody>
      </p:sp>
      <p:sp>
        <p:nvSpPr>
          <p:cNvPr id="4" name="Slide Number Placeholder 3"/>
          <p:cNvSpPr>
            <a:spLocks noGrp="1"/>
          </p:cNvSpPr>
          <p:nvPr>
            <p:ph type="sldNum" sz="quarter" idx="10"/>
          </p:nvPr>
        </p:nvSpPr>
        <p:spPr/>
        <p:txBody>
          <a:bodyPr/>
          <a:lstStyle/>
          <a:p>
            <a:fld id="{7A350D8E-554E-8549-9757-ADA7F0EF485F}" type="slidenum">
              <a:rPr lang="en-US" smtClean="0"/>
              <a:t>4</a:t>
            </a:fld>
            <a:endParaRPr lang="en-US"/>
          </a:p>
        </p:txBody>
      </p:sp>
    </p:spTree>
    <p:extLst>
      <p:ext uri="{BB962C8B-B14F-4D97-AF65-F5344CB8AC3E}">
        <p14:creationId xmlns:p14="http://schemas.microsoft.com/office/powerpoint/2010/main" val="2456662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7" y="4243845"/>
            <a:ext cx="3077108" cy="276940"/>
          </a:xfrm>
          <a:prstGeom prst="rect">
            <a:avLst/>
          </a:prstGeom>
        </p:spPr>
      </p:pic>
      <p:sp>
        <p:nvSpPr>
          <p:cNvPr id="9" name="Rectangle 8"/>
          <p:cNvSpPr/>
          <p:nvPr/>
        </p:nvSpPr>
        <p:spPr bwMode="ltGray">
          <a:xfrm>
            <a:off x="4"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20"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6"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6" y="4394043"/>
            <a:ext cx="8144135" cy="1117687"/>
          </a:xfrm>
        </p:spPr>
        <p:txBody>
          <a:bodyPr>
            <a:normAutofit/>
          </a:bodyPr>
          <a:lstStyle>
            <a:lvl1pPr marL="0" indent="0" algn="r">
              <a:buNone/>
              <a:defRPr sz="2000"/>
            </a:lvl1pPr>
            <a:lvl2pPr marL="457185" indent="0" algn="ctr">
              <a:buNone/>
              <a:defRPr sz="2000"/>
            </a:lvl2pPr>
            <a:lvl3pPr marL="914369" indent="0" algn="ctr">
              <a:buNone/>
              <a:defRPr sz="1800"/>
            </a:lvl3pPr>
            <a:lvl4pPr marL="1371554" indent="0" algn="ctr">
              <a:buNone/>
              <a:defRPr sz="1600"/>
            </a:lvl4pPr>
            <a:lvl5pPr marL="1828738" indent="0" algn="ctr">
              <a:buNone/>
              <a:defRPr sz="1600"/>
            </a:lvl5pPr>
            <a:lvl6pPr marL="2285923" indent="0" algn="ctr">
              <a:buNone/>
              <a:defRPr sz="1600"/>
            </a:lvl6pPr>
            <a:lvl7pPr marL="2743107" indent="0" algn="ctr">
              <a:buNone/>
              <a:defRPr sz="1600"/>
            </a:lvl7pPr>
            <a:lvl8pPr marL="3200292" indent="0" algn="ctr">
              <a:buNone/>
              <a:defRPr sz="1600"/>
            </a:lvl8pPr>
            <a:lvl9pPr marL="3657477"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AEB5A-1203-234E-85E2-026CAAEB9874}" type="datetime1">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8"/>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459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0" name="Rectangle 9"/>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7" y="4711619"/>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7" y="609600"/>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5" indent="0">
              <a:buNone/>
              <a:defRPr sz="2800"/>
            </a:lvl2pPr>
            <a:lvl3pPr marL="914369" indent="0">
              <a:buNone/>
              <a:defRPr sz="2400"/>
            </a:lvl3pPr>
            <a:lvl4pPr marL="1371554" indent="0">
              <a:buNone/>
              <a:defRPr sz="2000"/>
            </a:lvl4pPr>
            <a:lvl5pPr marL="1828738" indent="0">
              <a:buNone/>
              <a:defRPr sz="2000"/>
            </a:lvl5pPr>
            <a:lvl6pPr marL="2285923" indent="0">
              <a:buNone/>
              <a:defRPr sz="2000"/>
            </a:lvl6pPr>
            <a:lvl7pPr marL="2743107" indent="0">
              <a:buNone/>
              <a:defRPr sz="2000"/>
            </a:lvl7pPr>
            <a:lvl8pPr marL="3200292" indent="0">
              <a:buNone/>
              <a:defRPr sz="2000"/>
            </a:lvl8pPr>
            <a:lvl9pPr marL="365747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5169587"/>
            <a:ext cx="9613863" cy="622971"/>
          </a:xfrm>
        </p:spPr>
        <p:txBody>
          <a:bodyP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30BDBE-FD64-C142-9EE4-28AD2FFB12E7}" type="datetime1">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11313"/>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28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0" name="Rectangle 9"/>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7" y="4711619"/>
            <a:ext cx="9613859" cy="1090789"/>
          </a:xfrm>
        </p:spPr>
        <p:txBody>
          <a:bodyPr anchor="ct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8CC2A9-7070-E44B-930B-608B402EEB25}" type="datetime1">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1161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154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4" name="Rectangle 13"/>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60" y="609602"/>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93" y="3653379"/>
            <a:ext cx="8156579" cy="548968"/>
          </a:xfrm>
        </p:spPr>
        <p:txBody>
          <a:bodyPr anchor="t">
            <a:normAutofit/>
          </a:bodyPr>
          <a:lstStyle>
            <a:lvl1pPr marL="0" indent="0">
              <a:buNone/>
              <a:defRPr sz="14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4" name="Text Placeholder 3"/>
          <p:cNvSpPr>
            <a:spLocks noGrp="1"/>
          </p:cNvSpPr>
          <p:nvPr>
            <p:ph type="body" sz="half" idx="2"/>
          </p:nvPr>
        </p:nvSpPr>
        <p:spPr>
          <a:xfrm>
            <a:off x="680327" y="4711619"/>
            <a:ext cx="9613859" cy="1090789"/>
          </a:xfrm>
        </p:spPr>
        <p:txBody>
          <a:bodyPr anchor="ctr">
            <a:normAutofit/>
          </a:bodyP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61CC8-4313-4B45-A9A8-DC4EF7C61665}" type="datetime1">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09929"/>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9006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1" name="Rectangle 10"/>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4711619"/>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5" y="5300153"/>
            <a:ext cx="9613863" cy="502255"/>
          </a:xfrm>
        </p:spPr>
        <p:txBody>
          <a:bodyPr anchor="t"/>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6BE76-55B2-C742-9952-69386232BA7E}" type="datetime1">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0992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281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6" name="Rectangle 15"/>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9"/>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9" y="2336873"/>
            <a:ext cx="307003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8" name="Text Placeholder 3"/>
          <p:cNvSpPr>
            <a:spLocks noGrp="1"/>
          </p:cNvSpPr>
          <p:nvPr>
            <p:ph type="body" sz="half" idx="15"/>
          </p:nvPr>
        </p:nvSpPr>
        <p:spPr>
          <a:xfrm>
            <a:off x="680326" y="3022675"/>
            <a:ext cx="3049703" cy="2913513"/>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1" y="3022675"/>
            <a:ext cx="3063240" cy="2913513"/>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11" name="Text Placeholder 4"/>
          <p:cNvSpPr>
            <a:spLocks noGrp="1"/>
          </p:cNvSpPr>
          <p:nvPr>
            <p:ph type="body" sz="quarter" idx="13"/>
          </p:nvPr>
        </p:nvSpPr>
        <p:spPr>
          <a:xfrm>
            <a:off x="7224161" y="2336873"/>
            <a:ext cx="307002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61" y="3022675"/>
            <a:ext cx="3070025" cy="2913513"/>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376492-F168-3F4A-9E0C-0ABDEE3E1E48}" type="datetime1">
              <a:rPr lang="en-US" smtClean="0"/>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8675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7" name="Rectangle 16"/>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9"/>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4" y="4297504"/>
            <a:ext cx="304970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24"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5" indent="0">
              <a:buNone/>
              <a:defRPr sz="1600"/>
            </a:lvl2pPr>
            <a:lvl3pPr marL="914369" indent="0">
              <a:buNone/>
              <a:defRPr sz="1600"/>
            </a:lvl3pPr>
            <a:lvl4pPr marL="1371554" indent="0">
              <a:buNone/>
              <a:defRPr sz="1600"/>
            </a:lvl4pPr>
            <a:lvl5pPr marL="1828738" indent="0">
              <a:buNone/>
              <a:defRPr sz="1600"/>
            </a:lvl5pPr>
            <a:lvl6pPr marL="2285923" indent="0">
              <a:buNone/>
              <a:defRPr sz="1600"/>
            </a:lvl6pPr>
            <a:lvl7pPr marL="2743107" indent="0">
              <a:buNone/>
              <a:defRPr sz="1600"/>
            </a:lvl7pPr>
            <a:lvl8pPr marL="3200292" indent="0">
              <a:buNone/>
              <a:defRPr sz="1600"/>
            </a:lvl8pPr>
            <a:lvl9pPr marL="3657477"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24" y="4873765"/>
            <a:ext cx="3049705" cy="1062422"/>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4"/>
            <a:ext cx="3063240"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5" indent="0">
              <a:buNone/>
              <a:defRPr sz="1600"/>
            </a:lvl2pPr>
            <a:lvl3pPr marL="914369" indent="0">
              <a:buNone/>
              <a:defRPr sz="1600"/>
            </a:lvl3pPr>
            <a:lvl4pPr marL="1371554" indent="0">
              <a:buNone/>
              <a:defRPr sz="1600"/>
            </a:lvl4pPr>
            <a:lvl5pPr marL="1828738" indent="0">
              <a:buNone/>
              <a:defRPr sz="1600"/>
            </a:lvl5pPr>
            <a:lvl6pPr marL="2285923" indent="0">
              <a:buNone/>
              <a:defRPr sz="1600"/>
            </a:lvl6pPr>
            <a:lvl7pPr marL="2743107" indent="0">
              <a:buNone/>
              <a:defRPr sz="1600"/>
            </a:lvl7pPr>
            <a:lvl8pPr marL="3200292" indent="0">
              <a:buNone/>
              <a:defRPr sz="1600"/>
            </a:lvl8pPr>
            <a:lvl9pPr marL="3657477"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22" y="4873764"/>
            <a:ext cx="3067297" cy="1062422"/>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25" name="Text Placeholder 4"/>
          <p:cNvSpPr>
            <a:spLocks noGrp="1"/>
          </p:cNvSpPr>
          <p:nvPr>
            <p:ph type="body" sz="quarter" idx="13"/>
          </p:nvPr>
        </p:nvSpPr>
        <p:spPr>
          <a:xfrm>
            <a:off x="7230684" y="4297504"/>
            <a:ext cx="306350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82"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5" indent="0">
              <a:buNone/>
              <a:defRPr sz="1600"/>
            </a:lvl2pPr>
            <a:lvl3pPr marL="914369" indent="0">
              <a:buNone/>
              <a:defRPr sz="1600"/>
            </a:lvl3pPr>
            <a:lvl4pPr marL="1371554" indent="0">
              <a:buNone/>
              <a:defRPr sz="1600"/>
            </a:lvl4pPr>
            <a:lvl5pPr marL="1828738" indent="0">
              <a:buNone/>
              <a:defRPr sz="1600"/>
            </a:lvl5pPr>
            <a:lvl6pPr marL="2285923" indent="0">
              <a:buNone/>
              <a:defRPr sz="1600"/>
            </a:lvl6pPr>
            <a:lvl7pPr marL="2743107" indent="0">
              <a:buNone/>
              <a:defRPr sz="1600"/>
            </a:lvl7pPr>
            <a:lvl8pPr marL="3200292" indent="0">
              <a:buNone/>
              <a:defRPr sz="1600"/>
            </a:lvl8pPr>
            <a:lvl9pPr marL="3657477"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7" y="4873762"/>
            <a:ext cx="3067563" cy="1062422"/>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E17B6EE-E735-114A-AE72-23F9C16B429F}" type="datetime1">
              <a:rPr lang="en-US" smtClean="0"/>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25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9" name="Rectangle 8"/>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C6C82-5C96-2646-8D92-BA8CAB9449BE}" type="datetime1">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063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8"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7" y="5372406"/>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5"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600"/>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91"/>
            <a:ext cx="2743200" cy="365125"/>
          </a:xfrm>
        </p:spPr>
        <p:txBody>
          <a:bodyPr/>
          <a:lstStyle/>
          <a:p>
            <a:fld id="{65E12687-AF5C-F144-B70F-6A68B8FB8AF4}" type="datetime1">
              <a:rPr lang="en-US" smtClean="0"/>
              <a:t>4/18/2018</a:t>
            </a:fld>
            <a:endParaRPr lang="en-US" dirty="0"/>
          </a:p>
        </p:txBody>
      </p:sp>
      <p:sp>
        <p:nvSpPr>
          <p:cNvPr id="5" name="Footer Placeholder 4"/>
          <p:cNvSpPr>
            <a:spLocks noGrp="1"/>
          </p:cNvSpPr>
          <p:nvPr>
            <p:ph type="ftr" sz="quarter" idx="11"/>
          </p:nvPr>
        </p:nvSpPr>
        <p:spPr>
          <a:xfrm>
            <a:off x="680326" y="5936192"/>
            <a:ext cx="6126805" cy="365125"/>
          </a:xfrm>
        </p:spPr>
        <p:txBody>
          <a:bodyPr/>
          <a:lstStyle/>
          <a:p>
            <a:endParaRPr lang="en-US" dirty="0"/>
          </a:p>
        </p:txBody>
      </p:sp>
      <p:sp>
        <p:nvSpPr>
          <p:cNvPr id="6" name="Slide Number Placeholder 5"/>
          <p:cNvSpPr>
            <a:spLocks noGrp="1"/>
          </p:cNvSpPr>
          <p:nvPr>
            <p:ph type="sldNum" sz="quarter" idx="12"/>
          </p:nvPr>
        </p:nvSpPr>
        <p:spPr>
          <a:xfrm>
            <a:off x="10097555" y="5398637"/>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04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7" name="Rectangle 16"/>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12728-4ED8-E841-8BF5-DB18B7C2F4DA}" type="datetime1">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025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8"/>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30"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3" y="4232174"/>
            <a:ext cx="9613860" cy="1704017"/>
          </a:xfrm>
        </p:spPr>
        <p:txBody>
          <a:bodyPr>
            <a:normAutofit/>
          </a:bodyPr>
          <a:lstStyle>
            <a:lvl1pPr marL="0" indent="0" algn="r">
              <a:buNone/>
              <a:defRPr sz="2000">
                <a:solidFill>
                  <a:schemeClr val="tx1">
                    <a:tint val="75000"/>
                  </a:schemeClr>
                </a:solidFill>
              </a:defRPr>
            </a:lvl1pPr>
            <a:lvl2pPr marL="457185" indent="0">
              <a:buNone/>
              <a:defRPr sz="2000">
                <a:solidFill>
                  <a:schemeClr val="tx1">
                    <a:tint val="75000"/>
                  </a:schemeClr>
                </a:solidFill>
              </a:defRPr>
            </a:lvl2pPr>
            <a:lvl3pPr marL="914369" indent="0">
              <a:buNone/>
              <a:defRPr sz="1800">
                <a:solidFill>
                  <a:schemeClr val="tx1">
                    <a:tint val="75000"/>
                  </a:schemeClr>
                </a:solidFill>
              </a:defRPr>
            </a:lvl3pPr>
            <a:lvl4pPr marL="1371554" indent="0">
              <a:buNone/>
              <a:defRPr sz="1600">
                <a:solidFill>
                  <a:schemeClr val="tx1">
                    <a:tint val="75000"/>
                  </a:schemeClr>
                </a:solidFill>
              </a:defRPr>
            </a:lvl4pPr>
            <a:lvl5pPr marL="1828738" indent="0">
              <a:buNone/>
              <a:defRPr sz="1600">
                <a:solidFill>
                  <a:schemeClr val="tx1">
                    <a:tint val="75000"/>
                  </a:schemeClr>
                </a:solidFill>
              </a:defRPr>
            </a:lvl5pPr>
            <a:lvl6pPr marL="2285923" indent="0">
              <a:buNone/>
              <a:defRPr sz="1600">
                <a:solidFill>
                  <a:schemeClr val="tx1">
                    <a:tint val="75000"/>
                  </a:schemeClr>
                </a:solidFill>
              </a:defRPr>
            </a:lvl6pPr>
            <a:lvl7pPr marL="2743107" indent="0">
              <a:buNone/>
              <a:defRPr sz="1600">
                <a:solidFill>
                  <a:schemeClr val="tx1">
                    <a:tint val="75000"/>
                  </a:schemeClr>
                </a:solidFill>
              </a:defRPr>
            </a:lvl7pPr>
            <a:lvl8pPr marL="3200292" indent="0">
              <a:buNone/>
              <a:defRPr sz="1600">
                <a:solidFill>
                  <a:schemeClr val="tx1">
                    <a:tint val="75000"/>
                  </a:schemeClr>
                </a:solidFill>
              </a:defRPr>
            </a:lvl8pPr>
            <a:lvl9pPr marL="3657477"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923EC-E0BF-EF44-A80E-EBE9B588C20B}" type="datetime1">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61" y="286989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250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0" name="Rectangle 9"/>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5" y="2336873"/>
            <a:ext cx="469835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5" y="2336873"/>
            <a:ext cx="470005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0A8B1-8041-604D-A310-46D09F364CBB}" type="datetime1">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81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2" name="Rectangle 11"/>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753233"/>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3" y="2336876"/>
            <a:ext cx="4472327" cy="693135"/>
          </a:xfrm>
        </p:spPr>
        <p:txBody>
          <a:bodyPr anchor="b"/>
          <a:lstStyle>
            <a:lvl1pPr marL="0" indent="0">
              <a:buNone/>
              <a:defRPr sz="2400" b="1"/>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4" name="Content Placeholder 3"/>
          <p:cNvSpPr>
            <a:spLocks noGrp="1"/>
          </p:cNvSpPr>
          <p:nvPr>
            <p:ph sz="half" idx="2"/>
          </p:nvPr>
        </p:nvSpPr>
        <p:spPr>
          <a:xfrm>
            <a:off x="680327" y="3030011"/>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6" name="Content Placeholder 5"/>
          <p:cNvSpPr>
            <a:spLocks noGrp="1"/>
          </p:cNvSpPr>
          <p:nvPr>
            <p:ph sz="quarter" idx="4"/>
          </p:nvPr>
        </p:nvSpPr>
        <p:spPr>
          <a:xfrm>
            <a:off x="5594125" y="3030011"/>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EF05D-A9D7-A24D-9F25-0651CA1A71E3}" type="datetime1">
              <a:rPr lang="en-US" smtClean="0"/>
              <a:t>4/18/2018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832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8" name="Rectangle 7"/>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E3A937-AD4E-9C46-9980-9A25255A8275}" type="datetime1">
              <a:rPr lang="en-US" smtClean="0"/>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571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6" name="Rectangle 5"/>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9650F00-15E1-444C-8FD8-64990F996D81}" type="datetime1">
              <a:rPr lang="en-US" smtClean="0"/>
              <a:t>4/18/2018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371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0" name="Rectangle 9"/>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753228"/>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6"/>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6" y="2336876"/>
            <a:ext cx="3790079" cy="3599317"/>
          </a:xfrm>
        </p:spPr>
        <p:txBody>
          <a:bodyPr anchor="ct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09100-A898-5F40-854D-37179F3D79AE}" type="datetime1">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19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0" name="Rectangle 9"/>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9" y="753229"/>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5" indent="0">
              <a:buNone/>
              <a:defRPr sz="2800"/>
            </a:lvl2pPr>
            <a:lvl3pPr marL="914369" indent="0">
              <a:buNone/>
              <a:defRPr sz="2400"/>
            </a:lvl3pPr>
            <a:lvl4pPr marL="1371554" indent="0">
              <a:buNone/>
              <a:defRPr sz="2000"/>
            </a:lvl4pPr>
            <a:lvl5pPr marL="1828738" indent="0">
              <a:buNone/>
              <a:defRPr sz="2000"/>
            </a:lvl5pPr>
            <a:lvl6pPr marL="2285923" indent="0">
              <a:buNone/>
              <a:defRPr sz="2000"/>
            </a:lvl6pPr>
            <a:lvl7pPr marL="2743107" indent="0">
              <a:buNone/>
              <a:defRPr sz="2000"/>
            </a:lvl7pPr>
            <a:lvl8pPr marL="3200292" indent="0">
              <a:buNone/>
              <a:defRPr sz="2000"/>
            </a:lvl8pPr>
            <a:lvl9pPr marL="365747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7"/>
            <a:ext cx="3876256" cy="3599315"/>
          </a:xfrm>
        </p:spPr>
        <p:txBody>
          <a:bodyPr anchor="ct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9EB85-F04C-404A-A338-07655C8E7E0E}" type="datetime1">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515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6" y="753229"/>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6"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91"/>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79ACD470-4DEE-6943-BCCB-B70F2A8DBB8A}" type="datetime1">
              <a:rPr lang="en-US" smtClean="0"/>
              <a:t>4/18/2018</a:t>
            </a:fld>
            <a:endParaRPr lang="en-US" dirty="0"/>
          </a:p>
        </p:txBody>
      </p:sp>
      <p:sp>
        <p:nvSpPr>
          <p:cNvPr id="5" name="Footer Placeholder 4"/>
          <p:cNvSpPr>
            <a:spLocks noGrp="1"/>
          </p:cNvSpPr>
          <p:nvPr>
            <p:ph type="ftr" sz="quarter" idx="3"/>
          </p:nvPr>
        </p:nvSpPr>
        <p:spPr>
          <a:xfrm>
            <a:off x="680322" y="5936192"/>
            <a:ext cx="687066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61" y="753231"/>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481987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dt="0"/>
  <p:txStyles>
    <p:titleStyle>
      <a:lvl1pPr algn="l" defTabSz="914369"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592" indent="-228592" algn="l" defTabSz="91436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77" indent="-228592" algn="l" defTabSz="91436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61" indent="-228592" algn="l" defTabSz="91436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46" indent="-228592" algn="l" defTabSz="914369"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31" indent="-228592" algn="l" defTabSz="914369"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15"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700"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8884"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069"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69" rtl="0" eaLnBrk="1" latinLnBrk="0" hangingPunct="1">
        <a:defRPr sz="1800" kern="1200">
          <a:solidFill>
            <a:schemeClr val="tx1"/>
          </a:solidFill>
          <a:latin typeface="+mn-lt"/>
          <a:ea typeface="+mn-ea"/>
          <a:cs typeface="+mn-cs"/>
        </a:defRPr>
      </a:lvl1pPr>
      <a:lvl2pPr marL="457185" algn="l" defTabSz="914369" rtl="0" eaLnBrk="1" latinLnBrk="0" hangingPunct="1">
        <a:defRPr sz="1800" kern="1200">
          <a:solidFill>
            <a:schemeClr val="tx1"/>
          </a:solidFill>
          <a:latin typeface="+mn-lt"/>
          <a:ea typeface="+mn-ea"/>
          <a:cs typeface="+mn-cs"/>
        </a:defRPr>
      </a:lvl2pPr>
      <a:lvl3pPr marL="914369" algn="l" defTabSz="914369" rtl="0" eaLnBrk="1" latinLnBrk="0" hangingPunct="1">
        <a:defRPr sz="1800" kern="1200">
          <a:solidFill>
            <a:schemeClr val="tx1"/>
          </a:solidFill>
          <a:latin typeface="+mn-lt"/>
          <a:ea typeface="+mn-ea"/>
          <a:cs typeface="+mn-cs"/>
        </a:defRPr>
      </a:lvl3pPr>
      <a:lvl4pPr marL="1371554" algn="l" defTabSz="914369" rtl="0" eaLnBrk="1" latinLnBrk="0" hangingPunct="1">
        <a:defRPr sz="1800" kern="1200">
          <a:solidFill>
            <a:schemeClr val="tx1"/>
          </a:solidFill>
          <a:latin typeface="+mn-lt"/>
          <a:ea typeface="+mn-ea"/>
          <a:cs typeface="+mn-cs"/>
        </a:defRPr>
      </a:lvl4pPr>
      <a:lvl5pPr marL="1828738" algn="l" defTabSz="914369" rtl="0" eaLnBrk="1" latinLnBrk="0" hangingPunct="1">
        <a:defRPr sz="1800" kern="1200">
          <a:solidFill>
            <a:schemeClr val="tx1"/>
          </a:solidFill>
          <a:latin typeface="+mn-lt"/>
          <a:ea typeface="+mn-ea"/>
          <a:cs typeface="+mn-cs"/>
        </a:defRPr>
      </a:lvl5pPr>
      <a:lvl6pPr marL="2285923" algn="l" defTabSz="914369" rtl="0" eaLnBrk="1" latinLnBrk="0" hangingPunct="1">
        <a:defRPr sz="1800" kern="1200">
          <a:solidFill>
            <a:schemeClr val="tx1"/>
          </a:solidFill>
          <a:latin typeface="+mn-lt"/>
          <a:ea typeface="+mn-ea"/>
          <a:cs typeface="+mn-cs"/>
        </a:defRPr>
      </a:lvl6pPr>
      <a:lvl7pPr marL="2743107" algn="l" defTabSz="914369" rtl="0" eaLnBrk="1" latinLnBrk="0" hangingPunct="1">
        <a:defRPr sz="1800" kern="1200">
          <a:solidFill>
            <a:schemeClr val="tx1"/>
          </a:solidFill>
          <a:latin typeface="+mn-lt"/>
          <a:ea typeface="+mn-ea"/>
          <a:cs typeface="+mn-cs"/>
        </a:defRPr>
      </a:lvl7pPr>
      <a:lvl8pPr marL="3200292" algn="l" defTabSz="914369" rtl="0" eaLnBrk="1" latinLnBrk="0" hangingPunct="1">
        <a:defRPr sz="1800" kern="1200">
          <a:solidFill>
            <a:schemeClr val="tx1"/>
          </a:solidFill>
          <a:latin typeface="+mn-lt"/>
          <a:ea typeface="+mn-ea"/>
          <a:cs typeface="+mn-cs"/>
        </a:defRPr>
      </a:lvl8pPr>
      <a:lvl9pPr marL="3657477" algn="l" defTabSz="9143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8E7-5EA9-284F-9A5F-4F01DA6BD8DB}"/>
              </a:ext>
            </a:extLst>
          </p:cNvPr>
          <p:cNvSpPr>
            <a:spLocks noGrp="1"/>
          </p:cNvSpPr>
          <p:nvPr>
            <p:ph type="ctrTitle"/>
          </p:nvPr>
        </p:nvSpPr>
        <p:spPr>
          <a:xfrm>
            <a:off x="1876429" y="1122363"/>
            <a:ext cx="8791575" cy="2679616"/>
          </a:xfrm>
        </p:spPr>
        <p:txBody>
          <a:bodyPr/>
          <a:lstStyle/>
          <a:p>
            <a:r>
              <a:rPr lang="en-US" b="1" dirty="0">
                <a:latin typeface="Arial Black" panose="020B0A04020102020204" pitchFamily="34" charset="0"/>
              </a:rPr>
              <a:t>Analysis Proposal</a:t>
            </a:r>
          </a:p>
        </p:txBody>
      </p:sp>
      <p:sp>
        <p:nvSpPr>
          <p:cNvPr id="3" name="TextBox 2"/>
          <p:cNvSpPr txBox="1"/>
          <p:nvPr/>
        </p:nvSpPr>
        <p:spPr>
          <a:xfrm>
            <a:off x="1213945" y="2878649"/>
            <a:ext cx="2367956" cy="923330"/>
          </a:xfrm>
          <a:prstGeom prst="rect">
            <a:avLst/>
          </a:prstGeom>
          <a:noFill/>
        </p:spPr>
        <p:txBody>
          <a:bodyPr wrap="none" rtlCol="0">
            <a:spAutoFit/>
          </a:bodyPr>
          <a:lstStyle/>
          <a:p>
            <a:r>
              <a:rPr lang="en-US" sz="5400" dirty="0">
                <a:solidFill>
                  <a:srgbClr val="FFB4A2"/>
                </a:solidFill>
              </a:rPr>
              <a:t>LoafGo</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13" y="2992035"/>
            <a:ext cx="835248" cy="696560"/>
          </a:xfrm>
          <a:prstGeom prst="rect">
            <a:avLst/>
          </a:prstGeom>
        </p:spPr>
      </p:pic>
      <p:sp>
        <p:nvSpPr>
          <p:cNvPr id="4" name="TextBox 3">
            <a:extLst>
              <a:ext uri="{FF2B5EF4-FFF2-40B4-BE49-F238E27FC236}">
                <a16:creationId xmlns:a16="http://schemas.microsoft.com/office/drawing/2014/main" id="{8B412A8A-36C4-4036-AA2E-6CF84FC1A8CD}"/>
              </a:ext>
            </a:extLst>
          </p:cNvPr>
          <p:cNvSpPr txBox="1"/>
          <p:nvPr/>
        </p:nvSpPr>
        <p:spPr>
          <a:xfrm>
            <a:off x="9208297" y="4686299"/>
            <a:ext cx="2983703" cy="707886"/>
          </a:xfrm>
          <a:prstGeom prst="rect">
            <a:avLst/>
          </a:prstGeom>
          <a:solidFill>
            <a:schemeClr val="accent1"/>
          </a:solidFill>
        </p:spPr>
        <p:txBody>
          <a:bodyPr wrap="square" rtlCol="0">
            <a:spAutoFit/>
          </a:bodyPr>
          <a:lstStyle/>
          <a:p>
            <a:r>
              <a:rPr lang="en-US" sz="4000" b="1" dirty="0">
                <a:latin typeface="Arial Black" panose="020B0A04020102020204" pitchFamily="34" charset="0"/>
              </a:rPr>
              <a:t>Demo Day</a:t>
            </a:r>
          </a:p>
        </p:txBody>
      </p:sp>
    </p:spTree>
    <p:extLst>
      <p:ext uri="{BB962C8B-B14F-4D97-AF65-F5344CB8AC3E}">
        <p14:creationId xmlns:p14="http://schemas.microsoft.com/office/powerpoint/2010/main" val="2105414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8" y="237783"/>
            <a:ext cx="8791575" cy="805829"/>
          </a:xfrm>
        </p:spPr>
        <p:txBody>
          <a:bodyPr/>
          <a:lstStyle/>
          <a:p>
            <a:pPr algn="ctr"/>
            <a:r>
              <a:rPr lang="en-US" dirty="0">
                <a:latin typeface="Arial Black" panose="020B0A04020102020204" pitchFamily="34" charset="0"/>
              </a:rPr>
              <a:t>Team</a:t>
            </a:r>
            <a:r>
              <a:rPr lang="en-US" i="1" dirty="0"/>
              <a:t> </a:t>
            </a:r>
          </a:p>
        </p:txBody>
      </p:sp>
      <p:sp>
        <p:nvSpPr>
          <p:cNvPr id="5" name="Triangle 4">
            <a:extLst>
              <a:ext uri="{FF2B5EF4-FFF2-40B4-BE49-F238E27FC236}">
                <a16:creationId xmlns:a16="http://schemas.microsoft.com/office/drawing/2014/main" id="{4780ED86-AF6B-A64D-90D7-B34766D42497}"/>
              </a:ext>
            </a:extLst>
          </p:cNvPr>
          <p:cNvSpPr/>
          <p:nvPr/>
        </p:nvSpPr>
        <p:spPr>
          <a:xfrm>
            <a:off x="4170743" y="1581283"/>
            <a:ext cx="3900668" cy="3136741"/>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035893-8F45-5245-8328-83A89E5D08E8}"/>
              </a:ext>
            </a:extLst>
          </p:cNvPr>
          <p:cNvSpPr/>
          <p:nvPr/>
        </p:nvSpPr>
        <p:spPr>
          <a:xfrm>
            <a:off x="4170746" y="1413532"/>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Carlos Villamar</a:t>
            </a:r>
          </a:p>
          <a:p>
            <a:pPr algn="ctr"/>
            <a:r>
              <a:rPr lang="en-US" sz="1600" dirty="0">
                <a:solidFill>
                  <a:srgbClr val="FFB4A2"/>
                </a:solidFill>
              </a:rPr>
              <a:t>Product Manager</a:t>
            </a:r>
          </a:p>
        </p:txBody>
      </p:sp>
      <p:sp>
        <p:nvSpPr>
          <p:cNvPr id="7" name="Rectangle 6">
            <a:extLst>
              <a:ext uri="{FF2B5EF4-FFF2-40B4-BE49-F238E27FC236}">
                <a16:creationId xmlns:a16="http://schemas.microsoft.com/office/drawing/2014/main" id="{50DC5195-F487-ED4E-954F-DDD363059F09}"/>
              </a:ext>
            </a:extLst>
          </p:cNvPr>
          <p:cNvSpPr/>
          <p:nvPr/>
        </p:nvSpPr>
        <p:spPr>
          <a:xfrm>
            <a:off x="5173888" y="4394840"/>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Jinat Rezwana</a:t>
            </a:r>
          </a:p>
          <a:p>
            <a:pPr algn="ctr"/>
            <a:r>
              <a:rPr lang="en-US" dirty="0">
                <a:solidFill>
                  <a:srgbClr val="FFB4A2"/>
                </a:solidFill>
              </a:rPr>
              <a:t>Support/Tester</a:t>
            </a:r>
            <a:r>
              <a:rPr lang="en-US" dirty="0"/>
              <a:t> </a:t>
            </a:r>
          </a:p>
        </p:txBody>
      </p:sp>
      <p:sp>
        <p:nvSpPr>
          <p:cNvPr id="8" name="Rectangle 7">
            <a:extLst>
              <a:ext uri="{FF2B5EF4-FFF2-40B4-BE49-F238E27FC236}">
                <a16:creationId xmlns:a16="http://schemas.microsoft.com/office/drawing/2014/main" id="{9FE24E29-523D-3746-96E5-FA1112E20D62}"/>
              </a:ext>
            </a:extLst>
          </p:cNvPr>
          <p:cNvSpPr/>
          <p:nvPr/>
        </p:nvSpPr>
        <p:spPr>
          <a:xfrm>
            <a:off x="5173888" y="2790153"/>
            <a:ext cx="1759351" cy="1107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Samantha Burnett </a:t>
            </a:r>
          </a:p>
          <a:p>
            <a:pPr algn="ctr"/>
            <a:r>
              <a:rPr lang="en-US" dirty="0">
                <a:solidFill>
                  <a:srgbClr val="FFB4A2"/>
                </a:solidFill>
              </a:rPr>
              <a:t>UX Design Lead </a:t>
            </a:r>
          </a:p>
        </p:txBody>
      </p:sp>
      <p:sp>
        <p:nvSpPr>
          <p:cNvPr id="9" name="Rectangle 8">
            <a:extLst>
              <a:ext uri="{FF2B5EF4-FFF2-40B4-BE49-F238E27FC236}">
                <a16:creationId xmlns:a16="http://schemas.microsoft.com/office/drawing/2014/main" id="{8A0ED144-A15C-4949-80CC-F52A594BA51F}"/>
              </a:ext>
            </a:extLst>
          </p:cNvPr>
          <p:cNvSpPr/>
          <p:nvPr/>
        </p:nvSpPr>
        <p:spPr>
          <a:xfrm>
            <a:off x="6272212" y="1445848"/>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Darion Wood </a:t>
            </a:r>
          </a:p>
          <a:p>
            <a:pPr algn="ctr"/>
            <a:r>
              <a:rPr lang="en-US" dirty="0">
                <a:solidFill>
                  <a:srgbClr val="FFB4A2"/>
                </a:solidFill>
              </a:rPr>
              <a:t>Architect</a:t>
            </a:r>
          </a:p>
        </p:txBody>
      </p:sp>
      <p:sp>
        <p:nvSpPr>
          <p:cNvPr id="10" name="Rectangle 9">
            <a:extLst>
              <a:ext uri="{FF2B5EF4-FFF2-40B4-BE49-F238E27FC236}">
                <a16:creationId xmlns:a16="http://schemas.microsoft.com/office/drawing/2014/main" id="{7ACF2161-D627-EA4A-806B-3C54D6C1FAE8}"/>
              </a:ext>
            </a:extLst>
          </p:cNvPr>
          <p:cNvSpPr/>
          <p:nvPr/>
        </p:nvSpPr>
        <p:spPr>
          <a:xfrm>
            <a:off x="7434808" y="4360212"/>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 Mohamed</a:t>
            </a:r>
          </a:p>
          <a:p>
            <a:pPr algn="ctr"/>
            <a:r>
              <a:rPr lang="en-US" dirty="0">
                <a:solidFill>
                  <a:srgbClr val="FFB4A2"/>
                </a:solidFill>
              </a:rPr>
              <a:t>Support/Tester</a:t>
            </a:r>
          </a:p>
        </p:txBody>
      </p:sp>
      <p:sp>
        <p:nvSpPr>
          <p:cNvPr id="11" name="Rectangle 10">
            <a:extLst>
              <a:ext uri="{FF2B5EF4-FFF2-40B4-BE49-F238E27FC236}">
                <a16:creationId xmlns:a16="http://schemas.microsoft.com/office/drawing/2014/main" id="{093D2E84-8D23-FA41-BABB-2CB780C53F25}"/>
              </a:ext>
            </a:extLst>
          </p:cNvPr>
          <p:cNvSpPr/>
          <p:nvPr/>
        </p:nvSpPr>
        <p:spPr>
          <a:xfrm>
            <a:off x="2912968" y="4360212"/>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Donleys Familia</a:t>
            </a:r>
          </a:p>
          <a:p>
            <a:pPr algn="ctr"/>
            <a:r>
              <a:rPr lang="en-US" dirty="0">
                <a:solidFill>
                  <a:srgbClr val="FFB4A2"/>
                </a:solidFill>
              </a:rPr>
              <a:t>Support/Tester </a:t>
            </a:r>
          </a:p>
        </p:txBody>
      </p:sp>
      <p:pic>
        <p:nvPicPr>
          <p:cNvPr id="13" name="Picture 12">
            <a:extLst>
              <a:ext uri="{FF2B5EF4-FFF2-40B4-BE49-F238E27FC236}">
                <a16:creationId xmlns:a16="http://schemas.microsoft.com/office/drawing/2014/main" id="{422FA23F-7B8E-409F-978F-1FED3D3A0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863" y="5977450"/>
            <a:ext cx="501061" cy="434530"/>
          </a:xfrm>
          <a:prstGeom prst="rect">
            <a:avLst/>
          </a:prstGeom>
        </p:spPr>
      </p:pic>
      <p:sp>
        <p:nvSpPr>
          <p:cNvPr id="3" name="TextBox 2">
            <a:extLst>
              <a:ext uri="{FF2B5EF4-FFF2-40B4-BE49-F238E27FC236}">
                <a16:creationId xmlns:a16="http://schemas.microsoft.com/office/drawing/2014/main" id="{F826DAAB-5459-4CE6-9F54-9E7F787FFDB9}"/>
              </a:ext>
            </a:extLst>
          </p:cNvPr>
          <p:cNvSpPr txBox="1"/>
          <p:nvPr/>
        </p:nvSpPr>
        <p:spPr>
          <a:xfrm>
            <a:off x="4861924" y="6049581"/>
            <a:ext cx="2572884" cy="369332"/>
          </a:xfrm>
          <a:prstGeom prst="rect">
            <a:avLst/>
          </a:prstGeom>
          <a:noFill/>
        </p:spPr>
        <p:txBody>
          <a:bodyPr wrap="none" rtlCol="0">
            <a:spAutoFit/>
          </a:bodyPr>
          <a:lstStyle/>
          <a:p>
            <a:r>
              <a:rPr lang="en-US" dirty="0"/>
              <a:t>Using ROR 5 + Ruby 2.4</a:t>
            </a:r>
          </a:p>
        </p:txBody>
      </p:sp>
    </p:spTree>
    <p:extLst>
      <p:ext uri="{BB962C8B-B14F-4D97-AF65-F5344CB8AC3E}">
        <p14:creationId xmlns:p14="http://schemas.microsoft.com/office/powerpoint/2010/main" val="111942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B4A2"/>
                </a:solidFill>
              </a:rPr>
              <a:t>Agile</a:t>
            </a:r>
          </a:p>
        </p:txBody>
      </p:sp>
      <p:pic>
        <p:nvPicPr>
          <p:cNvPr id="5" name="Picture 4">
            <a:extLst>
              <a:ext uri="{FF2B5EF4-FFF2-40B4-BE49-F238E27FC236}">
                <a16:creationId xmlns:a16="http://schemas.microsoft.com/office/drawing/2014/main" id="{E3BCDFF9-6066-4E63-8C92-329F8B51DF6F}"/>
              </a:ext>
            </a:extLst>
          </p:cNvPr>
          <p:cNvPicPr>
            <a:picLocks noChangeAspect="1"/>
          </p:cNvPicPr>
          <p:nvPr/>
        </p:nvPicPr>
        <p:blipFill rotWithShape="1">
          <a:blip r:embed="rId2"/>
          <a:srcRect l="25552" t="7707" r="19546" b="16668"/>
          <a:stretch/>
        </p:blipFill>
        <p:spPr>
          <a:xfrm>
            <a:off x="312122" y="2353930"/>
            <a:ext cx="4599171" cy="4280766"/>
          </a:xfrm>
          <a:prstGeom prst="ellipse">
            <a:avLst/>
          </a:prstGeom>
          <a:ln>
            <a:noFill/>
          </a:ln>
          <a:effectLst>
            <a:softEdge rad="317500"/>
          </a:effectLst>
        </p:spPr>
      </p:pic>
      <p:sp>
        <p:nvSpPr>
          <p:cNvPr id="3" name="TextBox 2">
            <a:extLst>
              <a:ext uri="{FF2B5EF4-FFF2-40B4-BE49-F238E27FC236}">
                <a16:creationId xmlns:a16="http://schemas.microsoft.com/office/drawing/2014/main" id="{B19BB047-4B57-473B-8546-5B50B6BA9C79}"/>
              </a:ext>
            </a:extLst>
          </p:cNvPr>
          <p:cNvSpPr txBox="1"/>
          <p:nvPr/>
        </p:nvSpPr>
        <p:spPr>
          <a:xfrm flipH="1">
            <a:off x="6030883" y="2900218"/>
            <a:ext cx="5459153" cy="3046988"/>
          </a:xfrm>
          <a:prstGeom prst="rect">
            <a:avLst/>
          </a:prstGeom>
          <a:noFill/>
        </p:spPr>
        <p:txBody>
          <a:bodyPr wrap="square" rtlCol="0">
            <a:spAutoFit/>
          </a:bodyPr>
          <a:lstStyle/>
          <a:p>
            <a:pPr marL="342900" lvl="0" indent="-342900">
              <a:buFont typeface="+mj-lt"/>
              <a:buAutoNum type="arabicPeriod"/>
            </a:pPr>
            <a:r>
              <a:rPr lang="en-US" sz="2400" dirty="0"/>
              <a:t>Analyze Client Domain structure</a:t>
            </a:r>
          </a:p>
          <a:p>
            <a:pPr marL="342900" lvl="0" indent="-342900">
              <a:buFont typeface="+mj-lt"/>
              <a:buAutoNum type="arabicPeriod"/>
            </a:pPr>
            <a:r>
              <a:rPr lang="en-US" sz="2400" dirty="0"/>
              <a:t>Provide improvement suggestions for the Domain Processes</a:t>
            </a:r>
          </a:p>
          <a:p>
            <a:pPr marL="342900" lvl="0" indent="-342900">
              <a:buFont typeface="+mj-lt"/>
              <a:buAutoNum type="arabicPeriod"/>
            </a:pPr>
            <a:r>
              <a:rPr lang="en-US" sz="2400" dirty="0"/>
              <a:t>Application module prototyping based on suggested improvements</a:t>
            </a:r>
          </a:p>
          <a:p>
            <a:pPr marL="342900" lvl="0" indent="-342900">
              <a:buFont typeface="+mj-lt"/>
              <a:buAutoNum type="arabicPeriod"/>
            </a:pPr>
            <a:r>
              <a:rPr lang="en-US" sz="2400" dirty="0">
                <a:solidFill>
                  <a:srgbClr val="FF0000"/>
                </a:solidFill>
              </a:rPr>
              <a:t>Construction and implementation of Application(s) </a:t>
            </a:r>
          </a:p>
          <a:p>
            <a:pPr marL="342900" lvl="0" indent="-342900">
              <a:buFont typeface="+mj-lt"/>
              <a:buAutoNum type="arabicPeriod"/>
            </a:pPr>
            <a:r>
              <a:rPr lang="en-US" sz="2400" dirty="0">
                <a:solidFill>
                  <a:srgbClr val="FF0000"/>
                </a:solidFill>
              </a:rPr>
              <a:t>Client Evaluation and feedback </a:t>
            </a:r>
          </a:p>
        </p:txBody>
      </p:sp>
    </p:spTree>
    <p:extLst>
      <p:ext uri="{BB962C8B-B14F-4D97-AF65-F5344CB8AC3E}">
        <p14:creationId xmlns:p14="http://schemas.microsoft.com/office/powerpoint/2010/main" val="3921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8" y="237783"/>
            <a:ext cx="8791575" cy="805829"/>
          </a:xfrm>
        </p:spPr>
        <p:txBody>
          <a:bodyPr/>
          <a:lstStyle/>
          <a:p>
            <a:pPr algn="ctr"/>
            <a:r>
              <a:rPr lang="en-US" dirty="0">
                <a:solidFill>
                  <a:srgbClr val="FFB4A2"/>
                </a:solidFill>
              </a:rPr>
              <a:t>Loaf-Go </a:t>
            </a:r>
            <a:r>
              <a:rPr lang="en-US" sz="2000" dirty="0"/>
              <a:t>Client Domain</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576265" y="1281427"/>
            <a:ext cx="11391900" cy="2680973"/>
          </a:xfrm>
        </p:spPr>
        <p:txBody>
          <a:bodyPr anchor="ctr">
            <a:noAutofit/>
          </a:bodyPr>
          <a:lstStyle/>
          <a:p>
            <a:pPr algn="just"/>
            <a:r>
              <a:rPr lang="en-US" sz="2400" dirty="0">
                <a:solidFill>
                  <a:schemeClr val="tx1">
                    <a:lumMod val="95000"/>
                  </a:schemeClr>
                </a:solidFill>
              </a:rPr>
              <a:t>A bread baking factory based out of Long Island City with the means of onsite production and offsite deliveries to clientele across the 5 boroughs. The crux of the business revolves around 5 major clients, with 20 delivery trucks for daily operations. All record keeping is done with pen and paper.</a:t>
            </a:r>
          </a:p>
        </p:txBody>
      </p:sp>
    </p:spTree>
    <p:extLst>
      <p:ext uri="{BB962C8B-B14F-4D97-AF65-F5344CB8AC3E}">
        <p14:creationId xmlns:p14="http://schemas.microsoft.com/office/powerpoint/2010/main" val="373867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B4A2"/>
                </a:solidFill>
              </a:rPr>
              <a:t>The Problem</a:t>
            </a:r>
          </a:p>
        </p:txBody>
      </p:sp>
      <p:sp>
        <p:nvSpPr>
          <p:cNvPr id="5" name="Content Placeholder 4"/>
          <p:cNvSpPr txBox="1">
            <a:spLocks noGrp="1"/>
          </p:cNvSpPr>
          <p:nvPr>
            <p:ph idx="1"/>
          </p:nvPr>
        </p:nvSpPr>
        <p:spPr>
          <a:xfrm>
            <a:off x="112888" y="2336876"/>
            <a:ext cx="11787564" cy="2599686"/>
          </a:xfrm>
          <a:prstGeom prst="rect">
            <a:avLst/>
          </a:prstGeom>
          <a:noFill/>
        </p:spPr>
        <p:txBody>
          <a:bodyPr wrap="square" rtlCol="0">
            <a:spAutoFit/>
          </a:bodyPr>
          <a:lstStyle/>
          <a:p>
            <a:pPr marL="0" indent="0">
              <a:buNone/>
            </a:pPr>
            <a:r>
              <a:rPr lang="en-US" b="1" dirty="0">
                <a:solidFill>
                  <a:schemeClr val="tx1">
                    <a:lumMod val="95000"/>
                  </a:schemeClr>
                </a:solidFill>
              </a:rPr>
              <a:t>Loaf-go</a:t>
            </a:r>
            <a:r>
              <a:rPr lang="en-US" dirty="0">
                <a:solidFill>
                  <a:schemeClr val="tx1">
                    <a:lumMod val="95000"/>
                  </a:schemeClr>
                </a:solidFill>
              </a:rPr>
              <a:t> needs to evolve their business into the 21</a:t>
            </a:r>
            <a:r>
              <a:rPr lang="en-US" baseline="30000" dirty="0">
                <a:solidFill>
                  <a:schemeClr val="tx1">
                    <a:lumMod val="95000"/>
                  </a:schemeClr>
                </a:solidFill>
              </a:rPr>
              <a:t>st</a:t>
            </a:r>
            <a:r>
              <a:rPr lang="en-US" dirty="0">
                <a:solidFill>
                  <a:schemeClr val="tx1">
                    <a:lumMod val="95000"/>
                  </a:schemeClr>
                </a:solidFill>
              </a:rPr>
              <a:t> century</a:t>
            </a:r>
          </a:p>
          <a:p>
            <a:pPr marL="342888" indent="-342888">
              <a:buFont typeface="Wingdings" pitchFamily="2" charset="2"/>
              <a:buChar char="Ø"/>
            </a:pPr>
            <a:r>
              <a:rPr lang="en-US" dirty="0">
                <a:solidFill>
                  <a:schemeClr val="tx1">
                    <a:lumMod val="95000"/>
                  </a:schemeClr>
                </a:solidFill>
              </a:rPr>
              <a:t>Incoming and Outgoing Orders</a:t>
            </a:r>
          </a:p>
          <a:p>
            <a:pPr marL="342888" indent="-342888">
              <a:buFont typeface="Wingdings" pitchFamily="2" charset="2"/>
              <a:buChar char="Ø"/>
            </a:pPr>
            <a:r>
              <a:rPr lang="en-US" dirty="0">
                <a:solidFill>
                  <a:schemeClr val="tx1">
                    <a:lumMod val="95000"/>
                  </a:schemeClr>
                </a:solidFill>
              </a:rPr>
              <a:t>Inventory of raw materials and products produced</a:t>
            </a:r>
          </a:p>
          <a:p>
            <a:pPr marL="342888" indent="-342888">
              <a:buFont typeface="Wingdings" pitchFamily="2" charset="2"/>
              <a:buChar char="Ø"/>
            </a:pPr>
            <a:r>
              <a:rPr lang="en-US" dirty="0">
                <a:solidFill>
                  <a:schemeClr val="tx1">
                    <a:lumMod val="95000"/>
                  </a:schemeClr>
                </a:solidFill>
              </a:rPr>
              <a:t>Delivery tracking </a:t>
            </a:r>
          </a:p>
          <a:p>
            <a:pPr marL="0" indent="0">
              <a:buNone/>
            </a:pPr>
            <a:r>
              <a:rPr lang="en-US" b="1" dirty="0">
                <a:solidFill>
                  <a:schemeClr val="tx1">
                    <a:lumMod val="95000"/>
                  </a:schemeClr>
                </a:solidFill>
              </a:rPr>
              <a:t>Goal is to build a web based system in order to increase customer loyalty and expand their clientele</a:t>
            </a:r>
          </a:p>
        </p:txBody>
      </p:sp>
    </p:spTree>
    <p:extLst>
      <p:ext uri="{BB962C8B-B14F-4D97-AF65-F5344CB8AC3E}">
        <p14:creationId xmlns:p14="http://schemas.microsoft.com/office/powerpoint/2010/main" val="207559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B4A2"/>
                </a:solidFill>
              </a:rPr>
              <a:t>Scope</a:t>
            </a:r>
          </a:p>
        </p:txBody>
      </p:sp>
      <p:sp>
        <p:nvSpPr>
          <p:cNvPr id="3" name="Content Placeholder 2"/>
          <p:cNvSpPr>
            <a:spLocks noGrp="1"/>
          </p:cNvSpPr>
          <p:nvPr>
            <p:ph idx="1"/>
          </p:nvPr>
        </p:nvSpPr>
        <p:spPr/>
        <p:txBody>
          <a:bodyPr/>
          <a:lstStyle/>
          <a:p>
            <a:pPr marL="0" indent="0" algn="just">
              <a:buNone/>
            </a:pPr>
            <a:r>
              <a:rPr lang="en-US" dirty="0">
                <a:solidFill>
                  <a:srgbClr val="FFB4A2"/>
                </a:solidFill>
              </a:rPr>
              <a:t>LoafGo</a:t>
            </a:r>
            <a:r>
              <a:rPr lang="en-US" dirty="0"/>
              <a:t> will be used as a </a:t>
            </a:r>
            <a:r>
              <a:rPr lang="en-US" u="sng" dirty="0"/>
              <a:t>non-subscription</a:t>
            </a:r>
            <a:r>
              <a:rPr lang="en-US" dirty="0"/>
              <a:t> based SaaS platform. Clients can create an account to place/view orders on your system. With this approach, its easier to scale the software to a much larger platform. Management has the choice to install the system or migrate it to a variety of hosting platforms. We would recommend </a:t>
            </a:r>
            <a:r>
              <a:rPr lang="en-US" dirty="0">
                <a:solidFill>
                  <a:srgbClr val="00B0F0"/>
                </a:solidFill>
              </a:rPr>
              <a:t>Microsoft Azure </a:t>
            </a:r>
            <a:r>
              <a:rPr lang="en-US" dirty="0"/>
              <a:t>or </a:t>
            </a:r>
            <a:r>
              <a:rPr lang="en-US" dirty="0">
                <a:solidFill>
                  <a:schemeClr val="accent6"/>
                </a:solidFill>
              </a:rPr>
              <a:t>Amazon AWS</a:t>
            </a:r>
            <a:r>
              <a:rPr lang="en-US" dirty="0"/>
              <a:t>.</a:t>
            </a:r>
          </a:p>
        </p:txBody>
      </p:sp>
    </p:spTree>
    <p:extLst>
      <p:ext uri="{BB962C8B-B14F-4D97-AF65-F5344CB8AC3E}">
        <p14:creationId xmlns:p14="http://schemas.microsoft.com/office/powerpoint/2010/main" val="420376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366" y="0"/>
            <a:ext cx="7121633" cy="6858000"/>
          </a:xfrm>
          <a:prstGeom prst="rect">
            <a:avLst/>
          </a:prstGeom>
        </p:spPr>
      </p:pic>
      <p:sp>
        <p:nvSpPr>
          <p:cNvPr id="5" name="TextBox 4"/>
          <p:cNvSpPr txBox="1"/>
          <p:nvPr/>
        </p:nvSpPr>
        <p:spPr>
          <a:xfrm>
            <a:off x="433552" y="583324"/>
            <a:ext cx="2096814" cy="369332"/>
          </a:xfrm>
          <a:prstGeom prst="rect">
            <a:avLst/>
          </a:prstGeom>
          <a:noFill/>
        </p:spPr>
        <p:txBody>
          <a:bodyPr wrap="square" rtlCol="0">
            <a:spAutoFit/>
          </a:bodyPr>
          <a:lstStyle/>
          <a:p>
            <a:r>
              <a:rPr lang="en-US" dirty="0">
                <a:solidFill>
                  <a:srgbClr val="FFB4A2"/>
                </a:solidFill>
              </a:rPr>
              <a:t>LoafGo</a:t>
            </a:r>
            <a:r>
              <a:rPr lang="en-US" dirty="0"/>
              <a:t> Class UML </a:t>
            </a:r>
          </a:p>
        </p:txBody>
      </p:sp>
    </p:spTree>
    <p:extLst>
      <p:ext uri="{BB962C8B-B14F-4D97-AF65-F5344CB8AC3E}">
        <p14:creationId xmlns:p14="http://schemas.microsoft.com/office/powerpoint/2010/main" val="258071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5561" y="769883"/>
            <a:ext cx="8190186" cy="923330"/>
          </a:xfrm>
          <a:prstGeom prst="rect">
            <a:avLst/>
          </a:prstGeom>
          <a:noFill/>
        </p:spPr>
        <p:txBody>
          <a:bodyPr wrap="square" rtlCol="0">
            <a:spAutoFit/>
          </a:bodyPr>
          <a:lstStyle/>
          <a:p>
            <a:r>
              <a:rPr lang="en-US" sz="5400" dirty="0"/>
              <a:t>Thank you for joining us!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637" y="2274744"/>
            <a:ext cx="4346963" cy="3625173"/>
          </a:xfrm>
          <a:prstGeom prst="rect">
            <a:avLst/>
          </a:prstGeom>
        </p:spPr>
      </p:pic>
    </p:spTree>
    <p:extLst>
      <p:ext uri="{BB962C8B-B14F-4D97-AF65-F5344CB8AC3E}">
        <p14:creationId xmlns:p14="http://schemas.microsoft.com/office/powerpoint/2010/main" val="23771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Custom 3">
      <a:dk1>
        <a:sysClr val="windowText" lastClr="000000"/>
      </a:dk1>
      <a:lt1>
        <a:sysClr val="window" lastClr="FFFFFF"/>
      </a:lt1>
      <a:dk2>
        <a:srgbClr val="323232"/>
      </a:dk2>
      <a:lt2>
        <a:srgbClr val="E3DED1"/>
      </a:lt2>
      <a:accent1>
        <a:srgbClr val="6D6875"/>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957</TotalTime>
  <Words>469</Words>
  <Application>Microsoft Office PowerPoint</Application>
  <PresentationFormat>Widescreen</PresentationFormat>
  <Paragraphs>56</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Trebuchet MS</vt:lpstr>
      <vt:lpstr>Wingdings</vt:lpstr>
      <vt:lpstr>Berlin</vt:lpstr>
      <vt:lpstr>Analysis Proposal</vt:lpstr>
      <vt:lpstr>Team </vt:lpstr>
      <vt:lpstr>Agile</vt:lpstr>
      <vt:lpstr>Loaf-Go Client Domain</vt:lpstr>
      <vt:lpstr>The Problem</vt:lpstr>
      <vt:lpstr>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Villamar</dc:creator>
  <cp:lastModifiedBy>CARLOS.VILLAMAR@lc.cuny.edu</cp:lastModifiedBy>
  <cp:revision>57</cp:revision>
  <dcterms:created xsi:type="dcterms:W3CDTF">2018-03-17T01:25:52Z</dcterms:created>
  <dcterms:modified xsi:type="dcterms:W3CDTF">2018-04-18T22:32:06Z</dcterms:modified>
</cp:coreProperties>
</file>