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0"/>
  </p:notesMasterIdLst>
  <p:sldIdLst>
    <p:sldId id="263" r:id="rId2"/>
    <p:sldId id="256" r:id="rId3"/>
    <p:sldId id="258" r:id="rId4"/>
    <p:sldId id="257" r:id="rId5"/>
    <p:sldId id="262" r:id="rId6"/>
    <p:sldId id="261"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50230"/>
  </p:normalViewPr>
  <p:slideViewPr>
    <p:cSldViewPr snapToGrid="0" snapToObjects="1">
      <p:cViewPr varScale="1">
        <p:scale>
          <a:sx n="53" d="100"/>
          <a:sy n="53" d="100"/>
        </p:scale>
        <p:origin x="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26D6B-572F-604B-8A70-AC1E82BF5C8A}" type="datetimeFigureOut">
              <a:rPr lang="en-US" smtClean="0"/>
              <a:t>3/17/18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50D8E-554E-8549-9757-ADA7F0EF485F}" type="slidenum">
              <a:rPr lang="en-US" smtClean="0"/>
              <a:t>‹#›</a:t>
            </a:fld>
            <a:endParaRPr lang="en-US"/>
          </a:p>
        </p:txBody>
      </p:sp>
    </p:spTree>
    <p:extLst>
      <p:ext uri="{BB962C8B-B14F-4D97-AF65-F5344CB8AC3E}">
        <p14:creationId xmlns:p14="http://schemas.microsoft.com/office/powerpoint/2010/main" val="1191700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how to start off the presentation with this first slide thoughts?</a:t>
            </a:r>
          </a:p>
          <a:p>
            <a:r>
              <a:rPr lang="en-US" dirty="0"/>
              <a:t>Thoughts on the slide theme of the presentation?</a:t>
            </a:r>
          </a:p>
          <a:p>
            <a:endParaRPr lang="en-US" dirty="0"/>
          </a:p>
          <a:p>
            <a:r>
              <a:rPr lang="en-US" dirty="0"/>
              <a:t>The slides will go in the following order</a:t>
            </a:r>
          </a:p>
          <a:p>
            <a:pPr marL="228600" indent="-228600">
              <a:buFont typeface="+mj-lt"/>
              <a:buAutoNum type="arabicPeriod"/>
            </a:pPr>
            <a:r>
              <a:rPr lang="en-US" dirty="0"/>
              <a:t>Team Structure</a:t>
            </a:r>
          </a:p>
          <a:p>
            <a:pPr marL="228600" indent="-228600">
              <a:buFont typeface="+mj-lt"/>
              <a:buAutoNum type="arabicPeriod"/>
            </a:pPr>
            <a:r>
              <a:rPr lang="en-US" dirty="0"/>
              <a:t>Client Domain and problem </a:t>
            </a:r>
          </a:p>
          <a:p>
            <a:pPr marL="228600" indent="-228600">
              <a:buFont typeface="+mj-lt"/>
              <a:buAutoNum type="arabicPeriod"/>
            </a:pPr>
            <a:r>
              <a:rPr lang="en-US" dirty="0"/>
              <a:t>Solution per client need -3 slides</a:t>
            </a:r>
          </a:p>
          <a:p>
            <a:pPr marL="228600" indent="-228600">
              <a:buFont typeface="+mj-lt"/>
              <a:buAutoNum type="arabicPeriod"/>
            </a:pPr>
            <a:r>
              <a:rPr lang="en-US" dirty="0"/>
              <a:t>Technical Solution </a:t>
            </a:r>
          </a:p>
          <a:p>
            <a:pPr marL="228600" indent="-228600">
              <a:buFont typeface="+mj-lt"/>
              <a:buAutoNum type="arabicPeriod"/>
            </a:pPr>
            <a:r>
              <a:rPr lang="en-US" dirty="0"/>
              <a:t>TimeLine </a:t>
            </a:r>
          </a:p>
        </p:txBody>
      </p:sp>
      <p:sp>
        <p:nvSpPr>
          <p:cNvPr id="4" name="Slide Number Placeholder 3"/>
          <p:cNvSpPr>
            <a:spLocks noGrp="1"/>
          </p:cNvSpPr>
          <p:nvPr>
            <p:ph type="sldNum" sz="quarter" idx="10"/>
          </p:nvPr>
        </p:nvSpPr>
        <p:spPr/>
        <p:txBody>
          <a:bodyPr/>
          <a:lstStyle/>
          <a:p>
            <a:fld id="{7A350D8E-554E-8549-9757-ADA7F0EF485F}" type="slidenum">
              <a:rPr lang="en-US" smtClean="0"/>
              <a:t>1</a:t>
            </a:fld>
            <a:endParaRPr lang="en-US"/>
          </a:p>
        </p:txBody>
      </p:sp>
    </p:spTree>
    <p:extLst>
      <p:ext uri="{BB962C8B-B14F-4D97-AF65-F5344CB8AC3E}">
        <p14:creationId xmlns:p14="http://schemas.microsoft.com/office/powerpoint/2010/main" val="34359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slide showcasing the teams structure, The roles as they stand currently are just placeholder for the presentation but it is something we need to have set in stone going forward as we finalize the scope of the project were we all will be responsible for building the system. Below are just some notes and some definitions of the roles.</a:t>
            </a:r>
          </a:p>
          <a:p>
            <a:endParaRPr lang="en-US" dirty="0"/>
          </a:p>
          <a:p>
            <a:r>
              <a:rPr lang="en-US" dirty="0"/>
              <a:t>Ideally I would like to place headshots of all of us next to our names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Product Owner  will take the clients needs and develop a solution or a vision to meet those needs and will define them Cleary and effectively </a:t>
            </a:r>
          </a:p>
          <a:p>
            <a:r>
              <a:rPr lang="en-US" sz="1200" b="0" i="0" kern="1200" dirty="0">
                <a:solidFill>
                  <a:schemeClr val="tx1"/>
                </a:solidFill>
                <a:effectLst/>
                <a:latin typeface="+mn-lt"/>
                <a:ea typeface="+mn-ea"/>
                <a:cs typeface="+mn-cs"/>
              </a:rPr>
              <a:t>Architecture Owner is the person who will build a technical roadmap to build the solution</a:t>
            </a:r>
          </a:p>
          <a:p>
            <a:r>
              <a:rPr lang="en-US" sz="1200" b="0" i="0" kern="1200" dirty="0">
                <a:solidFill>
                  <a:schemeClr val="tx1"/>
                </a:solidFill>
                <a:effectLst/>
                <a:latin typeface="+mn-lt"/>
                <a:ea typeface="+mn-ea"/>
                <a:cs typeface="+mn-cs"/>
              </a:rPr>
              <a:t>UX stands for user experience </a:t>
            </a:r>
          </a:p>
          <a:p>
            <a:r>
              <a:rPr lang="en-US" sz="1200" b="0" i="0" kern="1200" dirty="0">
                <a:solidFill>
                  <a:schemeClr val="tx1"/>
                </a:solidFill>
                <a:effectLst/>
                <a:latin typeface="+mn-lt"/>
                <a:ea typeface="+mn-ea"/>
                <a:cs typeface="+mn-cs"/>
              </a:rPr>
              <a:t>Support/Tester are the developers who will help build components of the system and test them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350D8E-554E-8549-9757-ADA7F0EF485F}" type="slidenum">
              <a:rPr lang="en-US" smtClean="0"/>
              <a:t>2</a:t>
            </a:fld>
            <a:endParaRPr lang="en-US"/>
          </a:p>
        </p:txBody>
      </p:sp>
    </p:spTree>
    <p:extLst>
      <p:ext uri="{BB962C8B-B14F-4D97-AF65-F5344CB8AC3E}">
        <p14:creationId xmlns:p14="http://schemas.microsoft.com/office/powerpoint/2010/main" val="25858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discuss the domain and the problem our client is facing. This slide is a little too busy for my taste may need to be changed</a:t>
            </a:r>
          </a:p>
        </p:txBody>
      </p:sp>
      <p:sp>
        <p:nvSpPr>
          <p:cNvPr id="4" name="Slide Number Placeholder 3"/>
          <p:cNvSpPr>
            <a:spLocks noGrp="1"/>
          </p:cNvSpPr>
          <p:nvPr>
            <p:ph type="sldNum" sz="quarter" idx="10"/>
          </p:nvPr>
        </p:nvSpPr>
        <p:spPr/>
        <p:txBody>
          <a:bodyPr/>
          <a:lstStyle/>
          <a:p>
            <a:fld id="{7A350D8E-554E-8549-9757-ADA7F0EF485F}" type="slidenum">
              <a:rPr lang="en-US" smtClean="0"/>
              <a:t>3</a:t>
            </a:fld>
            <a:endParaRPr lang="en-US"/>
          </a:p>
        </p:txBody>
      </p:sp>
    </p:spTree>
    <p:extLst>
      <p:ext uri="{BB962C8B-B14F-4D97-AF65-F5344CB8AC3E}">
        <p14:creationId xmlns:p14="http://schemas.microsoft.com/office/powerpoint/2010/main" val="245666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*means user module only </a:t>
            </a:r>
          </a:p>
          <a:p>
            <a:endParaRPr lang="en-US" dirty="0"/>
          </a:p>
          <a:p>
            <a:r>
              <a:rPr lang="en-US" dirty="0"/>
              <a:t>I decided to use project </a:t>
            </a:r>
            <a:r>
              <a:rPr lang="en-US" dirty="0" err="1"/>
              <a:t>breadsanta</a:t>
            </a:r>
            <a:r>
              <a:rPr lang="en-US" dirty="0"/>
              <a:t> as an internal project code name, I think it would be a fun way to present our solution to the client.</a:t>
            </a:r>
          </a:p>
        </p:txBody>
      </p:sp>
      <p:sp>
        <p:nvSpPr>
          <p:cNvPr id="4" name="Slide Number Placeholder 3"/>
          <p:cNvSpPr>
            <a:spLocks noGrp="1"/>
          </p:cNvSpPr>
          <p:nvPr>
            <p:ph type="sldNum" sz="quarter" idx="10"/>
          </p:nvPr>
        </p:nvSpPr>
        <p:spPr/>
        <p:txBody>
          <a:bodyPr/>
          <a:lstStyle/>
          <a:p>
            <a:fld id="{7A350D8E-554E-8549-9757-ADA7F0EF485F}" type="slidenum">
              <a:rPr lang="en-US" smtClean="0"/>
              <a:t>4</a:t>
            </a:fld>
            <a:endParaRPr lang="en-US"/>
          </a:p>
        </p:txBody>
      </p:sp>
    </p:spTree>
    <p:extLst>
      <p:ext uri="{BB962C8B-B14F-4D97-AF65-F5344CB8AC3E}">
        <p14:creationId xmlns:p14="http://schemas.microsoft.com/office/powerpoint/2010/main" val="230289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will suggest Barcodes are tied to the truck instead of the trays to streamline the delivery process. Here each order number will have to have a key generated based on delivery location, those keys would be tied to each truck. </a:t>
            </a:r>
          </a:p>
        </p:txBody>
      </p:sp>
      <p:sp>
        <p:nvSpPr>
          <p:cNvPr id="4" name="Slide Number Placeholder 3"/>
          <p:cNvSpPr>
            <a:spLocks noGrp="1"/>
          </p:cNvSpPr>
          <p:nvPr>
            <p:ph type="sldNum" sz="quarter" idx="10"/>
          </p:nvPr>
        </p:nvSpPr>
        <p:spPr/>
        <p:txBody>
          <a:bodyPr/>
          <a:lstStyle/>
          <a:p>
            <a:fld id="{7A350D8E-554E-8549-9757-ADA7F0EF485F}" type="slidenum">
              <a:rPr lang="en-US" smtClean="0"/>
              <a:t>5</a:t>
            </a:fld>
            <a:endParaRPr lang="en-US"/>
          </a:p>
        </p:txBody>
      </p:sp>
    </p:spTree>
    <p:extLst>
      <p:ext uri="{BB962C8B-B14F-4D97-AF65-F5344CB8AC3E}">
        <p14:creationId xmlns:p14="http://schemas.microsoft.com/office/powerpoint/2010/main" val="428026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350D8E-554E-8549-9757-ADA7F0EF485F}" type="slidenum">
              <a:rPr lang="en-US" smtClean="0"/>
              <a:t>6</a:t>
            </a:fld>
            <a:endParaRPr lang="en-US"/>
          </a:p>
        </p:txBody>
      </p:sp>
    </p:spTree>
    <p:extLst>
      <p:ext uri="{BB962C8B-B14F-4D97-AF65-F5344CB8AC3E}">
        <p14:creationId xmlns:p14="http://schemas.microsoft.com/office/powerpoint/2010/main" val="2706359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Agile Process</a:t>
            </a:r>
            <a:br>
              <a:rPr lang="en-US" dirty="0"/>
            </a:br>
            <a:r>
              <a:rPr lang="en-US" sz="1200" b="0" i="0" kern="1200" dirty="0">
                <a:solidFill>
                  <a:schemeClr val="tx1"/>
                </a:solidFill>
                <a:effectLst/>
                <a:latin typeface="+mn-lt"/>
                <a:ea typeface="+mn-ea"/>
                <a:cs typeface="+mn-cs"/>
              </a:rPr>
              <a:t>This methodology was developed for projects that require both speed and flexibility. The process is broken down into “sprints”- short cycles for delivering certain features, functions or designated milestones. Agile sprints may be better suited to projects when there isn’t a need for tight controls or real-time communication between team members. But it does require a team that’s motivated and can approach a variety of tasks. Agile is iterative; team members must be capable of rapid adaptation with each new sprint.</a:t>
            </a:r>
          </a:p>
          <a:p>
            <a:endParaRPr lang="en-US" dirty="0"/>
          </a:p>
          <a:p>
            <a:r>
              <a:rPr lang="en-US" dirty="0"/>
              <a:t>	What process are we using ?</a:t>
            </a:r>
          </a:p>
          <a:p>
            <a:r>
              <a:rPr lang="en-US" dirty="0"/>
              <a:t>	How are we going to build the system from a technical based system-</a:t>
            </a:r>
            <a:r>
              <a:rPr lang="en-US" dirty="0" err="1"/>
              <a:t>langauges</a:t>
            </a:r>
            <a:r>
              <a:rPr lang="en-US" dirty="0"/>
              <a:t>, scalability etc.</a:t>
            </a:r>
          </a:p>
          <a:p>
            <a:r>
              <a:rPr lang="en-US" dirty="0"/>
              <a:t>	discuss how would we reduce human error? </a:t>
            </a:r>
          </a:p>
          <a:p>
            <a:r>
              <a:rPr lang="en-US" dirty="0"/>
              <a:t>	</a:t>
            </a:r>
          </a:p>
        </p:txBody>
      </p:sp>
      <p:sp>
        <p:nvSpPr>
          <p:cNvPr id="4" name="Slide Number Placeholder 3"/>
          <p:cNvSpPr>
            <a:spLocks noGrp="1"/>
          </p:cNvSpPr>
          <p:nvPr>
            <p:ph type="sldNum" sz="quarter" idx="10"/>
          </p:nvPr>
        </p:nvSpPr>
        <p:spPr/>
        <p:txBody>
          <a:bodyPr/>
          <a:lstStyle/>
          <a:p>
            <a:fld id="{7A350D8E-554E-8549-9757-ADA7F0EF485F}" type="slidenum">
              <a:rPr lang="en-US" smtClean="0"/>
              <a:t>7</a:t>
            </a:fld>
            <a:endParaRPr lang="en-US"/>
          </a:p>
        </p:txBody>
      </p:sp>
    </p:spTree>
    <p:extLst>
      <p:ext uri="{BB962C8B-B14F-4D97-AF65-F5344CB8AC3E}">
        <p14:creationId xmlns:p14="http://schemas.microsoft.com/office/powerpoint/2010/main" val="4166821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 May?</a:t>
            </a:r>
          </a:p>
        </p:txBody>
      </p:sp>
      <p:sp>
        <p:nvSpPr>
          <p:cNvPr id="4" name="Slide Number Placeholder 3"/>
          <p:cNvSpPr>
            <a:spLocks noGrp="1"/>
          </p:cNvSpPr>
          <p:nvPr>
            <p:ph type="sldNum" sz="quarter" idx="10"/>
          </p:nvPr>
        </p:nvSpPr>
        <p:spPr/>
        <p:txBody>
          <a:bodyPr/>
          <a:lstStyle/>
          <a:p>
            <a:fld id="{7A350D8E-554E-8549-9757-ADA7F0EF485F}" type="slidenum">
              <a:rPr lang="en-US" smtClean="0"/>
              <a:t>8</a:t>
            </a:fld>
            <a:endParaRPr lang="en-US"/>
          </a:p>
        </p:txBody>
      </p:sp>
    </p:spTree>
    <p:extLst>
      <p:ext uri="{BB962C8B-B14F-4D97-AF65-F5344CB8AC3E}">
        <p14:creationId xmlns:p14="http://schemas.microsoft.com/office/powerpoint/2010/main" val="1698966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1AEB5A-1203-234E-85E2-026CAAEB9874}" type="datetime1">
              <a:rPr lang="en-US" smtClean="0"/>
              <a:t>3/17/18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Team 4 Project BreadSanta</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483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30BDBE-FD64-C142-9EE4-28AD2FFB12E7}" type="datetime1">
              <a:rPr lang="en-US" smtClean="0"/>
              <a:t>3/17/18</a:t>
            </a:fld>
            <a:endParaRPr lang="en-US" dirty="0"/>
          </a:p>
        </p:txBody>
      </p:sp>
      <p:sp>
        <p:nvSpPr>
          <p:cNvPr id="6" name="Footer Placeholder 5"/>
          <p:cNvSpPr>
            <a:spLocks noGrp="1"/>
          </p:cNvSpPr>
          <p:nvPr>
            <p:ph type="ftr" sz="quarter" idx="11"/>
          </p:nvPr>
        </p:nvSpPr>
        <p:spPr/>
        <p:txBody>
          <a:bodyPr/>
          <a:lstStyle/>
          <a:p>
            <a:r>
              <a:rPr lang="en-US" dirty="0"/>
              <a:t>Team 4 Project BreadSanta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856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8CC2A9-7070-E44B-930B-608B402EEB25}" type="datetime1">
              <a:rPr lang="en-US" smtClean="0"/>
              <a:t>3/17/18</a:t>
            </a:fld>
            <a:endParaRPr lang="en-US" dirty="0"/>
          </a:p>
        </p:txBody>
      </p:sp>
      <p:sp>
        <p:nvSpPr>
          <p:cNvPr id="6" name="Footer Placeholder 5"/>
          <p:cNvSpPr>
            <a:spLocks noGrp="1"/>
          </p:cNvSpPr>
          <p:nvPr>
            <p:ph type="ftr" sz="quarter" idx="11"/>
          </p:nvPr>
        </p:nvSpPr>
        <p:spPr/>
        <p:txBody>
          <a:bodyPr/>
          <a:lstStyle/>
          <a:p>
            <a:r>
              <a:rPr lang="en-US" dirty="0"/>
              <a:t>Team 4 Project BreadSanta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49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B61CC8-4313-4B45-A9A8-DC4EF7C61665}" type="datetime1">
              <a:rPr lang="en-US" smtClean="0"/>
              <a:t>3/17/18</a:t>
            </a:fld>
            <a:endParaRPr lang="en-US" dirty="0"/>
          </a:p>
        </p:txBody>
      </p:sp>
      <p:sp>
        <p:nvSpPr>
          <p:cNvPr id="6" name="Footer Placeholder 5"/>
          <p:cNvSpPr>
            <a:spLocks noGrp="1"/>
          </p:cNvSpPr>
          <p:nvPr>
            <p:ph type="ftr" sz="quarter" idx="11"/>
          </p:nvPr>
        </p:nvSpPr>
        <p:spPr/>
        <p:txBody>
          <a:bodyPr/>
          <a:lstStyle/>
          <a:p>
            <a:r>
              <a:rPr lang="en-US" dirty="0"/>
              <a:t>Team 4 Project BreadSanta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8340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6BE76-55B2-C742-9952-69386232BA7E}" type="datetime1">
              <a:rPr lang="en-US" smtClean="0"/>
              <a:t>3/17/18</a:t>
            </a:fld>
            <a:endParaRPr lang="en-US" dirty="0"/>
          </a:p>
        </p:txBody>
      </p:sp>
      <p:sp>
        <p:nvSpPr>
          <p:cNvPr id="6" name="Footer Placeholder 5"/>
          <p:cNvSpPr>
            <a:spLocks noGrp="1"/>
          </p:cNvSpPr>
          <p:nvPr>
            <p:ph type="ftr" sz="quarter" idx="11"/>
          </p:nvPr>
        </p:nvSpPr>
        <p:spPr/>
        <p:txBody>
          <a:bodyPr/>
          <a:lstStyle/>
          <a:p>
            <a:r>
              <a:rPr lang="en-US" dirty="0"/>
              <a:t>Team 4 Project BreadSanta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5159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6376492-F168-3F4A-9E0C-0ABDEE3E1E48}" type="datetime1">
              <a:rPr lang="en-US" smtClean="0"/>
              <a:t>3/17/18</a:t>
            </a:fld>
            <a:endParaRPr lang="en-US" dirty="0"/>
          </a:p>
        </p:txBody>
      </p:sp>
      <p:sp>
        <p:nvSpPr>
          <p:cNvPr id="4" name="Footer Placeholder 3"/>
          <p:cNvSpPr>
            <a:spLocks noGrp="1"/>
          </p:cNvSpPr>
          <p:nvPr>
            <p:ph type="ftr" sz="quarter" idx="11"/>
          </p:nvPr>
        </p:nvSpPr>
        <p:spPr/>
        <p:txBody>
          <a:bodyPr/>
          <a:lstStyle/>
          <a:p>
            <a:r>
              <a:rPr lang="en-US" dirty="0"/>
              <a:t>Team 4 Project BreadSanta</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6681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E17B6EE-E735-114A-AE72-23F9C16B429F}" type="datetime1">
              <a:rPr lang="en-US" smtClean="0"/>
              <a:t>3/17/18</a:t>
            </a:fld>
            <a:endParaRPr lang="en-US" dirty="0"/>
          </a:p>
        </p:txBody>
      </p:sp>
      <p:sp>
        <p:nvSpPr>
          <p:cNvPr id="4" name="Footer Placeholder 3"/>
          <p:cNvSpPr>
            <a:spLocks noGrp="1"/>
          </p:cNvSpPr>
          <p:nvPr>
            <p:ph type="ftr" sz="quarter" idx="11"/>
          </p:nvPr>
        </p:nvSpPr>
        <p:spPr/>
        <p:txBody>
          <a:bodyPr/>
          <a:lstStyle/>
          <a:p>
            <a:r>
              <a:rPr lang="en-US" dirty="0"/>
              <a:t>Team 4 Project BreadSanta</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9899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C6C82-5C96-2646-8D92-BA8CAB9449BE}" type="datetime1">
              <a:rPr lang="en-US" smtClean="0"/>
              <a:t>3/17/18</a:t>
            </a:fld>
            <a:endParaRPr lang="en-US" dirty="0"/>
          </a:p>
        </p:txBody>
      </p:sp>
      <p:sp>
        <p:nvSpPr>
          <p:cNvPr id="5" name="Footer Placeholder 4"/>
          <p:cNvSpPr>
            <a:spLocks noGrp="1"/>
          </p:cNvSpPr>
          <p:nvPr>
            <p:ph type="ftr" sz="quarter" idx="11"/>
          </p:nvPr>
        </p:nvSpPr>
        <p:spPr/>
        <p:txBody>
          <a:bodyPr/>
          <a:lstStyle/>
          <a:p>
            <a:r>
              <a:rPr lang="en-US" dirty="0"/>
              <a:t>Team 4 Project BreadSanta</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736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12687-AF5C-F144-B70F-6A68B8FB8AF4}" type="datetime1">
              <a:rPr lang="en-US" smtClean="0"/>
              <a:t>3/17/18</a:t>
            </a:fld>
            <a:endParaRPr lang="en-US" dirty="0"/>
          </a:p>
        </p:txBody>
      </p:sp>
      <p:sp>
        <p:nvSpPr>
          <p:cNvPr id="5" name="Footer Placeholder 4"/>
          <p:cNvSpPr>
            <a:spLocks noGrp="1"/>
          </p:cNvSpPr>
          <p:nvPr>
            <p:ph type="ftr" sz="quarter" idx="11"/>
          </p:nvPr>
        </p:nvSpPr>
        <p:spPr/>
        <p:txBody>
          <a:bodyPr/>
          <a:lstStyle/>
          <a:p>
            <a:r>
              <a:rPr lang="en-US" dirty="0"/>
              <a:t>Team 4 Project BreadSanta</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0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12728-4ED8-E841-8BF5-DB18B7C2F4DA}" type="datetime1">
              <a:rPr lang="en-US" smtClean="0"/>
              <a:t>3/17/18</a:t>
            </a:fld>
            <a:endParaRPr lang="en-US" dirty="0"/>
          </a:p>
        </p:txBody>
      </p:sp>
      <p:sp>
        <p:nvSpPr>
          <p:cNvPr id="5" name="Footer Placeholder 4"/>
          <p:cNvSpPr>
            <a:spLocks noGrp="1"/>
          </p:cNvSpPr>
          <p:nvPr>
            <p:ph type="ftr" sz="quarter" idx="11"/>
          </p:nvPr>
        </p:nvSpPr>
        <p:spPr/>
        <p:txBody>
          <a:bodyPr/>
          <a:lstStyle/>
          <a:p>
            <a:r>
              <a:rPr lang="en-US" dirty="0"/>
              <a:t>Team 4 Project BreadSanta</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311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9923EC-E0BF-EF44-A80E-EBE9B588C20B}" type="datetime1">
              <a:rPr lang="en-US" smtClean="0"/>
              <a:t>3/17/18</a:t>
            </a:fld>
            <a:endParaRPr lang="en-US" dirty="0"/>
          </a:p>
        </p:txBody>
      </p:sp>
      <p:sp>
        <p:nvSpPr>
          <p:cNvPr id="5" name="Footer Placeholder 4"/>
          <p:cNvSpPr>
            <a:spLocks noGrp="1"/>
          </p:cNvSpPr>
          <p:nvPr>
            <p:ph type="ftr" sz="quarter" idx="11"/>
          </p:nvPr>
        </p:nvSpPr>
        <p:spPr/>
        <p:txBody>
          <a:bodyPr/>
          <a:lstStyle/>
          <a:p>
            <a:r>
              <a:rPr lang="en-US" dirty="0"/>
              <a:t>Team 4 Project BreadSanta</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58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0A8B1-8041-604D-A310-46D09F364CBB}" type="datetime1">
              <a:rPr lang="en-US" smtClean="0"/>
              <a:t>3/17/18</a:t>
            </a:fld>
            <a:endParaRPr lang="en-US" dirty="0"/>
          </a:p>
        </p:txBody>
      </p:sp>
      <p:sp>
        <p:nvSpPr>
          <p:cNvPr id="6" name="Footer Placeholder 5"/>
          <p:cNvSpPr>
            <a:spLocks noGrp="1"/>
          </p:cNvSpPr>
          <p:nvPr>
            <p:ph type="ftr" sz="quarter" idx="11"/>
          </p:nvPr>
        </p:nvSpPr>
        <p:spPr/>
        <p:txBody>
          <a:bodyPr/>
          <a:lstStyle/>
          <a:p>
            <a:r>
              <a:rPr lang="en-US" dirty="0"/>
              <a:t>Team 4 Project BreadSanta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05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EF05D-A9D7-A24D-9F25-0651CA1A71E3}" type="datetime1">
              <a:rPr lang="en-US" smtClean="0"/>
              <a:t>3/17/18</a:t>
            </a:fld>
            <a:endParaRPr lang="en-US" dirty="0"/>
          </a:p>
        </p:txBody>
      </p:sp>
      <p:sp>
        <p:nvSpPr>
          <p:cNvPr id="8" name="Footer Placeholder 7"/>
          <p:cNvSpPr>
            <a:spLocks noGrp="1"/>
          </p:cNvSpPr>
          <p:nvPr>
            <p:ph type="ftr" sz="quarter" idx="11"/>
          </p:nvPr>
        </p:nvSpPr>
        <p:spPr/>
        <p:txBody>
          <a:bodyPr/>
          <a:lstStyle/>
          <a:p>
            <a:r>
              <a:rPr lang="en-US" dirty="0"/>
              <a:t>Team 4 Project BreadSanta</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237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E3A937-AD4E-9C46-9980-9A25255A8275}" type="datetime1">
              <a:rPr lang="en-US" smtClean="0"/>
              <a:t>3/17/18</a:t>
            </a:fld>
            <a:endParaRPr lang="en-US" dirty="0"/>
          </a:p>
        </p:txBody>
      </p:sp>
      <p:sp>
        <p:nvSpPr>
          <p:cNvPr id="4" name="Footer Placeholder 3"/>
          <p:cNvSpPr>
            <a:spLocks noGrp="1"/>
          </p:cNvSpPr>
          <p:nvPr>
            <p:ph type="ftr" sz="quarter" idx="11"/>
          </p:nvPr>
        </p:nvSpPr>
        <p:spPr/>
        <p:txBody>
          <a:bodyPr/>
          <a:lstStyle/>
          <a:p>
            <a:r>
              <a:rPr lang="en-US" dirty="0"/>
              <a:t>Team 4 Project BreadSanta</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01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50F00-15E1-444C-8FD8-64990F996D81}" type="datetime1">
              <a:rPr lang="en-US" smtClean="0"/>
              <a:t>3/17/18</a:t>
            </a:fld>
            <a:endParaRPr lang="en-US" dirty="0"/>
          </a:p>
        </p:txBody>
      </p:sp>
      <p:sp>
        <p:nvSpPr>
          <p:cNvPr id="3" name="Footer Placeholder 2"/>
          <p:cNvSpPr>
            <a:spLocks noGrp="1"/>
          </p:cNvSpPr>
          <p:nvPr>
            <p:ph type="ftr" sz="quarter" idx="11"/>
          </p:nvPr>
        </p:nvSpPr>
        <p:spPr/>
        <p:txBody>
          <a:bodyPr/>
          <a:lstStyle/>
          <a:p>
            <a:r>
              <a:rPr lang="en-US" dirty="0"/>
              <a:t>Team 4 Project BreadSanta</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47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E09100-A898-5F40-854D-37179F3D79AE}" type="datetime1">
              <a:rPr lang="en-US" smtClean="0"/>
              <a:t>3/17/18</a:t>
            </a:fld>
            <a:endParaRPr lang="en-US" dirty="0"/>
          </a:p>
        </p:txBody>
      </p:sp>
      <p:sp>
        <p:nvSpPr>
          <p:cNvPr id="6" name="Footer Placeholder 5"/>
          <p:cNvSpPr>
            <a:spLocks noGrp="1"/>
          </p:cNvSpPr>
          <p:nvPr>
            <p:ph type="ftr" sz="quarter" idx="11"/>
          </p:nvPr>
        </p:nvSpPr>
        <p:spPr/>
        <p:txBody>
          <a:bodyPr/>
          <a:lstStyle/>
          <a:p>
            <a:r>
              <a:rPr lang="en-US" dirty="0"/>
              <a:t>Team 4 Project BreadSanta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78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59EB85-F04C-404A-A338-07655C8E7E0E}" type="datetime1">
              <a:rPr lang="en-US" smtClean="0"/>
              <a:t>3/17/18</a:t>
            </a:fld>
            <a:endParaRPr lang="en-US" dirty="0"/>
          </a:p>
        </p:txBody>
      </p:sp>
      <p:sp>
        <p:nvSpPr>
          <p:cNvPr id="6" name="Footer Placeholder 5"/>
          <p:cNvSpPr>
            <a:spLocks noGrp="1"/>
          </p:cNvSpPr>
          <p:nvPr>
            <p:ph type="ftr" sz="quarter" idx="11"/>
          </p:nvPr>
        </p:nvSpPr>
        <p:spPr/>
        <p:txBody>
          <a:bodyPr/>
          <a:lstStyle/>
          <a:p>
            <a:r>
              <a:rPr lang="en-US" dirty="0"/>
              <a:t>Team 4 Project BreadSanta</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473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ACD470-4DEE-6943-BCCB-B70F2A8DBB8A}" type="datetime1">
              <a:rPr lang="en-US" smtClean="0"/>
              <a:t>3/17/18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Team 4 Project BreadSanta</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6826669"/>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C8E7-5EA9-284F-9A5F-4F01DA6BD8DB}"/>
              </a:ext>
            </a:extLst>
          </p:cNvPr>
          <p:cNvSpPr>
            <a:spLocks noGrp="1"/>
          </p:cNvSpPr>
          <p:nvPr>
            <p:ph type="ctrTitle"/>
          </p:nvPr>
        </p:nvSpPr>
        <p:spPr>
          <a:xfrm>
            <a:off x="1876424" y="1122363"/>
            <a:ext cx="8791575" cy="2679616"/>
          </a:xfrm>
        </p:spPr>
        <p:txBody>
          <a:bodyPr/>
          <a:lstStyle/>
          <a:p>
            <a:r>
              <a:rPr lang="en-US" b="1" i="1" dirty="0"/>
              <a:t>Analysis Proposal</a:t>
            </a:r>
          </a:p>
        </p:txBody>
      </p:sp>
    </p:spTree>
    <p:extLst>
      <p:ext uri="{BB962C8B-B14F-4D97-AF65-F5344CB8AC3E}">
        <p14:creationId xmlns:p14="http://schemas.microsoft.com/office/powerpoint/2010/main" val="2105414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3" y="237780"/>
            <a:ext cx="8791575" cy="805829"/>
          </a:xfrm>
        </p:spPr>
        <p:txBody>
          <a:bodyPr/>
          <a:lstStyle/>
          <a:p>
            <a:pPr algn="ctr"/>
            <a:r>
              <a:rPr lang="en-US" i="1" dirty="0"/>
              <a:t>Team </a:t>
            </a:r>
          </a:p>
        </p:txBody>
      </p:sp>
      <p:sp>
        <p:nvSpPr>
          <p:cNvPr id="4" name="Footer Placeholder 3">
            <a:extLst>
              <a:ext uri="{FF2B5EF4-FFF2-40B4-BE49-F238E27FC236}">
                <a16:creationId xmlns:a16="http://schemas.microsoft.com/office/drawing/2014/main" id="{A0C97C0E-0B97-354B-84BC-A56D2B5A00A6}"/>
              </a:ext>
            </a:extLst>
          </p:cNvPr>
          <p:cNvSpPr>
            <a:spLocks noGrp="1"/>
          </p:cNvSpPr>
          <p:nvPr>
            <p:ph type="ftr" sz="quarter" idx="11"/>
          </p:nvPr>
        </p:nvSpPr>
        <p:spPr>
          <a:xfrm>
            <a:off x="117072" y="6436898"/>
            <a:ext cx="5124886" cy="365125"/>
          </a:xfrm>
        </p:spPr>
        <p:txBody>
          <a:bodyPr/>
          <a:lstStyle/>
          <a:p>
            <a:r>
              <a:rPr lang="en-US" dirty="0"/>
              <a:t>Team 4 Project BreadSanta</a:t>
            </a:r>
          </a:p>
        </p:txBody>
      </p:sp>
      <p:sp>
        <p:nvSpPr>
          <p:cNvPr id="5" name="Triangle 4">
            <a:extLst>
              <a:ext uri="{FF2B5EF4-FFF2-40B4-BE49-F238E27FC236}">
                <a16:creationId xmlns:a16="http://schemas.microsoft.com/office/drawing/2014/main" id="{4780ED86-AF6B-A64D-90D7-B34766D42497}"/>
              </a:ext>
            </a:extLst>
          </p:cNvPr>
          <p:cNvSpPr/>
          <p:nvPr/>
        </p:nvSpPr>
        <p:spPr>
          <a:xfrm>
            <a:off x="4170743" y="1581279"/>
            <a:ext cx="3900668" cy="3136741"/>
          </a:xfrm>
          <a:prstGeom prst="triangl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035893-8F45-5245-8328-83A89E5D08E8}"/>
              </a:ext>
            </a:extLst>
          </p:cNvPr>
          <p:cNvSpPr/>
          <p:nvPr/>
        </p:nvSpPr>
        <p:spPr>
          <a:xfrm>
            <a:off x="4170743" y="1413532"/>
            <a:ext cx="17593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Carlos Villamar</a:t>
            </a:r>
          </a:p>
          <a:p>
            <a:pPr algn="ctr"/>
            <a:r>
              <a:rPr lang="en-US" dirty="0"/>
              <a:t>Product Owner</a:t>
            </a:r>
          </a:p>
        </p:txBody>
      </p:sp>
      <p:sp>
        <p:nvSpPr>
          <p:cNvPr id="7" name="Rectangle 6">
            <a:extLst>
              <a:ext uri="{FF2B5EF4-FFF2-40B4-BE49-F238E27FC236}">
                <a16:creationId xmlns:a16="http://schemas.microsoft.com/office/drawing/2014/main" id="{50DC5195-F487-ED4E-954F-DDD363059F09}"/>
              </a:ext>
            </a:extLst>
          </p:cNvPr>
          <p:cNvSpPr/>
          <p:nvPr/>
        </p:nvSpPr>
        <p:spPr>
          <a:xfrm>
            <a:off x="5173885" y="4394840"/>
            <a:ext cx="17593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Jinat Rezwana</a:t>
            </a:r>
          </a:p>
          <a:p>
            <a:pPr algn="ctr"/>
            <a:r>
              <a:rPr lang="en-US" dirty="0"/>
              <a:t>Support/Tester </a:t>
            </a:r>
          </a:p>
        </p:txBody>
      </p:sp>
      <p:sp>
        <p:nvSpPr>
          <p:cNvPr id="8" name="Rectangle 7">
            <a:extLst>
              <a:ext uri="{FF2B5EF4-FFF2-40B4-BE49-F238E27FC236}">
                <a16:creationId xmlns:a16="http://schemas.microsoft.com/office/drawing/2014/main" id="{9FE24E29-523D-3746-96E5-FA1112E20D62}"/>
              </a:ext>
            </a:extLst>
          </p:cNvPr>
          <p:cNvSpPr/>
          <p:nvPr/>
        </p:nvSpPr>
        <p:spPr>
          <a:xfrm>
            <a:off x="5243333" y="2830010"/>
            <a:ext cx="17593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Samantha Burnett </a:t>
            </a:r>
          </a:p>
          <a:p>
            <a:pPr algn="ctr"/>
            <a:r>
              <a:rPr lang="en-US" dirty="0"/>
              <a:t>UX Design Lead </a:t>
            </a:r>
          </a:p>
        </p:txBody>
      </p:sp>
      <p:sp>
        <p:nvSpPr>
          <p:cNvPr id="9" name="Rectangle 8">
            <a:extLst>
              <a:ext uri="{FF2B5EF4-FFF2-40B4-BE49-F238E27FC236}">
                <a16:creationId xmlns:a16="http://schemas.microsoft.com/office/drawing/2014/main" id="{8A0ED144-A15C-4949-80CC-F52A594BA51F}"/>
              </a:ext>
            </a:extLst>
          </p:cNvPr>
          <p:cNvSpPr/>
          <p:nvPr/>
        </p:nvSpPr>
        <p:spPr>
          <a:xfrm>
            <a:off x="6272210" y="1445848"/>
            <a:ext cx="17593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Darion Wood </a:t>
            </a:r>
          </a:p>
          <a:p>
            <a:pPr algn="ctr"/>
            <a:r>
              <a:rPr lang="en-US" dirty="0"/>
              <a:t>Architecture Owner</a:t>
            </a:r>
          </a:p>
        </p:txBody>
      </p:sp>
      <p:sp>
        <p:nvSpPr>
          <p:cNvPr id="10" name="Rectangle 9">
            <a:extLst>
              <a:ext uri="{FF2B5EF4-FFF2-40B4-BE49-F238E27FC236}">
                <a16:creationId xmlns:a16="http://schemas.microsoft.com/office/drawing/2014/main" id="{7ACF2161-D627-EA4A-806B-3C54D6C1FAE8}"/>
              </a:ext>
            </a:extLst>
          </p:cNvPr>
          <p:cNvSpPr/>
          <p:nvPr/>
        </p:nvSpPr>
        <p:spPr>
          <a:xfrm>
            <a:off x="7434806" y="4360212"/>
            <a:ext cx="17593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Ali Mohamed</a:t>
            </a:r>
          </a:p>
          <a:p>
            <a:pPr algn="ctr"/>
            <a:r>
              <a:rPr lang="en-US" dirty="0"/>
              <a:t>Support/Tester</a:t>
            </a:r>
          </a:p>
        </p:txBody>
      </p:sp>
      <p:sp>
        <p:nvSpPr>
          <p:cNvPr id="11" name="Rectangle 10">
            <a:extLst>
              <a:ext uri="{FF2B5EF4-FFF2-40B4-BE49-F238E27FC236}">
                <a16:creationId xmlns:a16="http://schemas.microsoft.com/office/drawing/2014/main" id="{093D2E84-8D23-FA41-BABB-2CB780C53F25}"/>
              </a:ext>
            </a:extLst>
          </p:cNvPr>
          <p:cNvSpPr/>
          <p:nvPr/>
        </p:nvSpPr>
        <p:spPr>
          <a:xfrm>
            <a:off x="2912964" y="4360212"/>
            <a:ext cx="17593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Donleys Familia</a:t>
            </a:r>
          </a:p>
          <a:p>
            <a:pPr algn="ctr"/>
            <a:r>
              <a:rPr lang="en-US" dirty="0"/>
              <a:t>Support/Tester </a:t>
            </a:r>
          </a:p>
        </p:txBody>
      </p:sp>
    </p:spTree>
    <p:extLst>
      <p:ext uri="{BB962C8B-B14F-4D97-AF65-F5344CB8AC3E}">
        <p14:creationId xmlns:p14="http://schemas.microsoft.com/office/powerpoint/2010/main" val="111942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3" y="237780"/>
            <a:ext cx="8791575" cy="805829"/>
          </a:xfrm>
        </p:spPr>
        <p:txBody>
          <a:bodyPr/>
          <a:lstStyle/>
          <a:p>
            <a:pPr algn="ctr"/>
            <a:r>
              <a:rPr lang="en-US" i="1" dirty="0"/>
              <a:t>Loaf-Go</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668080" y="1002023"/>
            <a:ext cx="8791575" cy="5377070"/>
          </a:xfrm>
        </p:spPr>
        <p:txBody>
          <a:bodyPr/>
          <a:lstStyle/>
          <a:p>
            <a:pPr algn="just"/>
            <a:r>
              <a:rPr lang="en-US" dirty="0">
                <a:solidFill>
                  <a:schemeClr val="tx1">
                    <a:lumMod val="95000"/>
                  </a:schemeClr>
                </a:solidFill>
              </a:rPr>
              <a:t>A bread baking factory based out of long island city with the means of onsite production and offsite deliveries to clientele across the 5 boroughs. The crux of the business revolves around 5 major clients, with 20 delivery trucks for daily operations. All record keeping is done with pen and paper.</a:t>
            </a:r>
          </a:p>
          <a:p>
            <a:r>
              <a:rPr lang="en-US" i="1" u="sng" dirty="0">
                <a:solidFill>
                  <a:schemeClr val="tx1">
                    <a:lumMod val="95000"/>
                  </a:schemeClr>
                </a:solidFill>
              </a:rPr>
              <a:t>The Problem:</a:t>
            </a:r>
          </a:p>
          <a:p>
            <a:r>
              <a:rPr lang="en-US" dirty="0">
                <a:solidFill>
                  <a:schemeClr val="tx1">
                    <a:lumMod val="95000"/>
                  </a:schemeClr>
                </a:solidFill>
              </a:rPr>
              <a:t>Loaf-go needs to evolve their business into the 21</a:t>
            </a:r>
            <a:r>
              <a:rPr lang="en-US" baseline="30000" dirty="0">
                <a:solidFill>
                  <a:schemeClr val="tx1">
                    <a:lumMod val="95000"/>
                  </a:schemeClr>
                </a:solidFill>
              </a:rPr>
              <a:t>st</a:t>
            </a:r>
            <a:r>
              <a:rPr lang="en-US" dirty="0">
                <a:solidFill>
                  <a:schemeClr val="tx1">
                    <a:lumMod val="95000"/>
                  </a:schemeClr>
                </a:solidFill>
              </a:rPr>
              <a:t> century</a:t>
            </a:r>
          </a:p>
          <a:p>
            <a:pPr marL="342900" indent="-342900">
              <a:buFont typeface="Wingdings" pitchFamily="2" charset="2"/>
              <a:buChar char="Ø"/>
            </a:pPr>
            <a:r>
              <a:rPr lang="en-US" dirty="0">
                <a:solidFill>
                  <a:schemeClr val="tx1">
                    <a:lumMod val="95000"/>
                  </a:schemeClr>
                </a:solidFill>
              </a:rPr>
              <a:t>orders</a:t>
            </a:r>
          </a:p>
          <a:p>
            <a:pPr marL="342900" indent="-342900">
              <a:buFont typeface="Wingdings" pitchFamily="2" charset="2"/>
              <a:buChar char="Ø"/>
            </a:pPr>
            <a:r>
              <a:rPr lang="en-US" dirty="0">
                <a:solidFill>
                  <a:schemeClr val="tx1">
                    <a:lumMod val="95000"/>
                  </a:schemeClr>
                </a:solidFill>
              </a:rPr>
              <a:t>Inventory of raw materials and products produced</a:t>
            </a:r>
          </a:p>
          <a:p>
            <a:pPr marL="342900" indent="-342900">
              <a:buFont typeface="Wingdings" pitchFamily="2" charset="2"/>
              <a:buChar char="Ø"/>
            </a:pPr>
            <a:r>
              <a:rPr lang="en-US" dirty="0">
                <a:solidFill>
                  <a:schemeClr val="tx1">
                    <a:lumMod val="95000"/>
                  </a:schemeClr>
                </a:solidFill>
              </a:rPr>
              <a:t>Delivery tracking </a:t>
            </a:r>
          </a:p>
          <a:p>
            <a:r>
              <a:rPr lang="en-US" dirty="0">
                <a:solidFill>
                  <a:schemeClr val="tx1">
                    <a:lumMod val="95000"/>
                  </a:schemeClr>
                </a:solidFill>
              </a:rPr>
              <a:t>Goal is to build a web based system in order to increase customer loyalty and expand their clientele</a:t>
            </a:r>
          </a:p>
        </p:txBody>
      </p:sp>
      <p:sp>
        <p:nvSpPr>
          <p:cNvPr id="4" name="Footer Placeholder 3">
            <a:extLst>
              <a:ext uri="{FF2B5EF4-FFF2-40B4-BE49-F238E27FC236}">
                <a16:creationId xmlns:a16="http://schemas.microsoft.com/office/drawing/2014/main" id="{C821CCE4-58BF-434C-BA39-653D1C0CF4F3}"/>
              </a:ext>
            </a:extLst>
          </p:cNvPr>
          <p:cNvSpPr>
            <a:spLocks noGrp="1"/>
          </p:cNvSpPr>
          <p:nvPr>
            <p:ph type="ftr" sz="quarter" idx="11"/>
          </p:nvPr>
        </p:nvSpPr>
        <p:spPr>
          <a:xfrm>
            <a:off x="93923" y="6337507"/>
            <a:ext cx="5124886" cy="365125"/>
          </a:xfrm>
        </p:spPr>
        <p:txBody>
          <a:bodyPr/>
          <a:lstStyle/>
          <a:p>
            <a:r>
              <a:rPr lang="en-US" dirty="0"/>
              <a:t>Team 4 Project BreadSanta</a:t>
            </a:r>
          </a:p>
        </p:txBody>
      </p:sp>
    </p:spTree>
    <p:extLst>
      <p:ext uri="{BB962C8B-B14F-4D97-AF65-F5344CB8AC3E}">
        <p14:creationId xmlns:p14="http://schemas.microsoft.com/office/powerpoint/2010/main" val="37386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3" y="237780"/>
            <a:ext cx="8791575" cy="805829"/>
          </a:xfrm>
        </p:spPr>
        <p:txBody>
          <a:bodyPr/>
          <a:lstStyle/>
          <a:p>
            <a:pPr algn="ctr"/>
            <a:r>
              <a:rPr lang="en-US" i="1" dirty="0"/>
              <a:t>Project BreadSanta</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876422" y="934656"/>
            <a:ext cx="8791575" cy="5377070"/>
          </a:xfrm>
        </p:spPr>
        <p:txBody>
          <a:bodyPr/>
          <a:lstStyle/>
          <a:p>
            <a:r>
              <a:rPr lang="en-US" b="1" dirty="0">
                <a:solidFill>
                  <a:schemeClr val="tx1">
                    <a:lumMod val="95000"/>
                  </a:schemeClr>
                </a:solidFill>
                <a:effectLst/>
                <a:latin typeface="Arial" panose="020B0604020202020204" pitchFamily="34" charset="0"/>
                <a:cs typeface="Arial" panose="020B0604020202020204" pitchFamily="34" charset="0"/>
              </a:rPr>
              <a:t>ORDERS </a:t>
            </a:r>
          </a:p>
          <a:p>
            <a:pPr marL="342900" indent="-342900">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Order Numbers will be assigned to each order</a:t>
            </a:r>
          </a:p>
          <a:p>
            <a:pPr marL="457200" indent="-457200">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Tracking of incoming/outgoing orders</a:t>
            </a:r>
          </a:p>
          <a:p>
            <a:pPr marL="914400" lvl="1" indent="-457200" algn="l">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Incoming- time the order is placed*</a:t>
            </a:r>
          </a:p>
          <a:p>
            <a:pPr marL="914400" lvl="1" indent="-457200" algn="l">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Outgoing-time the order is placed on the truck</a:t>
            </a:r>
          </a:p>
          <a:p>
            <a:pPr marL="914400" lvl="1" indent="-457200" algn="l">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Time of delivery – when does the client receive their order</a:t>
            </a:r>
          </a:p>
          <a:p>
            <a:pPr marL="1257300" lvl="2" indent="-342900" algn="l">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Was it late or on time</a:t>
            </a:r>
          </a:p>
          <a:p>
            <a:pPr marL="342900" lvl="0" indent="-342900">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Complaints/feedback per order</a:t>
            </a:r>
          </a:p>
          <a:p>
            <a:endParaRPr lang="en-US" dirty="0"/>
          </a:p>
        </p:txBody>
      </p:sp>
      <p:sp>
        <p:nvSpPr>
          <p:cNvPr id="4" name="Footer Placeholder 3">
            <a:extLst>
              <a:ext uri="{FF2B5EF4-FFF2-40B4-BE49-F238E27FC236}">
                <a16:creationId xmlns:a16="http://schemas.microsoft.com/office/drawing/2014/main" id="{18B5715F-8230-BD49-BB70-6F2B28A36FA2}"/>
              </a:ext>
            </a:extLst>
          </p:cNvPr>
          <p:cNvSpPr>
            <a:spLocks noGrp="1"/>
          </p:cNvSpPr>
          <p:nvPr>
            <p:ph type="ftr" sz="quarter" idx="11"/>
          </p:nvPr>
        </p:nvSpPr>
        <p:spPr>
          <a:xfrm>
            <a:off x="0" y="6436898"/>
            <a:ext cx="5124886" cy="365125"/>
          </a:xfrm>
        </p:spPr>
        <p:txBody>
          <a:bodyPr/>
          <a:lstStyle/>
          <a:p>
            <a:r>
              <a:rPr lang="en-US" dirty="0"/>
              <a:t>Team 4 Project BreadSanta</a:t>
            </a:r>
          </a:p>
        </p:txBody>
      </p:sp>
    </p:spTree>
    <p:extLst>
      <p:ext uri="{BB962C8B-B14F-4D97-AF65-F5344CB8AC3E}">
        <p14:creationId xmlns:p14="http://schemas.microsoft.com/office/powerpoint/2010/main" val="196805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3" y="237780"/>
            <a:ext cx="8791575" cy="805829"/>
          </a:xfrm>
        </p:spPr>
        <p:txBody>
          <a:bodyPr/>
          <a:lstStyle/>
          <a:p>
            <a:pPr algn="ctr"/>
            <a:r>
              <a:rPr lang="en-US" i="1" dirty="0"/>
              <a:t>Project BreadSanta</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876424" y="1143000"/>
            <a:ext cx="8791575" cy="5377070"/>
          </a:xfrm>
        </p:spPr>
        <p:txBody>
          <a:bodyPr/>
          <a:lstStyle/>
          <a:p>
            <a:r>
              <a:rPr lang="en-US" b="1" dirty="0">
                <a:solidFill>
                  <a:schemeClr val="tx1">
                    <a:lumMod val="95000"/>
                  </a:schemeClr>
                </a:solidFill>
                <a:effectLst/>
                <a:latin typeface="Arial" panose="020B0604020202020204" pitchFamily="34" charset="0"/>
                <a:cs typeface="Arial" panose="020B0604020202020204" pitchFamily="34" charset="0"/>
              </a:rPr>
              <a:t>DELIVERIES </a:t>
            </a:r>
          </a:p>
          <a:p>
            <a:pPr marL="342900" indent="-342900">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Order  –&gt;trays-&gt;Trucks</a:t>
            </a:r>
          </a:p>
          <a:p>
            <a:pPr marL="342900" indent="-342900">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Trucks- &gt;GPS real-time location</a:t>
            </a:r>
          </a:p>
          <a:p>
            <a:pPr marL="1200150" lvl="2" indent="-285750" algn="l">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What orders are getting loaded onto each truck every day?</a:t>
            </a:r>
          </a:p>
          <a:p>
            <a:pPr marL="1200150" lvl="2" indent="-285750" algn="l">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How many deliveries does each truck make every day and every week?</a:t>
            </a:r>
          </a:p>
          <a:p>
            <a:endParaRPr lang="en-US" dirty="0"/>
          </a:p>
        </p:txBody>
      </p:sp>
      <p:sp>
        <p:nvSpPr>
          <p:cNvPr id="4" name="Footer Placeholder 3">
            <a:extLst>
              <a:ext uri="{FF2B5EF4-FFF2-40B4-BE49-F238E27FC236}">
                <a16:creationId xmlns:a16="http://schemas.microsoft.com/office/drawing/2014/main" id="{18B5715F-8230-BD49-BB70-6F2B28A36FA2}"/>
              </a:ext>
            </a:extLst>
          </p:cNvPr>
          <p:cNvSpPr>
            <a:spLocks noGrp="1"/>
          </p:cNvSpPr>
          <p:nvPr>
            <p:ph type="ftr" sz="quarter" idx="11"/>
          </p:nvPr>
        </p:nvSpPr>
        <p:spPr>
          <a:xfrm>
            <a:off x="0" y="6436898"/>
            <a:ext cx="5124886" cy="365125"/>
          </a:xfrm>
        </p:spPr>
        <p:txBody>
          <a:bodyPr/>
          <a:lstStyle/>
          <a:p>
            <a:r>
              <a:rPr lang="en-US" dirty="0"/>
              <a:t>Team 4 Project BreadSanta</a:t>
            </a:r>
          </a:p>
        </p:txBody>
      </p:sp>
    </p:spTree>
    <p:extLst>
      <p:ext uri="{BB962C8B-B14F-4D97-AF65-F5344CB8AC3E}">
        <p14:creationId xmlns:p14="http://schemas.microsoft.com/office/powerpoint/2010/main" val="76079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3" y="237780"/>
            <a:ext cx="8791575" cy="805829"/>
          </a:xfrm>
        </p:spPr>
        <p:txBody>
          <a:bodyPr/>
          <a:lstStyle/>
          <a:p>
            <a:pPr algn="ctr"/>
            <a:r>
              <a:rPr lang="en-US" i="1" dirty="0"/>
              <a:t>Project BreadSanta</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876424" y="1143000"/>
            <a:ext cx="8791575" cy="5377070"/>
          </a:xfrm>
        </p:spPr>
        <p:txBody>
          <a:bodyPr/>
          <a:lstStyle/>
          <a:p>
            <a:r>
              <a:rPr lang="en-US" b="1" dirty="0">
                <a:solidFill>
                  <a:schemeClr val="tx1">
                    <a:lumMod val="95000"/>
                  </a:schemeClr>
                </a:solidFill>
                <a:effectLst/>
                <a:latin typeface="Arial" panose="020B0604020202020204" pitchFamily="34" charset="0"/>
                <a:cs typeface="Arial" panose="020B0604020202020204" pitchFamily="34" charset="0"/>
              </a:rPr>
              <a:t>INVENTORY TRACKING</a:t>
            </a:r>
          </a:p>
          <a:p>
            <a:pPr marL="342900" lvl="0" indent="-342900">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Raw materials must be tracked </a:t>
            </a:r>
          </a:p>
          <a:p>
            <a:pPr marL="800100" lvl="1" indent="-342900" algn="l">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Alerts when running low </a:t>
            </a:r>
          </a:p>
          <a:p>
            <a:pPr marL="342900" lvl="0" indent="-342900">
              <a:buFont typeface="Wingdings" pitchFamily="2" charset="2"/>
              <a:buChar char="Ø"/>
            </a:pPr>
            <a:r>
              <a:rPr lang="en-US" dirty="0">
                <a:solidFill>
                  <a:schemeClr val="tx1">
                    <a:lumMod val="95000"/>
                  </a:schemeClr>
                </a:solidFill>
                <a:effectLst/>
                <a:latin typeface="Arial" panose="020B0604020202020204" pitchFamily="34" charset="0"/>
                <a:cs typeface="Arial" panose="020B0604020202020204" pitchFamily="34" charset="0"/>
              </a:rPr>
              <a:t>Breads produced and size</a:t>
            </a:r>
          </a:p>
          <a:p>
            <a:endParaRPr lang="en-US" dirty="0">
              <a:solidFill>
                <a:schemeClr val="tx1">
                  <a:lumMod val="95000"/>
                </a:schemeClr>
              </a:solidFill>
            </a:endParaRPr>
          </a:p>
        </p:txBody>
      </p:sp>
      <p:sp>
        <p:nvSpPr>
          <p:cNvPr id="4" name="Footer Placeholder 3">
            <a:extLst>
              <a:ext uri="{FF2B5EF4-FFF2-40B4-BE49-F238E27FC236}">
                <a16:creationId xmlns:a16="http://schemas.microsoft.com/office/drawing/2014/main" id="{18B5715F-8230-BD49-BB70-6F2B28A36FA2}"/>
              </a:ext>
            </a:extLst>
          </p:cNvPr>
          <p:cNvSpPr>
            <a:spLocks noGrp="1"/>
          </p:cNvSpPr>
          <p:nvPr>
            <p:ph type="ftr" sz="quarter" idx="11"/>
          </p:nvPr>
        </p:nvSpPr>
        <p:spPr>
          <a:xfrm>
            <a:off x="0" y="6436898"/>
            <a:ext cx="5124886" cy="365125"/>
          </a:xfrm>
        </p:spPr>
        <p:txBody>
          <a:bodyPr/>
          <a:lstStyle/>
          <a:p>
            <a:r>
              <a:rPr lang="en-US" dirty="0"/>
              <a:t>Team 4 Project BreadSanta</a:t>
            </a:r>
          </a:p>
        </p:txBody>
      </p:sp>
    </p:spTree>
    <p:extLst>
      <p:ext uri="{BB962C8B-B14F-4D97-AF65-F5344CB8AC3E}">
        <p14:creationId xmlns:p14="http://schemas.microsoft.com/office/powerpoint/2010/main" val="25741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3" y="237780"/>
            <a:ext cx="8791575" cy="805829"/>
          </a:xfrm>
        </p:spPr>
        <p:txBody>
          <a:bodyPr/>
          <a:lstStyle/>
          <a:p>
            <a:pPr algn="ctr"/>
            <a:r>
              <a:rPr lang="en-US" i="1" dirty="0"/>
              <a:t>Technical Summary </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876424" y="1143000"/>
            <a:ext cx="8791575" cy="5377070"/>
          </a:xfrm>
        </p:spPr>
        <p:txBody>
          <a:bodyPr/>
          <a:lstStyle/>
          <a:p>
            <a:endParaRPr lang="en-US" dirty="0"/>
          </a:p>
        </p:txBody>
      </p:sp>
      <p:sp>
        <p:nvSpPr>
          <p:cNvPr id="4" name="Footer Placeholder 3">
            <a:extLst>
              <a:ext uri="{FF2B5EF4-FFF2-40B4-BE49-F238E27FC236}">
                <a16:creationId xmlns:a16="http://schemas.microsoft.com/office/drawing/2014/main" id="{DEB4BDD8-9C10-3344-AC25-003EEF8C3E94}"/>
              </a:ext>
            </a:extLst>
          </p:cNvPr>
          <p:cNvSpPr>
            <a:spLocks noGrp="1"/>
          </p:cNvSpPr>
          <p:nvPr>
            <p:ph type="ftr" sz="quarter" idx="11"/>
          </p:nvPr>
        </p:nvSpPr>
        <p:spPr>
          <a:xfrm>
            <a:off x="82348" y="6337507"/>
            <a:ext cx="5124886" cy="365125"/>
          </a:xfrm>
        </p:spPr>
        <p:txBody>
          <a:bodyPr/>
          <a:lstStyle/>
          <a:p>
            <a:r>
              <a:rPr lang="en-US" dirty="0"/>
              <a:t>Team 4 Project BreadSanta</a:t>
            </a:r>
          </a:p>
        </p:txBody>
      </p:sp>
    </p:spTree>
    <p:extLst>
      <p:ext uri="{BB962C8B-B14F-4D97-AF65-F5344CB8AC3E}">
        <p14:creationId xmlns:p14="http://schemas.microsoft.com/office/powerpoint/2010/main" val="29652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A8CC-AE1A-7E41-B4F8-5B20E282CB5B}"/>
              </a:ext>
            </a:extLst>
          </p:cNvPr>
          <p:cNvSpPr>
            <a:spLocks noGrp="1"/>
          </p:cNvSpPr>
          <p:nvPr>
            <p:ph type="ctrTitle"/>
          </p:nvPr>
        </p:nvSpPr>
        <p:spPr>
          <a:xfrm>
            <a:off x="1876423" y="237780"/>
            <a:ext cx="8791575" cy="805829"/>
          </a:xfrm>
        </p:spPr>
        <p:txBody>
          <a:bodyPr/>
          <a:lstStyle/>
          <a:p>
            <a:pPr algn="ctr"/>
            <a:r>
              <a:rPr lang="en-US" i="1" dirty="0"/>
              <a:t>TimeLine </a:t>
            </a:r>
          </a:p>
        </p:txBody>
      </p:sp>
      <p:sp>
        <p:nvSpPr>
          <p:cNvPr id="3" name="Subtitle 2">
            <a:extLst>
              <a:ext uri="{FF2B5EF4-FFF2-40B4-BE49-F238E27FC236}">
                <a16:creationId xmlns:a16="http://schemas.microsoft.com/office/drawing/2014/main" id="{A4AD107C-A014-4048-B6EB-BAA9FE63AF09}"/>
              </a:ext>
            </a:extLst>
          </p:cNvPr>
          <p:cNvSpPr>
            <a:spLocks noGrp="1"/>
          </p:cNvSpPr>
          <p:nvPr>
            <p:ph type="subTitle" idx="1"/>
          </p:nvPr>
        </p:nvSpPr>
        <p:spPr>
          <a:xfrm>
            <a:off x="1876424" y="1143000"/>
            <a:ext cx="8791575" cy="5377070"/>
          </a:xfrm>
        </p:spPr>
        <p:txBody>
          <a:bodyPr/>
          <a:lstStyle/>
          <a:p>
            <a:endParaRPr lang="en-US" dirty="0"/>
          </a:p>
        </p:txBody>
      </p:sp>
      <p:sp>
        <p:nvSpPr>
          <p:cNvPr id="4" name="Footer Placeholder 3">
            <a:extLst>
              <a:ext uri="{FF2B5EF4-FFF2-40B4-BE49-F238E27FC236}">
                <a16:creationId xmlns:a16="http://schemas.microsoft.com/office/drawing/2014/main" id="{8C03F15A-B95C-5A45-987D-BBBDC33A7778}"/>
              </a:ext>
            </a:extLst>
          </p:cNvPr>
          <p:cNvSpPr>
            <a:spLocks noGrp="1"/>
          </p:cNvSpPr>
          <p:nvPr>
            <p:ph type="ftr" sz="quarter" idx="11"/>
          </p:nvPr>
        </p:nvSpPr>
        <p:spPr>
          <a:xfrm>
            <a:off x="59635" y="6436898"/>
            <a:ext cx="5124886" cy="365125"/>
          </a:xfrm>
        </p:spPr>
        <p:txBody>
          <a:bodyPr/>
          <a:lstStyle/>
          <a:p>
            <a:r>
              <a:rPr lang="en-US" dirty="0"/>
              <a:t>Team 4 Project BreadSanta</a:t>
            </a:r>
          </a:p>
        </p:txBody>
      </p:sp>
    </p:spTree>
    <p:extLst>
      <p:ext uri="{BB962C8B-B14F-4D97-AF65-F5344CB8AC3E}">
        <p14:creationId xmlns:p14="http://schemas.microsoft.com/office/powerpoint/2010/main" val="1851757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576</Words>
  <Application>Microsoft Macintosh PowerPoint</Application>
  <PresentationFormat>Widescreen</PresentationFormat>
  <Paragraphs>88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Tw Cen MT</vt:lpstr>
      <vt:lpstr>Wingdings</vt:lpstr>
      <vt:lpstr>Circuit</vt:lpstr>
      <vt:lpstr>Analysis Proposal</vt:lpstr>
      <vt:lpstr>Team </vt:lpstr>
      <vt:lpstr>Loaf-Go</vt:lpstr>
      <vt:lpstr>Project BreadSanta</vt:lpstr>
      <vt:lpstr>Project BreadSanta</vt:lpstr>
      <vt:lpstr>Project BreadSanta</vt:lpstr>
      <vt:lpstr>Technical Summary </vt:lpstr>
      <vt:lpstr>TimeLine </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Carlos Villamar</dc:creator>
  <cp:lastModifiedBy>Carlos Villamar</cp:lastModifiedBy>
  <cp:revision>18</cp:revision>
  <dcterms:created xsi:type="dcterms:W3CDTF">2018-03-17T01:25:52Z</dcterms:created>
  <dcterms:modified xsi:type="dcterms:W3CDTF">2018-03-17T07:59:05Z</dcterms:modified>
</cp:coreProperties>
</file>