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5e7552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5e7552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5e75528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5e75528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5e755288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5e755288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5e755288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5e75528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5e755288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5e755288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5e755288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5e755288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5e755288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5e755288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5e755288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5e755288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9325" y="1665825"/>
            <a:ext cx="8724600" cy="1448100"/>
          </a:xfrm>
          <a:prstGeom prst="rect">
            <a:avLst/>
          </a:prstGeom>
          <a:solidFill>
            <a:srgbClr val="D9D9D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s">
                <a:latin typeface="Century Gothic"/>
                <a:ea typeface="Century Gothic"/>
                <a:cs typeface="Century Gothic"/>
                <a:sym typeface="Century Gothic"/>
              </a:rPr>
              <a:t>RETROSPECTIVA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entury Gothic"/>
                <a:ea typeface="Century Gothic"/>
                <a:cs typeface="Century Gothic"/>
                <a:sym typeface="Century Gothic"/>
              </a:rPr>
              <a:t>Sprint 1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517625"/>
            <a:ext cx="7456800" cy="29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8">
                <a:solidFill>
                  <a:srgbClr val="000000"/>
                </a:solidFill>
              </a:rPr>
              <a:t>Lo que salió bien</a:t>
            </a:r>
            <a:endParaRPr b="1" sz="1408">
              <a:solidFill>
                <a:srgbClr val="000000"/>
              </a:solidFill>
            </a:endParaRPr>
          </a:p>
          <a:p>
            <a:pPr indent="-30531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8"/>
              <a:buChar char="●"/>
            </a:pPr>
            <a:r>
              <a:rPr lang="es" sz="1208">
                <a:solidFill>
                  <a:srgbClr val="000000"/>
                </a:solidFill>
              </a:rPr>
              <a:t>Todas las historias de usuario y técnicas fueron completadas exitosamente dentro del tiempo estimado (11 al 22 de abril).</a:t>
            </a:r>
            <a:br>
              <a:rPr lang="es" sz="1208">
                <a:solidFill>
                  <a:srgbClr val="000000"/>
                </a:solidFill>
              </a:rPr>
            </a:br>
            <a:endParaRPr sz="1208">
              <a:solidFill>
                <a:srgbClr val="000000"/>
              </a:solidFill>
            </a:endParaRPr>
          </a:p>
          <a:p>
            <a:pPr indent="-3053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8"/>
              <a:buChar char="●"/>
            </a:pPr>
            <a:r>
              <a:rPr lang="es" sz="1208">
                <a:solidFill>
                  <a:srgbClr val="000000"/>
                </a:solidFill>
              </a:rPr>
              <a:t>Se logró configurar correctamente el entorno de desarrollo con Supabase, Next.js y Express, incluyendo la integración de un modelo de IA con la API de Gemini.</a:t>
            </a:r>
            <a:br>
              <a:rPr lang="es" sz="1208">
                <a:solidFill>
                  <a:srgbClr val="000000"/>
                </a:solidFill>
              </a:rPr>
            </a:br>
            <a:endParaRPr sz="1208">
              <a:solidFill>
                <a:srgbClr val="000000"/>
              </a:solidFill>
            </a:endParaRPr>
          </a:p>
          <a:p>
            <a:pPr indent="-3053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8"/>
              <a:buChar char="●"/>
            </a:pPr>
            <a:r>
              <a:rPr lang="es" sz="1208">
                <a:solidFill>
                  <a:srgbClr val="000000"/>
                </a:solidFill>
              </a:rPr>
              <a:t>Las funcionalidades clave del MVP 1 (gestión de proyectos, asignación y visualización de tareas, edición de proyectos) fueron implementadas conforme a los criterios de aceptación.</a:t>
            </a:r>
            <a:br>
              <a:rPr lang="es" sz="1208">
                <a:solidFill>
                  <a:srgbClr val="000000"/>
                </a:solidFill>
              </a:rPr>
            </a:br>
            <a:endParaRPr sz="1208">
              <a:solidFill>
                <a:srgbClr val="000000"/>
              </a:solidFill>
            </a:endParaRPr>
          </a:p>
          <a:p>
            <a:pPr indent="-3053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8"/>
              <a:buChar char="●"/>
            </a:pPr>
            <a:r>
              <a:rPr lang="es" sz="1208">
                <a:solidFill>
                  <a:srgbClr val="000000"/>
                </a:solidFill>
              </a:rPr>
              <a:t>Se utilizaron herramientas efectivas para el seguimiento y organización: Jira, WhatsApp, reuniones virtuales.</a:t>
            </a:r>
            <a:endParaRPr sz="1108">
              <a:solidFill>
                <a:srgbClr val="000000"/>
              </a:solidFill>
            </a:endParaRPr>
          </a:p>
          <a:p>
            <a:pPr indent="-3053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8"/>
              <a:buChar char="●"/>
            </a:pPr>
            <a:r>
              <a:rPr lang="es" sz="1208">
                <a:solidFill>
                  <a:srgbClr val="000000"/>
                </a:solidFill>
              </a:rPr>
              <a:t>Las pruebas manuales realizadas al finalizar el sprint fueron exitosas y no arrojaron errores visibles.</a:t>
            </a:r>
            <a:endParaRPr sz="120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229475" y="360000"/>
            <a:ext cx="8539800" cy="3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 sz="1400">
                <a:solidFill>
                  <a:srgbClr val="000000"/>
                </a:solidFill>
              </a:rPr>
              <a:t>Lo que no salió tan bien</a:t>
            </a:r>
            <a:endParaRPr b="1" sz="1400">
              <a:solidFill>
                <a:srgbClr val="000000"/>
              </a:solidFill>
            </a:endParaRPr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1400">
                <a:solidFill>
                  <a:srgbClr val="000000"/>
                </a:solidFill>
              </a:rPr>
              <a:t>Las funcionalidades de asignación y edición de proyectos están abiertas a todos los usuarios del proyecto, lo que puede generar confusión o conflictos.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1400">
                <a:solidFill>
                  <a:srgbClr val="000000"/>
                </a:solidFill>
              </a:rPr>
              <a:t>Las pruebas se realizaron manualmente, sin automatización ni cobertura de pruebas unitarias formales.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Oportunidades de mejora</a:t>
            </a:r>
            <a:endParaRPr b="1" sz="1400">
              <a:solidFill>
                <a:srgbClr val="000000"/>
              </a:solidFill>
            </a:endParaRPr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1400">
                <a:solidFill>
                  <a:srgbClr val="000000"/>
                </a:solidFill>
              </a:rPr>
              <a:t>Restringir permisos: Establecer reglas más estrictas de acceso, como que solo el administrador pueda editar proyectos o asignar tareas.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1400">
                <a:solidFill>
                  <a:srgbClr val="000000"/>
                </a:solidFill>
              </a:rPr>
              <a:t>Implementar una estrategia básica de pruebas automatizadas, especialmente en funcionalidades críticas.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Acciones a tomar</a:t>
            </a:r>
            <a:endParaRPr b="1" sz="1400">
              <a:solidFill>
                <a:srgbClr val="000000"/>
              </a:solidFill>
            </a:endParaRPr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1400">
                <a:solidFill>
                  <a:srgbClr val="000000"/>
                </a:solidFill>
              </a:rPr>
              <a:t>Modificar la lógica de permisos para permitir edición solo por administradores y dentro de plazos definidos.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1400">
                <a:solidFill>
                  <a:srgbClr val="000000"/>
                </a:solidFill>
              </a:rPr>
              <a:t>Incorporar herramientas de testing (como Jest o Cypress) para pruebas automatizadas a partir del próximo sprint.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entury Gothic"/>
                <a:ea typeface="Century Gothic"/>
                <a:cs typeface="Century Gothic"/>
                <a:sym typeface="Century Gothic"/>
              </a:rPr>
              <a:t>Sprint 2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1609450"/>
            <a:ext cx="75057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1100">
                <a:solidFill>
                  <a:srgbClr val="000000"/>
                </a:solidFill>
              </a:rPr>
              <a:t>Lo que salió bien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100">
                <a:solidFill>
                  <a:srgbClr val="000000"/>
                </a:solidFill>
              </a:rPr>
              <a:t>Se definieron correctamente las historias de usuario del MVP 2, enfocadas en funcionalidades de comunicación en tiempo real.</a:t>
            </a:r>
            <a:br>
              <a:rPr lang="es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100">
                <a:solidFill>
                  <a:srgbClr val="000000"/>
                </a:solidFill>
              </a:rPr>
              <a:t>Se adoptó Supabase Realtime como solución alternativa ante las limitaciones de WebSocket en Vercel.</a:t>
            </a:r>
            <a:br>
              <a:rPr lang="es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100">
                <a:solidFill>
                  <a:srgbClr val="000000"/>
                </a:solidFill>
              </a:rPr>
              <a:t>El uso de Jira y Microsoft Project se mantuvo como soporte organizativo.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es" sz="1100">
                <a:solidFill>
                  <a:srgbClr val="000000"/>
                </a:solidFill>
              </a:rPr>
              <a:t> Lo que no salió tan bien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100">
                <a:solidFill>
                  <a:srgbClr val="000000"/>
                </a:solidFill>
              </a:rPr>
              <a:t>Las historias de usuario del sprint aún no están finalizadas ni desplegadas, lo cual retrasa el MVP 2.</a:t>
            </a:r>
            <a:br>
              <a:rPr lang="es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100">
                <a:solidFill>
                  <a:srgbClr val="000000"/>
                </a:solidFill>
              </a:rPr>
              <a:t>No se han realizado pruebas de desarrollo.</a:t>
            </a:r>
            <a:br>
              <a:rPr lang="es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100">
                <a:solidFill>
                  <a:srgbClr val="000000"/>
                </a:solidFill>
              </a:rPr>
              <a:t>Hay retraso en el cronograma, ya que las funcionalidades debían estar listas entre el 23 de abril y el 9 de mayo.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11700" y="863550"/>
            <a:ext cx="39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" sz="1300">
                <a:solidFill>
                  <a:srgbClr val="000000"/>
                </a:solidFill>
              </a:rPr>
              <a:t>Oportunidades de mejora</a:t>
            </a:r>
            <a:endParaRPr b="1" sz="1300">
              <a:solidFill>
                <a:srgbClr val="000000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1100">
                <a:solidFill>
                  <a:srgbClr val="000000"/>
                </a:solidFill>
              </a:rPr>
              <a:t>Mejorar la estimación de tiempo para historias técnicas complejas (como la configuración de WebSocket).</a:t>
            </a:r>
            <a:br>
              <a:rPr lang="es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1100">
                <a:solidFill>
                  <a:srgbClr val="000000"/>
                </a:solidFill>
              </a:rPr>
              <a:t>Asegurar que se realicen pruebas paralelamente al desarrollo, no al final.</a:t>
            </a:r>
            <a:br>
              <a:rPr lang="es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1100">
                <a:solidFill>
                  <a:srgbClr val="000000"/>
                </a:solidFill>
              </a:rPr>
              <a:t>Establecer un control más estricto del avance en Jira con reuniones de seguimiento más frecuentes.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</a:rPr>
              <a:t> Acciones a tomar</a:t>
            </a:r>
            <a:endParaRPr b="1" sz="1300">
              <a:solidFill>
                <a:srgbClr val="000000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1100">
                <a:solidFill>
                  <a:srgbClr val="000000"/>
                </a:solidFill>
              </a:rPr>
              <a:t>Asignar tiempo exclusivo para finalizar y probar el sistema de chat en tiempo real.</a:t>
            </a:r>
            <a:br>
              <a:rPr lang="es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1100">
                <a:solidFill>
                  <a:srgbClr val="000000"/>
                </a:solidFill>
              </a:rPr>
              <a:t>Implementar una checklist de verificación por historia (desarrollo, pruebas, despliegue).</a:t>
            </a:r>
            <a:br>
              <a:rPr lang="es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1100">
                <a:solidFill>
                  <a:srgbClr val="000000"/>
                </a:solidFill>
              </a:rPr>
              <a:t>Reasignar tareas si un desarrollador se ve sobrecargado, para mantener el ritmo del sprint.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5382700" y="863550"/>
            <a:ext cx="2482200" cy="2721300"/>
          </a:xfrm>
          <a:prstGeom prst="rect">
            <a:avLst/>
          </a:prstGeom>
          <a:solidFill>
            <a:srgbClr val="B998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Calibri"/>
                <a:ea typeface="Calibri"/>
                <a:cs typeface="Calibri"/>
                <a:sym typeface="Calibri"/>
              </a:rPr>
              <a:t>PERSONAS y RELACIONES: </a:t>
            </a: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El avance de los integrantes del equipo no fueron al mismo ritmo , lo que generó carga extra en algunos miembros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Calibri"/>
                <a:ea typeface="Calibri"/>
                <a:cs typeface="Calibri"/>
                <a:sym typeface="Calibri"/>
              </a:rPr>
              <a:t>PROCESOS:</a:t>
            </a: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No se siguío al 100 % el ciclo de SCRUM debido a las retrospectivas finales por cada sprint  que se obtuvo.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819150" y="54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3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819150" y="1285875"/>
            <a:ext cx="75057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 que salió bien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entregó parcialmente el sprint, incluyendo la historia de usuario del asistente virtual, que fue finalizada y cumple con criterios básicos.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mantuvo un buen seguimiento del sprint usando Jira, WhatsApp, reuniones virtuales para la coordinación y monitoreo.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equipo involucrado  trabajó en las historias asignadas y mantuvo comunicación constante.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no salió tan bien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completaron todas las historias del sprint, especialmente las relacionadas con la clasificación de tareas y predicción de tareas usando IA, que aún están en curso.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historia de usuario recordatorio de tareas no fue implementada durante el sprint.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presentan retrasos en la entrega y desarrollo, afectando la integración completa de funcionalidades de IA.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funcionalidades de predicción y clasificación, clave para el valor añadido del sprint, todavía no se encuentran operativas.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819150" y="859750"/>
            <a:ext cx="75057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Oportunidades de mejora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Mejorar la planificación para ajustar mejor los tiempos a la complejidad de integrar IA (como Gemini AI).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Priorizar la finalización completa de historias críticas antes de avanzar a nuevas funcionalidades.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Establecer revisiones intermedias más frecuentes para detectar y mitigar retrasos a tiempo.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Acciones a tomar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Reasignar recursos para priorizar y finalizar las historias en curso, especialmente la predicción y clasificación de tareas con IA.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Planificar sesiones de trabajo específicas para la integración del asistente virtual y recordatorios.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Establecer un sistema de alertas y seguimiento diario más riguroso en Jira para asegurar avances constantes.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 riesgos de las historias técnicas y asignar tiempos buffer para futuras planificaciones.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774275" y="359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4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819150" y="1233550"/>
            <a:ext cx="75057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salió bien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completaron de forma parcial las historias de usuario principales: Inicio de sesión, Dashboard y Perfiles personalizados.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despliegue se realizó con éxito en Vercel, asegurando un entorno estable y accesible.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efectivo de herramientas de coordinación: Jira, WhatsApp, reuniones virtuales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implementaron y ejecutaron diversas pruebas de desarrollo: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unitarias manuales (caja negra).</a:t>
            </a:r>
            <a:b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E2E con Playwright para simular la experiencia del usuario.</a:t>
            </a:r>
            <a:b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rendimiento con Lighthouse.</a:t>
            </a:r>
            <a:b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aceptación y de integración manuales, garantizando calidad y compatibilidad.</a:t>
            </a:r>
            <a:b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Algunos sprints y tareas se completaron antes del tiempo planeado.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819150" y="343900"/>
            <a:ext cx="7505700" cy="4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 que no salió tan bien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historias de usuario de gestión de usuarios y gestión de permisos aún están pendientes y en estado "por hacer".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sprint backlog no se completó en su totalidad, afectando la entrega del MVP 3.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gestión de usuarios y permisos, funcionalidad crítica para la seguridad y control, sigue incompleta.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un poco más de control para evitar retrasos parciales en historias esenciales.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Oportunidades de mejora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Priorizar la finalización completa de las funcionalidades clave relacionadas con la gestión de usuarios y permisos para evitar vulnerabilidades.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Mejorar el seguimiento del progreso para asegurar que todas las historias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avanzan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estado finalizado.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Continuar fortaleciendo las pruebas automáticas y aumentar la cobertura de pruebas E2E para prevenir errores en integración futura.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Acciones a tomar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Reasignar recursos para terminar las historias pendientes de gestión de usuarios y gestión de permisos lo antes posible.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checkpoints semanales para validar avances y ajustar el cronograma si es necesario.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Mantener e incrementar el uso de pruebas automatizadas para acelerar la validación y mejorar la calidad.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Revisar las dependencias entre historias para evitar bloqueos que retrasen el sprint.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